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44"/>
  </p:notesMasterIdLst>
  <p:handoutMasterIdLst>
    <p:handoutMasterId r:id="rId45"/>
  </p:handoutMasterIdLst>
  <p:sldIdLst>
    <p:sldId id="446" r:id="rId2"/>
    <p:sldId id="472" r:id="rId3"/>
    <p:sldId id="526" r:id="rId4"/>
    <p:sldId id="496" r:id="rId5"/>
    <p:sldId id="497" r:id="rId6"/>
    <p:sldId id="498" r:id="rId7"/>
    <p:sldId id="499" r:id="rId8"/>
    <p:sldId id="500" r:id="rId9"/>
    <p:sldId id="504" r:id="rId10"/>
    <p:sldId id="501" r:id="rId11"/>
    <p:sldId id="503" r:id="rId12"/>
    <p:sldId id="505" r:id="rId13"/>
    <p:sldId id="506" r:id="rId14"/>
    <p:sldId id="507" r:id="rId15"/>
    <p:sldId id="529" r:id="rId16"/>
    <p:sldId id="296" r:id="rId17"/>
    <p:sldId id="394" r:id="rId18"/>
    <p:sldId id="297" r:id="rId19"/>
    <p:sldId id="395" r:id="rId20"/>
    <p:sldId id="298" r:id="rId21"/>
    <p:sldId id="530" r:id="rId22"/>
    <p:sldId id="397" r:id="rId23"/>
    <p:sldId id="336" r:id="rId24"/>
    <p:sldId id="454" r:id="rId25"/>
    <p:sldId id="455" r:id="rId26"/>
    <p:sldId id="456" r:id="rId27"/>
    <p:sldId id="457" r:id="rId28"/>
    <p:sldId id="407" r:id="rId29"/>
    <p:sldId id="531" r:id="rId30"/>
    <p:sldId id="458" r:id="rId31"/>
    <p:sldId id="459" r:id="rId32"/>
    <p:sldId id="453" r:id="rId33"/>
    <p:sldId id="451" r:id="rId34"/>
    <p:sldId id="452" r:id="rId35"/>
    <p:sldId id="460" r:id="rId36"/>
    <p:sldId id="462" r:id="rId37"/>
    <p:sldId id="532" r:id="rId38"/>
    <p:sldId id="467" r:id="rId39"/>
    <p:sldId id="463" r:id="rId40"/>
    <p:sldId id="469" r:id="rId41"/>
    <p:sldId id="468" r:id="rId42"/>
    <p:sldId id="470" r:id="rId4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319">
          <p15:clr>
            <a:srgbClr val="A4A3A4"/>
          </p15:clr>
        </p15:guide>
        <p15:guide id="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18E19"/>
    <a:srgbClr val="953735"/>
    <a:srgbClr val="77933C"/>
    <a:srgbClr val="F7F1FD"/>
    <a:srgbClr val="B27979"/>
    <a:srgbClr val="6DE8E2"/>
    <a:srgbClr val="AB3E3E"/>
    <a:srgbClr val="F2FFBE"/>
    <a:srgbClr val="F8FF9F"/>
    <a:srgbClr val="B7682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564" autoAdjust="0"/>
    <p:restoredTop sz="96405" autoAdjust="0"/>
  </p:normalViewPr>
  <p:slideViewPr>
    <p:cSldViewPr snapToGrid="0" showGuides="1">
      <p:cViewPr varScale="1">
        <p:scale>
          <a:sx n="126" d="100"/>
          <a:sy n="126" d="100"/>
        </p:scale>
        <p:origin x="2104" y="200"/>
      </p:cViewPr>
      <p:guideLst>
        <p:guide orient="horz" pos="4319"/>
        <p:guide/>
      </p:guideLst>
    </p:cSldViewPr>
  </p:slideViewPr>
  <p:notesTextViewPr>
    <p:cViewPr>
      <p:scale>
        <a:sx n="100" d="100"/>
        <a:sy n="100" d="100"/>
      </p:scale>
      <p:origin x="0" y="0"/>
    </p:cViewPr>
  </p:notesTextViewPr>
  <p:notesViewPr>
    <p:cSldViewPr snapToGrid="0">
      <p:cViewPr varScale="1">
        <p:scale>
          <a:sx n="99" d="100"/>
          <a:sy n="99" d="100"/>
        </p:scale>
        <p:origin x="4272" y="18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15053E6-E023-6742-A8FA-97EBE52C3A76}" type="datetimeFigureOut">
              <a:t>4/17/18</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C2AC382E-A401-0046-ACBA-43A4AF91A891}" type="slidenum">
              <a:t>‹#›</a:t>
            </a:fld>
            <a:endParaRPr lang="en-US"/>
          </a:p>
        </p:txBody>
      </p:sp>
    </p:spTree>
    <p:extLst>
      <p:ext uri="{BB962C8B-B14F-4D97-AF65-F5344CB8AC3E}">
        <p14:creationId xmlns:p14="http://schemas.microsoft.com/office/powerpoint/2010/main" val="186508369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DDA6451-0CC4-E149-B293-24342CE45DF5}" type="datetimeFigureOut">
              <a:t>4/17/18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3F70B17-F986-2949-A6DB-821697B8103E}" type="slidenum">
              <a:t>‹#›</a:t>
            </a:fld>
            <a:endParaRPr lang="en-US"/>
          </a:p>
        </p:txBody>
      </p:sp>
    </p:spTree>
    <p:extLst>
      <p:ext uri="{BB962C8B-B14F-4D97-AF65-F5344CB8AC3E}">
        <p14:creationId xmlns:p14="http://schemas.microsoft.com/office/powerpoint/2010/main" val="465823480"/>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3F70B17-F986-2949-A6DB-821697B8103E}" type="slidenum">
              <a:rPr lang="en-US"/>
              <a:t>4</a:t>
            </a:fld>
            <a:endParaRPr lang="en-US"/>
          </a:p>
        </p:txBody>
      </p:sp>
    </p:spTree>
    <p:extLst>
      <p:ext uri="{BB962C8B-B14F-4D97-AF65-F5344CB8AC3E}">
        <p14:creationId xmlns:p14="http://schemas.microsoft.com/office/powerpoint/2010/main" val="16306624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3F70B17-F986-2949-A6DB-821697B8103E}" type="slidenum">
              <a:rPr lang="en-US"/>
              <a:t>13</a:t>
            </a:fld>
            <a:endParaRPr lang="en-US"/>
          </a:p>
        </p:txBody>
      </p:sp>
    </p:spTree>
    <p:extLst>
      <p:ext uri="{BB962C8B-B14F-4D97-AF65-F5344CB8AC3E}">
        <p14:creationId xmlns:p14="http://schemas.microsoft.com/office/powerpoint/2010/main" val="32091661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3F70B17-F986-2949-A6DB-821697B8103E}" type="slidenum">
              <a:rPr lang="en-US"/>
              <a:t>14</a:t>
            </a:fld>
            <a:endParaRPr lang="en-US"/>
          </a:p>
        </p:txBody>
      </p:sp>
    </p:spTree>
    <p:extLst>
      <p:ext uri="{BB962C8B-B14F-4D97-AF65-F5344CB8AC3E}">
        <p14:creationId xmlns:p14="http://schemas.microsoft.com/office/powerpoint/2010/main" val="17697923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3F70B17-F986-2949-A6DB-821697B8103E}" type="slidenum">
              <a:rPr lang="en-US"/>
              <a:t>17</a:t>
            </a:fld>
            <a:endParaRPr lang="en-US"/>
          </a:p>
        </p:txBody>
      </p:sp>
    </p:spTree>
    <p:extLst>
      <p:ext uri="{BB962C8B-B14F-4D97-AF65-F5344CB8AC3E}">
        <p14:creationId xmlns:p14="http://schemas.microsoft.com/office/powerpoint/2010/main" val="40425457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3F70B17-F986-2949-A6DB-821697B8103E}" type="slidenum">
              <a:rPr lang="en-US"/>
              <a:t>19</a:t>
            </a:fld>
            <a:endParaRPr lang="en-US"/>
          </a:p>
        </p:txBody>
      </p:sp>
    </p:spTree>
    <p:extLst>
      <p:ext uri="{BB962C8B-B14F-4D97-AF65-F5344CB8AC3E}">
        <p14:creationId xmlns:p14="http://schemas.microsoft.com/office/powerpoint/2010/main" val="30073769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3F70B17-F986-2949-A6DB-821697B8103E}" type="slidenum">
              <a:rPr lang="en-US"/>
              <a:t>20</a:t>
            </a:fld>
            <a:endParaRPr lang="en-US"/>
          </a:p>
        </p:txBody>
      </p:sp>
    </p:spTree>
    <p:extLst>
      <p:ext uri="{BB962C8B-B14F-4D97-AF65-F5344CB8AC3E}">
        <p14:creationId xmlns:p14="http://schemas.microsoft.com/office/powerpoint/2010/main" val="17995416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3F70B17-F986-2949-A6DB-821697B8103E}" type="slidenum">
              <a:rPr lang="en-US"/>
              <a:t>21</a:t>
            </a:fld>
            <a:endParaRPr lang="en-US"/>
          </a:p>
        </p:txBody>
      </p:sp>
    </p:spTree>
    <p:extLst>
      <p:ext uri="{BB962C8B-B14F-4D97-AF65-F5344CB8AC3E}">
        <p14:creationId xmlns:p14="http://schemas.microsoft.com/office/powerpoint/2010/main" val="31058441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3F70B17-F986-2949-A6DB-821697B8103E}" type="slidenum">
              <a:rPr lang="en-US"/>
              <a:t>22</a:t>
            </a:fld>
            <a:endParaRPr lang="en-US"/>
          </a:p>
        </p:txBody>
      </p:sp>
    </p:spTree>
    <p:extLst>
      <p:ext uri="{BB962C8B-B14F-4D97-AF65-F5344CB8AC3E}">
        <p14:creationId xmlns:p14="http://schemas.microsoft.com/office/powerpoint/2010/main" val="25061102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3F70B17-F986-2949-A6DB-821697B8103E}" type="slidenum">
              <a:rPr lang="en-US"/>
              <a:t>23</a:t>
            </a:fld>
            <a:endParaRPr lang="en-US"/>
          </a:p>
        </p:txBody>
      </p:sp>
    </p:spTree>
    <p:extLst>
      <p:ext uri="{BB962C8B-B14F-4D97-AF65-F5344CB8AC3E}">
        <p14:creationId xmlns:p14="http://schemas.microsoft.com/office/powerpoint/2010/main" val="26130813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3F70B17-F986-2949-A6DB-821697B8103E}" type="slidenum">
              <a:rPr lang="en-US"/>
              <a:t>24</a:t>
            </a:fld>
            <a:endParaRPr lang="en-US"/>
          </a:p>
        </p:txBody>
      </p:sp>
    </p:spTree>
    <p:extLst>
      <p:ext uri="{BB962C8B-B14F-4D97-AF65-F5344CB8AC3E}">
        <p14:creationId xmlns:p14="http://schemas.microsoft.com/office/powerpoint/2010/main" val="15520149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3F70B17-F986-2949-A6DB-821697B8103E}" type="slidenum">
              <a:rPr lang="en-US"/>
              <a:t>25</a:t>
            </a:fld>
            <a:endParaRPr lang="en-US"/>
          </a:p>
        </p:txBody>
      </p:sp>
    </p:spTree>
    <p:extLst>
      <p:ext uri="{BB962C8B-B14F-4D97-AF65-F5344CB8AC3E}">
        <p14:creationId xmlns:p14="http://schemas.microsoft.com/office/powerpoint/2010/main" val="27031595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3F70B17-F986-2949-A6DB-821697B8103E}" type="slidenum">
              <a:rPr lang="en-US"/>
              <a:t>5</a:t>
            </a:fld>
            <a:endParaRPr lang="en-US"/>
          </a:p>
        </p:txBody>
      </p:sp>
    </p:spTree>
    <p:extLst>
      <p:ext uri="{BB962C8B-B14F-4D97-AF65-F5344CB8AC3E}">
        <p14:creationId xmlns:p14="http://schemas.microsoft.com/office/powerpoint/2010/main" val="406230024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10"/>
          </p:nvPr>
        </p:nvSpPr>
        <p:spPr/>
        <p:txBody>
          <a:bodyPr/>
          <a:lstStyle/>
          <a:p>
            <a:fld id="{B3F70B17-F986-2949-A6DB-821697B8103E}" type="slidenum">
              <a:rPr lang="en-US"/>
              <a:t>26</a:t>
            </a:fld>
            <a:endParaRPr lang="en-US"/>
          </a:p>
        </p:txBody>
      </p:sp>
    </p:spTree>
    <p:extLst>
      <p:ext uri="{BB962C8B-B14F-4D97-AF65-F5344CB8AC3E}">
        <p14:creationId xmlns:p14="http://schemas.microsoft.com/office/powerpoint/2010/main" val="11168637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3F70B17-F986-2949-A6DB-821697B8103E}" type="slidenum">
              <a:rPr lang="en-US"/>
              <a:t>27</a:t>
            </a:fld>
            <a:endParaRPr lang="en-US"/>
          </a:p>
        </p:txBody>
      </p:sp>
    </p:spTree>
    <p:extLst>
      <p:ext uri="{BB962C8B-B14F-4D97-AF65-F5344CB8AC3E}">
        <p14:creationId xmlns:p14="http://schemas.microsoft.com/office/powerpoint/2010/main" val="41965391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3F70B17-F986-2949-A6DB-821697B8103E}" type="slidenum">
              <a:rPr lang="en-US"/>
              <a:t>28</a:t>
            </a:fld>
            <a:endParaRPr lang="en-US"/>
          </a:p>
        </p:txBody>
      </p:sp>
    </p:spTree>
    <p:extLst>
      <p:ext uri="{BB962C8B-B14F-4D97-AF65-F5344CB8AC3E}">
        <p14:creationId xmlns:p14="http://schemas.microsoft.com/office/powerpoint/2010/main" val="155425054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3F70B17-F986-2949-A6DB-821697B8103E}" type="slidenum">
              <a:rPr lang="en-US"/>
              <a:t>30</a:t>
            </a:fld>
            <a:endParaRPr lang="en-US"/>
          </a:p>
        </p:txBody>
      </p:sp>
    </p:spTree>
    <p:extLst>
      <p:ext uri="{BB962C8B-B14F-4D97-AF65-F5344CB8AC3E}">
        <p14:creationId xmlns:p14="http://schemas.microsoft.com/office/powerpoint/2010/main" val="25591488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3F70B17-F986-2949-A6DB-821697B8103E}" type="slidenum">
              <a:rPr lang="en-US"/>
              <a:t>31</a:t>
            </a:fld>
            <a:endParaRPr lang="en-US"/>
          </a:p>
        </p:txBody>
      </p:sp>
    </p:spTree>
    <p:extLst>
      <p:ext uri="{BB962C8B-B14F-4D97-AF65-F5344CB8AC3E}">
        <p14:creationId xmlns:p14="http://schemas.microsoft.com/office/powerpoint/2010/main" val="393156249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3F70B17-F986-2949-A6DB-821697B8103E}" type="slidenum">
              <a:rPr lang="en-US"/>
              <a:t>32</a:t>
            </a:fld>
            <a:endParaRPr lang="en-US"/>
          </a:p>
        </p:txBody>
      </p:sp>
    </p:spTree>
    <p:extLst>
      <p:ext uri="{BB962C8B-B14F-4D97-AF65-F5344CB8AC3E}">
        <p14:creationId xmlns:p14="http://schemas.microsoft.com/office/powerpoint/2010/main" val="326377200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3F70B17-F986-2949-A6DB-821697B8103E}" type="slidenum">
              <a:rPr lang="en-US"/>
              <a:t>33</a:t>
            </a:fld>
            <a:endParaRPr lang="en-US"/>
          </a:p>
        </p:txBody>
      </p:sp>
    </p:spTree>
    <p:extLst>
      <p:ext uri="{BB962C8B-B14F-4D97-AF65-F5344CB8AC3E}">
        <p14:creationId xmlns:p14="http://schemas.microsoft.com/office/powerpoint/2010/main" val="199251853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3F70B17-F986-2949-A6DB-821697B8103E}" type="slidenum">
              <a:rPr lang="en-US"/>
              <a:t>34</a:t>
            </a:fld>
            <a:endParaRPr lang="en-US"/>
          </a:p>
        </p:txBody>
      </p:sp>
    </p:spTree>
    <p:extLst>
      <p:ext uri="{BB962C8B-B14F-4D97-AF65-F5344CB8AC3E}">
        <p14:creationId xmlns:p14="http://schemas.microsoft.com/office/powerpoint/2010/main" val="345193903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3F70B17-F986-2949-A6DB-821697B8103E}" type="slidenum">
              <a:rPr lang="en-US"/>
              <a:t>35</a:t>
            </a:fld>
            <a:endParaRPr lang="en-US"/>
          </a:p>
        </p:txBody>
      </p:sp>
    </p:spTree>
    <p:extLst>
      <p:ext uri="{BB962C8B-B14F-4D97-AF65-F5344CB8AC3E}">
        <p14:creationId xmlns:p14="http://schemas.microsoft.com/office/powerpoint/2010/main" val="145065083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3F70B17-F986-2949-A6DB-821697B8103E}" type="slidenum">
              <a:rPr lang="en-US"/>
              <a:t>36</a:t>
            </a:fld>
            <a:endParaRPr lang="en-US"/>
          </a:p>
        </p:txBody>
      </p:sp>
    </p:spTree>
    <p:extLst>
      <p:ext uri="{BB962C8B-B14F-4D97-AF65-F5344CB8AC3E}">
        <p14:creationId xmlns:p14="http://schemas.microsoft.com/office/powerpoint/2010/main" val="29573108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3F70B17-F986-2949-A6DB-821697B8103E}" type="slidenum">
              <a:rPr lang="en-US"/>
              <a:t>6</a:t>
            </a:fld>
            <a:endParaRPr lang="en-US"/>
          </a:p>
        </p:txBody>
      </p:sp>
    </p:spTree>
    <p:extLst>
      <p:ext uri="{BB962C8B-B14F-4D97-AF65-F5344CB8AC3E}">
        <p14:creationId xmlns:p14="http://schemas.microsoft.com/office/powerpoint/2010/main" val="360118262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3F70B17-F986-2949-A6DB-821697B8103E}" type="slidenum">
              <a:rPr lang="en-US"/>
              <a:t>38</a:t>
            </a:fld>
            <a:endParaRPr lang="en-US"/>
          </a:p>
        </p:txBody>
      </p:sp>
    </p:spTree>
    <p:extLst>
      <p:ext uri="{BB962C8B-B14F-4D97-AF65-F5344CB8AC3E}">
        <p14:creationId xmlns:p14="http://schemas.microsoft.com/office/powerpoint/2010/main" val="145122240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3F70B17-F986-2949-A6DB-821697B8103E}" type="slidenum">
              <a:rPr lang="en-US"/>
              <a:t>39</a:t>
            </a:fld>
            <a:endParaRPr lang="en-US"/>
          </a:p>
        </p:txBody>
      </p:sp>
    </p:spTree>
    <p:extLst>
      <p:ext uri="{BB962C8B-B14F-4D97-AF65-F5344CB8AC3E}">
        <p14:creationId xmlns:p14="http://schemas.microsoft.com/office/powerpoint/2010/main" val="194065373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3F70B17-F986-2949-A6DB-821697B8103E}" type="slidenum">
              <a:rPr lang="en-US"/>
              <a:t>40</a:t>
            </a:fld>
            <a:endParaRPr lang="en-US"/>
          </a:p>
        </p:txBody>
      </p:sp>
    </p:spTree>
    <p:extLst>
      <p:ext uri="{BB962C8B-B14F-4D97-AF65-F5344CB8AC3E}">
        <p14:creationId xmlns:p14="http://schemas.microsoft.com/office/powerpoint/2010/main" val="322758794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3F70B17-F986-2949-A6DB-821697B8103E}" type="slidenum">
              <a:rPr lang="en-US"/>
              <a:t>41</a:t>
            </a:fld>
            <a:endParaRPr lang="en-US"/>
          </a:p>
        </p:txBody>
      </p:sp>
    </p:spTree>
    <p:extLst>
      <p:ext uri="{BB962C8B-B14F-4D97-AF65-F5344CB8AC3E}">
        <p14:creationId xmlns:p14="http://schemas.microsoft.com/office/powerpoint/2010/main" val="296580603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3F70B17-F986-2949-A6DB-821697B8103E}" type="slidenum">
              <a:rPr lang="en-US"/>
              <a:t>42</a:t>
            </a:fld>
            <a:endParaRPr lang="en-US"/>
          </a:p>
        </p:txBody>
      </p:sp>
    </p:spTree>
    <p:extLst>
      <p:ext uri="{BB962C8B-B14F-4D97-AF65-F5344CB8AC3E}">
        <p14:creationId xmlns:p14="http://schemas.microsoft.com/office/powerpoint/2010/main" val="5880305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3F70B17-F986-2949-A6DB-821697B8103E}" type="slidenum">
              <a:rPr lang="en-US"/>
              <a:t>7</a:t>
            </a:fld>
            <a:endParaRPr lang="en-US"/>
          </a:p>
        </p:txBody>
      </p:sp>
    </p:spTree>
    <p:extLst>
      <p:ext uri="{BB962C8B-B14F-4D97-AF65-F5344CB8AC3E}">
        <p14:creationId xmlns:p14="http://schemas.microsoft.com/office/powerpoint/2010/main" val="1611615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3F70B17-F986-2949-A6DB-821697B8103E}" type="slidenum">
              <a:rPr lang="en-US"/>
              <a:t>8</a:t>
            </a:fld>
            <a:endParaRPr lang="en-US"/>
          </a:p>
        </p:txBody>
      </p:sp>
    </p:spTree>
    <p:extLst>
      <p:ext uri="{BB962C8B-B14F-4D97-AF65-F5344CB8AC3E}">
        <p14:creationId xmlns:p14="http://schemas.microsoft.com/office/powerpoint/2010/main" val="10504350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3F70B17-F986-2949-A6DB-821697B8103E}" type="slidenum">
              <a:rPr lang="en-US"/>
              <a:t>9</a:t>
            </a:fld>
            <a:endParaRPr lang="en-US"/>
          </a:p>
        </p:txBody>
      </p:sp>
    </p:spTree>
    <p:extLst>
      <p:ext uri="{BB962C8B-B14F-4D97-AF65-F5344CB8AC3E}">
        <p14:creationId xmlns:p14="http://schemas.microsoft.com/office/powerpoint/2010/main" val="13358079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3F70B17-F986-2949-A6DB-821697B8103E}" type="slidenum">
              <a:rPr lang="en-US"/>
              <a:t>10</a:t>
            </a:fld>
            <a:endParaRPr lang="en-US"/>
          </a:p>
        </p:txBody>
      </p:sp>
    </p:spTree>
    <p:extLst>
      <p:ext uri="{BB962C8B-B14F-4D97-AF65-F5344CB8AC3E}">
        <p14:creationId xmlns:p14="http://schemas.microsoft.com/office/powerpoint/2010/main" val="33199581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3F70B17-F986-2949-A6DB-821697B8103E}" type="slidenum">
              <a:rPr lang="en-US"/>
              <a:t>11</a:t>
            </a:fld>
            <a:endParaRPr lang="en-US"/>
          </a:p>
        </p:txBody>
      </p:sp>
    </p:spTree>
    <p:extLst>
      <p:ext uri="{BB962C8B-B14F-4D97-AF65-F5344CB8AC3E}">
        <p14:creationId xmlns:p14="http://schemas.microsoft.com/office/powerpoint/2010/main" val="6641427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3F70B17-F986-2949-A6DB-821697B8103E}" type="slidenum">
              <a:rPr lang="en-US"/>
              <a:t>12</a:t>
            </a:fld>
            <a:endParaRPr lang="en-US"/>
          </a:p>
        </p:txBody>
      </p:sp>
    </p:spTree>
    <p:extLst>
      <p:ext uri="{BB962C8B-B14F-4D97-AF65-F5344CB8AC3E}">
        <p14:creationId xmlns:p14="http://schemas.microsoft.com/office/powerpoint/2010/main" val="388012668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Cloud Computing Finger.jpg"/>
          <p:cNvPicPr>
            <a:picLocks noChangeAspect="1"/>
          </p:cNvPicPr>
          <p:nvPr userDrawn="1"/>
        </p:nvPicPr>
        <p:blipFill rotWithShape="1">
          <a:blip r:embed="rId2">
            <a:extLst>
              <a:ext uri="{28A0092B-C50C-407E-A947-70E740481C1C}">
                <a14:useLocalDpi xmlns:a14="http://schemas.microsoft.com/office/drawing/2010/main" val="0"/>
              </a:ext>
            </a:extLst>
          </a:blip>
          <a:srcRect l="8778" t="392" r="11435" b="-392"/>
          <a:stretch/>
        </p:blipFill>
        <p:spPr>
          <a:xfrm>
            <a:off x="0" y="3159"/>
            <a:ext cx="9144000" cy="6966110"/>
          </a:xfrm>
          <a:prstGeom prst="rect">
            <a:avLst/>
          </a:prstGeom>
        </p:spPr>
      </p:pic>
      <p:sp>
        <p:nvSpPr>
          <p:cNvPr id="2" name="Title 1"/>
          <p:cNvSpPr>
            <a:spLocks noGrp="1"/>
          </p:cNvSpPr>
          <p:nvPr>
            <p:ph type="ctrTitle" hasCustomPrompt="1"/>
          </p:nvPr>
        </p:nvSpPr>
        <p:spPr>
          <a:xfrm>
            <a:off x="0" y="2130425"/>
            <a:ext cx="9144000" cy="1470025"/>
          </a:xfrm>
          <a:solidFill>
            <a:schemeClr val="bg1">
              <a:alpha val="40000"/>
            </a:schemeClr>
          </a:solidFill>
        </p:spPr>
        <p:txBody>
          <a:bodyPr>
            <a:normAutofit/>
          </a:bodyPr>
          <a:lstStyle>
            <a:lvl1pPr>
              <a:defRPr sz="3200" baseline="0">
                <a:latin typeface="IBM Plex Sans" panose="020B0503050000000000" pitchFamily="34" charset="77"/>
                <a:cs typeface="IBM Plex Sans" panose="020B0503050000000000" pitchFamily="34" charset="77"/>
              </a:defRPr>
            </a:lvl1pPr>
          </a:lstStyle>
          <a:p>
            <a:r>
              <a:rPr lang="en-AU" dirty="0"/>
              <a:t>Cloud Computing</a:t>
            </a:r>
            <a:br>
              <a:rPr lang="en-AU" dirty="0"/>
            </a:br>
            <a:r>
              <a:rPr lang="en-AU" dirty="0"/>
              <a:t>Application Design and Development </a:t>
            </a:r>
            <a:endParaRPr lang="en-US" dirty="0"/>
          </a:p>
        </p:txBody>
      </p:sp>
      <p:sp>
        <p:nvSpPr>
          <p:cNvPr id="3" name="Subtitle 2"/>
          <p:cNvSpPr>
            <a:spLocks noGrp="1"/>
          </p:cNvSpPr>
          <p:nvPr>
            <p:ph type="subTitle" idx="1"/>
          </p:nvPr>
        </p:nvSpPr>
        <p:spPr>
          <a:xfrm>
            <a:off x="0" y="5100107"/>
            <a:ext cx="9144000" cy="1077383"/>
          </a:xfrm>
          <a:solidFill>
            <a:srgbClr val="FFFFFF">
              <a:alpha val="30000"/>
            </a:srgbClr>
          </a:solidFill>
        </p:spPr>
        <p:txBody>
          <a:bodyPr/>
          <a:lstStyle>
            <a:lvl1pPr marL="0" indent="0" algn="ctr">
              <a:buNone/>
              <a:defRPr lang="en-AU" sz="3200" kern="1200" baseline="0">
                <a:solidFill>
                  <a:schemeClr val="tx1"/>
                </a:solidFill>
                <a:latin typeface="IBM Plex Sans" panose="020B0503050000000000" pitchFamily="34" charset="77"/>
                <a:ea typeface="+mj-ea"/>
                <a:cs typeface="IBM Plex Sans" panose="020B0503050000000000" pitchFamily="34" charset="77"/>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AU"/>
              <a:t>Click to edit Master subtitle style</a:t>
            </a:r>
            <a:endParaRPr lang="en-US"/>
          </a:p>
        </p:txBody>
      </p:sp>
      <p:sp>
        <p:nvSpPr>
          <p:cNvPr id="4" name="Date Placeholder 3"/>
          <p:cNvSpPr>
            <a:spLocks noGrp="1"/>
          </p:cNvSpPr>
          <p:nvPr>
            <p:ph type="dt" sz="half" idx="10"/>
          </p:nvPr>
        </p:nvSpPr>
        <p:spPr/>
        <p:txBody>
          <a:bodyPr/>
          <a:lstStyle/>
          <a:p>
            <a:fld id="{BC0A7EC1-DA74-C642-A047-4E863ED06FE2}" type="datetime1">
              <a:t>4/17/18</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r>
              <a:rPr lang="en-US" dirty="0"/>
              <a:t>SIT737 - Service Oriented Architecture</a:t>
            </a:r>
          </a:p>
          <a:p>
            <a:endParaRPr lang="en-US" dirty="0"/>
          </a:p>
        </p:txBody>
      </p:sp>
      <p:sp>
        <p:nvSpPr>
          <p:cNvPr id="6" name="Slide Number Placeholder 5"/>
          <p:cNvSpPr>
            <a:spLocks noGrp="1"/>
          </p:cNvSpPr>
          <p:nvPr>
            <p:ph type="sldNum" sz="quarter" idx="12"/>
          </p:nvPr>
        </p:nvSpPr>
        <p:spPr/>
        <p:txBody>
          <a:bodyPr/>
          <a:lstStyle/>
          <a:p>
            <a:fld id="{BBE0A389-EB18-824A-A5ED-72ACC9A7FB5D}" type="slidenum">
              <a:t>‹#›</a:t>
            </a:fld>
            <a:endParaRPr lang="en-US"/>
          </a:p>
        </p:txBody>
      </p:sp>
    </p:spTree>
    <p:extLst>
      <p:ext uri="{BB962C8B-B14F-4D97-AF65-F5344CB8AC3E}">
        <p14:creationId xmlns:p14="http://schemas.microsoft.com/office/powerpoint/2010/main" val="33850736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BF7D312-E01E-0845-B71C-AFEFF846E991}" type="datetime1">
              <a:t>4/17/18</a:t>
            </a:fld>
            <a:endParaRPr lang="en-US"/>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BBE0A389-EB18-824A-A5ED-72ACC9A7FB5D}" type="slidenum">
              <a:t>‹#›</a:t>
            </a:fld>
            <a:endParaRPr lang="en-US"/>
          </a:p>
        </p:txBody>
      </p:sp>
    </p:spTree>
    <p:extLst>
      <p:ext uri="{BB962C8B-B14F-4D97-AF65-F5344CB8AC3E}">
        <p14:creationId xmlns:p14="http://schemas.microsoft.com/office/powerpoint/2010/main" val="30354914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AU"/>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AU"/>
              <a:t>Click to edit Master text styles</a:t>
            </a:r>
          </a:p>
        </p:txBody>
      </p:sp>
      <p:sp>
        <p:nvSpPr>
          <p:cNvPr id="5" name="Date Placeholder 4"/>
          <p:cNvSpPr>
            <a:spLocks noGrp="1"/>
          </p:cNvSpPr>
          <p:nvPr>
            <p:ph type="dt" sz="half" idx="10"/>
          </p:nvPr>
        </p:nvSpPr>
        <p:spPr/>
        <p:txBody>
          <a:bodyPr/>
          <a:lstStyle/>
          <a:p>
            <a:fld id="{C97A219C-83B0-8049-8DAC-63342C64D00F}" type="datetime1">
              <a:t>4/17/18</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BBE0A389-EB18-824A-A5ED-72ACC9A7FB5D}" type="slidenum">
              <a:t>‹#›</a:t>
            </a:fld>
            <a:endParaRPr lang="en-US"/>
          </a:p>
        </p:txBody>
      </p:sp>
    </p:spTree>
    <p:extLst>
      <p:ext uri="{BB962C8B-B14F-4D97-AF65-F5344CB8AC3E}">
        <p14:creationId xmlns:p14="http://schemas.microsoft.com/office/powerpoint/2010/main" val="29467870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AU"/>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AU"/>
              <a:t>Click to edit Master text styles</a:t>
            </a:r>
          </a:p>
        </p:txBody>
      </p:sp>
      <p:sp>
        <p:nvSpPr>
          <p:cNvPr id="5" name="Date Placeholder 4"/>
          <p:cNvSpPr>
            <a:spLocks noGrp="1"/>
          </p:cNvSpPr>
          <p:nvPr>
            <p:ph type="dt" sz="half" idx="10"/>
          </p:nvPr>
        </p:nvSpPr>
        <p:spPr/>
        <p:txBody>
          <a:bodyPr/>
          <a:lstStyle/>
          <a:p>
            <a:fld id="{C1F8DFD1-FC31-1A4E-8896-88B289182726}" type="datetime1">
              <a:t>4/17/18</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BBE0A389-EB18-824A-A5ED-72ACC9A7FB5D}" type="slidenum">
              <a:t>‹#›</a:t>
            </a:fld>
            <a:endParaRPr lang="en-US"/>
          </a:p>
        </p:txBody>
      </p:sp>
    </p:spTree>
    <p:extLst>
      <p:ext uri="{BB962C8B-B14F-4D97-AF65-F5344CB8AC3E}">
        <p14:creationId xmlns:p14="http://schemas.microsoft.com/office/powerpoint/2010/main" val="49347747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4" name="Date Placeholder 3"/>
          <p:cNvSpPr>
            <a:spLocks noGrp="1"/>
          </p:cNvSpPr>
          <p:nvPr>
            <p:ph type="dt" sz="half" idx="10"/>
          </p:nvPr>
        </p:nvSpPr>
        <p:spPr/>
        <p:txBody>
          <a:bodyPr/>
          <a:lstStyle/>
          <a:p>
            <a:fld id="{4D260EA3-802E-2D4E-9D44-921B819649BE}" type="datetime1">
              <a:t>4/17/18</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BBE0A389-EB18-824A-A5ED-72ACC9A7FB5D}" type="slidenum">
              <a:t>‹#›</a:t>
            </a:fld>
            <a:endParaRPr lang="en-US"/>
          </a:p>
        </p:txBody>
      </p:sp>
    </p:spTree>
    <p:extLst>
      <p:ext uri="{BB962C8B-B14F-4D97-AF65-F5344CB8AC3E}">
        <p14:creationId xmlns:p14="http://schemas.microsoft.com/office/powerpoint/2010/main" val="119246698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AU"/>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4" name="Date Placeholder 3"/>
          <p:cNvSpPr>
            <a:spLocks noGrp="1"/>
          </p:cNvSpPr>
          <p:nvPr>
            <p:ph type="dt" sz="half" idx="10"/>
          </p:nvPr>
        </p:nvSpPr>
        <p:spPr/>
        <p:txBody>
          <a:bodyPr/>
          <a:lstStyle/>
          <a:p>
            <a:fld id="{105037BC-152B-0B4E-A006-26605E2803C6}" type="datetime1">
              <a:t>4/17/18</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BBE0A389-EB18-824A-A5ED-72ACC9A7FB5D}" type="slidenum">
              <a:t>‹#›</a:t>
            </a:fld>
            <a:endParaRPr lang="en-US"/>
          </a:p>
        </p:txBody>
      </p:sp>
    </p:spTree>
    <p:extLst>
      <p:ext uri="{BB962C8B-B14F-4D97-AF65-F5344CB8AC3E}">
        <p14:creationId xmlns:p14="http://schemas.microsoft.com/office/powerpoint/2010/main" val="31334529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727F61-1933-324D-948C-EED6F69A2DE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2985CC8-C1DF-0447-AA62-D47BBAEF0912}"/>
              </a:ext>
            </a:extLst>
          </p:cNvPr>
          <p:cNvSpPr>
            <a:spLocks noGrp="1"/>
          </p:cNvSpPr>
          <p:nvPr>
            <p:ph type="dt" sz="half" idx="10"/>
          </p:nvPr>
        </p:nvSpPr>
        <p:spPr/>
        <p:txBody>
          <a:bodyPr/>
          <a:lstStyle/>
          <a:p>
            <a:fld id="{807A9519-C3FE-AF43-986E-8BF7B168DE80}" type="datetime1">
              <a:rPr lang="en-US" smtClean="0"/>
              <a:pPr/>
              <a:t>4/17/18</a:t>
            </a:fld>
            <a:endParaRPr lang="en-US"/>
          </a:p>
        </p:txBody>
      </p:sp>
      <p:sp>
        <p:nvSpPr>
          <p:cNvPr id="4" name="Footer Placeholder 3">
            <a:extLst>
              <a:ext uri="{FF2B5EF4-FFF2-40B4-BE49-F238E27FC236}">
                <a16:creationId xmlns:a16="http://schemas.microsoft.com/office/drawing/2014/main" id="{8D2D7829-CFCB-A74C-B8D7-6ABB22557CA8}"/>
              </a:ext>
            </a:extLst>
          </p:cNvPr>
          <p:cNvSpPr>
            <a:spLocks noGrp="1"/>
          </p:cNvSpPr>
          <p:nvPr>
            <p:ph type="ftr" sz="quarter" idx="11"/>
          </p:nvPr>
        </p:nvSpPr>
        <p:spPr>
          <a:xfrm>
            <a:off x="3124200" y="6356350"/>
            <a:ext cx="2895600" cy="365125"/>
          </a:xfrm>
          <a:prstGeom prst="rect">
            <a:avLst/>
          </a:prstGeom>
        </p:spPr>
        <p:txBody>
          <a:bodyPr/>
          <a:lstStyle/>
          <a:p>
            <a:r>
              <a:rPr lang="en-US" dirty="0"/>
              <a:t>SIT737 - Service Oriented Architecture</a:t>
            </a:r>
          </a:p>
          <a:p>
            <a:endParaRPr lang="en-US" dirty="0"/>
          </a:p>
        </p:txBody>
      </p:sp>
      <p:sp>
        <p:nvSpPr>
          <p:cNvPr id="5" name="Slide Number Placeholder 4">
            <a:extLst>
              <a:ext uri="{FF2B5EF4-FFF2-40B4-BE49-F238E27FC236}">
                <a16:creationId xmlns:a16="http://schemas.microsoft.com/office/drawing/2014/main" id="{F1F9F3DF-8B74-ED4A-B8F2-B63C7CA8D762}"/>
              </a:ext>
            </a:extLst>
          </p:cNvPr>
          <p:cNvSpPr>
            <a:spLocks noGrp="1"/>
          </p:cNvSpPr>
          <p:nvPr>
            <p:ph type="sldNum" sz="quarter" idx="12"/>
          </p:nvPr>
        </p:nvSpPr>
        <p:spPr/>
        <p:txBody>
          <a:bodyPr/>
          <a:lstStyle/>
          <a:p>
            <a:fld id="{BBE0A389-EB18-824A-A5ED-72ACC9A7FB5D}" type="slidenum">
              <a:rPr lang="en-AU" smtClean="0"/>
              <a:pPr/>
              <a:t>‹#›</a:t>
            </a:fld>
            <a:endParaRPr lang="en-AU"/>
          </a:p>
        </p:txBody>
      </p:sp>
    </p:spTree>
    <p:extLst>
      <p:ext uri="{BB962C8B-B14F-4D97-AF65-F5344CB8AC3E}">
        <p14:creationId xmlns:p14="http://schemas.microsoft.com/office/powerpoint/2010/main" val="23253689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pic>
        <p:nvPicPr>
          <p:cNvPr id="7" name="Picture 6" descr="Cloud Computing Finger.jpg"/>
          <p:cNvPicPr>
            <a:picLocks noChangeAspect="1"/>
          </p:cNvPicPr>
          <p:nvPr userDrawn="1"/>
        </p:nvPicPr>
        <p:blipFill rotWithShape="1">
          <a:blip r:embed="rId2">
            <a:grayscl/>
            <a:extLst>
              <a:ext uri="{28A0092B-C50C-407E-A947-70E740481C1C}">
                <a14:useLocalDpi xmlns:a14="http://schemas.microsoft.com/office/drawing/2010/main" val="0"/>
              </a:ext>
            </a:extLst>
          </a:blip>
          <a:srcRect l="8778" t="392" r="11435" b="-392"/>
          <a:stretch/>
        </p:blipFill>
        <p:spPr>
          <a:xfrm>
            <a:off x="0" y="3159"/>
            <a:ext cx="9144000" cy="6966110"/>
          </a:xfrm>
          <a:prstGeom prst="rect">
            <a:avLst/>
          </a:prstGeom>
        </p:spPr>
      </p:pic>
      <p:sp>
        <p:nvSpPr>
          <p:cNvPr id="8" name="Rectangle 7">
            <a:extLst>
              <a:ext uri="{FF2B5EF4-FFF2-40B4-BE49-F238E27FC236}">
                <a16:creationId xmlns:a16="http://schemas.microsoft.com/office/drawing/2014/main" id="{4DB93B5F-108F-8D41-92B8-A8C90CB8D3CA}"/>
              </a:ext>
            </a:extLst>
          </p:cNvPr>
          <p:cNvSpPr/>
          <p:nvPr userDrawn="1"/>
        </p:nvSpPr>
        <p:spPr>
          <a:xfrm>
            <a:off x="0" y="3159"/>
            <a:ext cx="9144000" cy="6966109"/>
          </a:xfrm>
          <a:prstGeom prst="rect">
            <a:avLst/>
          </a:prstGeom>
          <a:solidFill>
            <a:schemeClr val="tx1">
              <a:alpha val="4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 name="Title 1"/>
          <p:cNvSpPr>
            <a:spLocks noGrp="1"/>
          </p:cNvSpPr>
          <p:nvPr>
            <p:ph type="ctrTitle" hasCustomPrompt="1"/>
          </p:nvPr>
        </p:nvSpPr>
        <p:spPr>
          <a:xfrm>
            <a:off x="0" y="2442154"/>
            <a:ext cx="9144000" cy="1470025"/>
          </a:xfrm>
          <a:solidFill>
            <a:srgbClr val="5E5E5E">
              <a:alpha val="40000"/>
            </a:srgbClr>
          </a:solidFill>
          <a:ln>
            <a:noFill/>
          </a:ln>
        </p:spPr>
        <p:txBody>
          <a:bodyPr>
            <a:normAutofit/>
          </a:bodyPr>
          <a:lstStyle>
            <a:lvl1pPr>
              <a:defRPr sz="2700" b="1" baseline="0">
                <a:solidFill>
                  <a:srgbClr val="F49019"/>
                </a:solidFill>
                <a:latin typeface="IBM Plex Sans" panose="020B0503050000000000" pitchFamily="34" charset="77"/>
                <a:cs typeface="IBM Plex Sans" panose="020B0503050000000000" pitchFamily="34" charset="77"/>
              </a:defRPr>
            </a:lvl1pPr>
          </a:lstStyle>
          <a:p>
            <a:r>
              <a:rPr lang="en-AU" dirty="0"/>
              <a:t>Cloud Computing</a:t>
            </a:r>
            <a:br>
              <a:rPr lang="en-AU" dirty="0"/>
            </a:br>
            <a:r>
              <a:rPr lang="en-AU" dirty="0"/>
              <a:t>Application Design and Development </a:t>
            </a:r>
            <a:endParaRPr lang="en-US" dirty="0"/>
          </a:p>
        </p:txBody>
      </p:sp>
      <p:sp>
        <p:nvSpPr>
          <p:cNvPr id="3" name="Subtitle 2"/>
          <p:cNvSpPr>
            <a:spLocks noGrp="1"/>
          </p:cNvSpPr>
          <p:nvPr>
            <p:ph type="subTitle" idx="1"/>
          </p:nvPr>
        </p:nvSpPr>
        <p:spPr>
          <a:xfrm>
            <a:off x="0" y="5100109"/>
            <a:ext cx="9144000" cy="1077383"/>
          </a:xfrm>
          <a:solidFill>
            <a:srgbClr val="FFFFFF">
              <a:alpha val="30000"/>
            </a:srgbClr>
          </a:solidFill>
        </p:spPr>
        <p:txBody>
          <a:bodyPr/>
          <a:lstStyle>
            <a:lvl1pPr marL="0" indent="0" algn="ctr">
              <a:buNone/>
              <a:defRPr lang="en-AU" sz="2400" kern="1200" baseline="0">
                <a:solidFill>
                  <a:schemeClr val="bg1"/>
                </a:solidFill>
                <a:latin typeface="IBM Plex Sans" panose="020B0503050000000000" pitchFamily="34" charset="77"/>
                <a:ea typeface="+mj-ea"/>
                <a:cs typeface="IBM Plex Sans" panose="020B0503050000000000" pitchFamily="34" charset="77"/>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AU" dirty="0"/>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bg1"/>
                </a:solidFill>
              </a:defRPr>
            </a:lvl1pPr>
          </a:lstStyle>
          <a:p>
            <a:fld id="{BC0A7EC1-DA74-C642-A047-4E863ED06FE2}" type="datetime1">
              <a:rPr lang="en-US" smtClean="0"/>
              <a:pPr/>
              <a:t>4/17/18</a:t>
            </a:fld>
            <a:endParaRPr lang="en-US" dirty="0"/>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a:defRPr>
                <a:solidFill>
                  <a:schemeClr val="bg1"/>
                </a:solidFill>
              </a:defRPr>
            </a:lvl1pPr>
          </a:lstStyle>
          <a:p>
            <a:r>
              <a:rPr lang="en-US" dirty="0">
                <a:solidFill>
                  <a:schemeClr val="tx1">
                    <a:tint val="75000"/>
                  </a:schemeClr>
                </a:solidFill>
              </a:rPr>
              <a:t>SIT737 - Service Oriented Architecture</a:t>
            </a:r>
            <a:endParaRPr lang="en-US"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BBE0A389-EB18-824A-A5ED-72ACC9A7FB5D}" type="slidenum">
              <a:rPr lang="en-AU" smtClean="0"/>
              <a:pPr/>
              <a:t>‹#›</a:t>
            </a:fld>
            <a:endParaRPr lang="en-AU"/>
          </a:p>
        </p:txBody>
      </p:sp>
    </p:spTree>
    <p:extLst>
      <p:ext uri="{BB962C8B-B14F-4D97-AF65-F5344CB8AC3E}">
        <p14:creationId xmlns:p14="http://schemas.microsoft.com/office/powerpoint/2010/main" val="25508273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3" name="Rectangle 12"/>
          <p:cNvSpPr/>
          <p:nvPr userDrawn="1"/>
        </p:nvSpPr>
        <p:spPr>
          <a:xfrm>
            <a:off x="0" y="6604000"/>
            <a:ext cx="9144000" cy="309421"/>
          </a:xfrm>
          <a:prstGeom prst="rect">
            <a:avLst/>
          </a:prstGeom>
          <a:solidFill>
            <a:srgbClr val="FFFFFF">
              <a:alpha val="60000"/>
            </a:srgbClr>
          </a:solidFill>
        </p:spPr>
        <p:txBody>
          <a:bodyPr vert="horz" lIns="91440" tIns="45720" rIns="91440" bIns="45720" rtlCol="0" anchor="ctr">
            <a:normAutofit fontScale="32500" lnSpcReduction="20000"/>
          </a:bodyPr>
          <a:lstStyle/>
          <a:p>
            <a:pPr lvl="0" algn="ctr">
              <a:spcBef>
                <a:spcPct val="0"/>
              </a:spcBef>
              <a:buNone/>
            </a:pPr>
            <a:endParaRPr lang="en-US" sz="4400" b="1">
              <a:solidFill>
                <a:schemeClr val="tx2">
                  <a:lumMod val="75000"/>
                </a:schemeClr>
              </a:solidFill>
              <a:latin typeface="IBM Plex Sans" panose="020B0503050000000000" pitchFamily="34" charset="77"/>
              <a:ea typeface="+mj-ea"/>
              <a:cs typeface="Abadi MT Condensed Light"/>
            </a:endParaRPr>
          </a:p>
        </p:txBody>
      </p:sp>
      <p:sp>
        <p:nvSpPr>
          <p:cNvPr id="2" name="Title 1"/>
          <p:cNvSpPr>
            <a:spLocks noGrp="1"/>
          </p:cNvSpPr>
          <p:nvPr>
            <p:ph type="title"/>
          </p:nvPr>
        </p:nvSpPr>
        <p:spPr/>
        <p:txBody>
          <a:bodyPr/>
          <a:lstStyle>
            <a:lvl1pPr>
              <a:defRPr b="1">
                <a:solidFill>
                  <a:schemeClr val="tx2">
                    <a:lumMod val="75000"/>
                  </a:schemeClr>
                </a:solidFill>
                <a:latin typeface="IBM Plex Sans" panose="020B0503050000000000" pitchFamily="34" charset="77"/>
                <a:cs typeface="IBM Plex Sans" panose="020B0503050000000000" pitchFamily="34" charset="77"/>
              </a:defRPr>
            </a:lvl1pPr>
          </a:lstStyle>
          <a:p>
            <a:r>
              <a:rPr lang="en-AU" dirty="0"/>
              <a:t>Click to edit Master title style</a:t>
            </a:r>
            <a:endParaRPr lang="en-US" dirty="0"/>
          </a:p>
        </p:txBody>
      </p:sp>
      <p:sp>
        <p:nvSpPr>
          <p:cNvPr id="3" name="Content Placeholder 2"/>
          <p:cNvSpPr>
            <a:spLocks noGrp="1"/>
          </p:cNvSpPr>
          <p:nvPr>
            <p:ph idx="1"/>
          </p:nvPr>
        </p:nvSpPr>
        <p:spPr>
          <a:solidFill>
            <a:srgbClr val="FFFFFF">
              <a:alpha val="50000"/>
            </a:srgbClr>
          </a:solidFill>
        </p:spPr>
        <p:txBody>
          <a:bodyPr/>
          <a:lstStyle>
            <a:lvl1pPr marL="342900" indent="-342900">
              <a:buClr>
                <a:schemeClr val="tx2">
                  <a:lumMod val="75000"/>
                </a:schemeClr>
              </a:buClr>
              <a:buSzPct val="90000"/>
              <a:buFont typeface="Menlo Italic"/>
              <a:buChar char="◼"/>
              <a:defRPr>
                <a:latin typeface="IBM Plex Sans" panose="020B0503050000000000" pitchFamily="34" charset="77"/>
                <a:cs typeface="IBM Plex Sans" panose="020B0503050000000000" pitchFamily="34" charset="77"/>
              </a:defRPr>
            </a:lvl1pPr>
            <a:lvl2pPr>
              <a:defRPr>
                <a:latin typeface="IBM Plex Sans" panose="020B0503050000000000" pitchFamily="34" charset="77"/>
                <a:cs typeface="IBM Plex Sans" panose="020B0503050000000000" pitchFamily="34" charset="77"/>
              </a:defRPr>
            </a:lvl2pPr>
            <a:lvl3pPr>
              <a:defRPr>
                <a:latin typeface="IBM Plex Sans" panose="020B0503050000000000" pitchFamily="34" charset="77"/>
                <a:cs typeface="IBM Plex Sans" panose="020B0503050000000000" pitchFamily="34" charset="77"/>
              </a:defRPr>
            </a:lvl3pPr>
            <a:lvl4pPr>
              <a:defRPr>
                <a:latin typeface="IBM Plex Sans" panose="020B0503050000000000" pitchFamily="34" charset="77"/>
                <a:cs typeface="IBM Plex Sans" panose="020B0503050000000000" pitchFamily="34" charset="77"/>
              </a:defRPr>
            </a:lvl4pPr>
            <a:lvl5pPr>
              <a:defRPr>
                <a:latin typeface="IBM Plex Sans" panose="020B0503050000000000" pitchFamily="34" charset="77"/>
                <a:cs typeface="IBM Plex Sans" panose="020B0503050000000000" pitchFamily="34" charset="77"/>
              </a:defRPr>
            </a:lvl5p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4" name="Date Placeholder 3"/>
          <p:cNvSpPr>
            <a:spLocks noGrp="1"/>
          </p:cNvSpPr>
          <p:nvPr>
            <p:ph type="dt" sz="half" idx="10"/>
          </p:nvPr>
        </p:nvSpPr>
        <p:spPr>
          <a:xfrm>
            <a:off x="38100" y="6546850"/>
            <a:ext cx="2133600" cy="365125"/>
          </a:xfrm>
        </p:spPr>
        <p:txBody>
          <a:bodyPr/>
          <a:lstStyle>
            <a:lvl1pPr>
              <a:defRPr>
                <a:solidFill>
                  <a:srgbClr val="17375E"/>
                </a:solidFill>
                <a:latin typeface="IBM Plex Sans" panose="020B0503050000000000" pitchFamily="34" charset="77"/>
                <a:cs typeface="IBM Plex Sans" panose="020B0503050000000000" pitchFamily="34" charset="77"/>
              </a:defRPr>
            </a:lvl1pPr>
          </a:lstStyle>
          <a:p>
            <a:fld id="{3D204B18-9485-D74D-B2B3-6C26E88E40BB}" type="datetime1">
              <a:rPr lang="en-AU" smtClean="0"/>
              <a:pPr/>
              <a:t>17/4/18</a:t>
            </a:fld>
            <a:endParaRPr lang="en-US"/>
          </a:p>
        </p:txBody>
      </p:sp>
      <p:sp>
        <p:nvSpPr>
          <p:cNvPr id="5" name="Footer Placeholder 4"/>
          <p:cNvSpPr>
            <a:spLocks noGrp="1"/>
          </p:cNvSpPr>
          <p:nvPr>
            <p:ph type="ftr" sz="quarter" idx="11"/>
          </p:nvPr>
        </p:nvSpPr>
        <p:spPr>
          <a:xfrm>
            <a:off x="2082800" y="6559550"/>
            <a:ext cx="4978400" cy="365125"/>
          </a:xfrm>
          <a:prstGeom prst="rect">
            <a:avLst/>
          </a:prstGeom>
        </p:spPr>
        <p:txBody>
          <a:bodyPr/>
          <a:lstStyle>
            <a:lvl1pPr>
              <a:defRPr lang="en-US" sz="1200" kern="1200" smtClean="0">
                <a:solidFill>
                  <a:schemeClr val="tx1">
                    <a:tint val="75000"/>
                  </a:schemeClr>
                </a:solidFill>
                <a:latin typeface="IBM Plex Sans" panose="020B0503050000000000" pitchFamily="34" charset="77"/>
              </a:defRPr>
            </a:lvl1pPr>
          </a:lstStyle>
          <a:p>
            <a:r>
              <a:rPr lang="en-AU" dirty="0"/>
              <a:t>SIT737 - Service Oriented Architecture</a:t>
            </a:r>
          </a:p>
        </p:txBody>
      </p:sp>
      <p:sp>
        <p:nvSpPr>
          <p:cNvPr id="6" name="Slide Number Placeholder 5"/>
          <p:cNvSpPr>
            <a:spLocks noGrp="1"/>
          </p:cNvSpPr>
          <p:nvPr>
            <p:ph type="sldNum" sz="quarter" idx="12"/>
          </p:nvPr>
        </p:nvSpPr>
        <p:spPr>
          <a:xfrm>
            <a:off x="6997700" y="6534150"/>
            <a:ext cx="2133600" cy="365125"/>
          </a:xfrm>
        </p:spPr>
        <p:txBody>
          <a:bodyPr/>
          <a:lstStyle>
            <a:lvl1pPr>
              <a:defRPr>
                <a:solidFill>
                  <a:srgbClr val="17375E"/>
                </a:solidFill>
                <a:latin typeface="IBM Plex Sans" panose="020B0503050000000000" pitchFamily="34" charset="77"/>
                <a:cs typeface="IBM Plex Sans" panose="020B0503050000000000" pitchFamily="34" charset="77"/>
              </a:defRPr>
            </a:lvl1pPr>
          </a:lstStyle>
          <a:p>
            <a:fld id="{BBE0A389-EB18-824A-A5ED-72ACC9A7FB5D}" type="slidenum">
              <a:rPr lang="en-US" smtClean="0"/>
              <a:pPr/>
              <a:t>‹#›</a:t>
            </a:fld>
            <a:endParaRPr lang="en-US"/>
          </a:p>
        </p:txBody>
      </p:sp>
      <p:pic>
        <p:nvPicPr>
          <p:cNvPr id="10" name="Picture 9">
            <a:extLst>
              <a:ext uri="{FF2B5EF4-FFF2-40B4-BE49-F238E27FC236}">
                <a16:creationId xmlns:a16="http://schemas.microsoft.com/office/drawing/2014/main" id="{2B79487F-DABC-1C4E-929E-DDCEBCACF93B}"/>
              </a:ext>
            </a:extLst>
          </p:cNvPr>
          <p:cNvPicPr>
            <a:picLocks noChangeAspect="1"/>
          </p:cNvPicPr>
          <p:nvPr userDrawn="1"/>
        </p:nvPicPr>
        <p:blipFill>
          <a:blip r:embed="rId2">
            <a:duotone>
              <a:schemeClr val="accent3">
                <a:shade val="45000"/>
                <a:satMod val="135000"/>
              </a:schemeClr>
              <a:prstClr val="white"/>
            </a:duotone>
          </a:blip>
          <a:stretch>
            <a:fillRect/>
          </a:stretch>
        </p:blipFill>
        <p:spPr>
          <a:xfrm>
            <a:off x="-197427" y="5235284"/>
            <a:ext cx="2654300" cy="1765300"/>
          </a:xfrm>
          <a:prstGeom prst="rect">
            <a:avLst/>
          </a:prstGeom>
        </p:spPr>
      </p:pic>
      <p:pic>
        <p:nvPicPr>
          <p:cNvPr id="11" name="Picture 10">
            <a:extLst>
              <a:ext uri="{FF2B5EF4-FFF2-40B4-BE49-F238E27FC236}">
                <a16:creationId xmlns:a16="http://schemas.microsoft.com/office/drawing/2014/main" id="{8569ACD9-A5D6-7246-9153-332424D1DFB9}"/>
              </a:ext>
            </a:extLst>
          </p:cNvPr>
          <p:cNvPicPr>
            <a:picLocks noChangeAspect="1"/>
          </p:cNvPicPr>
          <p:nvPr userDrawn="1"/>
        </p:nvPicPr>
        <p:blipFill>
          <a:blip r:embed="rId2">
            <a:duotone>
              <a:schemeClr val="accent2">
                <a:shade val="45000"/>
                <a:satMod val="135000"/>
              </a:schemeClr>
              <a:prstClr val="white"/>
            </a:duotone>
          </a:blip>
          <a:stretch>
            <a:fillRect/>
          </a:stretch>
        </p:blipFill>
        <p:spPr>
          <a:xfrm>
            <a:off x="1935018" y="5931646"/>
            <a:ext cx="2654300" cy="1765300"/>
          </a:xfrm>
          <a:prstGeom prst="rect">
            <a:avLst/>
          </a:prstGeom>
          <a:noFill/>
          <a:ln>
            <a:noFill/>
          </a:ln>
        </p:spPr>
      </p:pic>
    </p:spTree>
    <p:extLst>
      <p:ext uri="{BB962C8B-B14F-4D97-AF65-F5344CB8AC3E}">
        <p14:creationId xmlns:p14="http://schemas.microsoft.com/office/powerpoint/2010/main" val="13203537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Orange">
    <p:bg>
      <p:bgPr>
        <a:solidFill>
          <a:srgbClr val="F18E19"/>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E6D1FFD-7685-0442-81AF-4C20023E1999}"/>
              </a:ext>
            </a:extLst>
          </p:cNvPr>
          <p:cNvSpPr txBox="1"/>
          <p:nvPr userDrawn="1"/>
        </p:nvSpPr>
        <p:spPr>
          <a:xfrm>
            <a:off x="362606" y="981756"/>
            <a:ext cx="8564224" cy="707886"/>
          </a:xfrm>
          <a:prstGeom prst="rect">
            <a:avLst/>
          </a:prstGeom>
          <a:noFill/>
        </p:spPr>
        <p:txBody>
          <a:bodyPr wrap="square" rtlCol="0">
            <a:spAutoFit/>
          </a:bodyPr>
          <a:lstStyle/>
          <a:p>
            <a:r>
              <a:rPr lang="en-US" sz="4000" dirty="0">
                <a:solidFill>
                  <a:schemeClr val="bg1"/>
                </a:solidFill>
                <a:latin typeface="IBM Plex Sans" charset="0"/>
                <a:ea typeface="IBM Plex Sans" charset="0"/>
                <a:cs typeface="IBM Plex Sans" charset="0"/>
              </a:rPr>
              <a:t>Service Oriented Architecture</a:t>
            </a:r>
            <a:endParaRPr lang="en-US" sz="5400" dirty="0"/>
          </a:p>
        </p:txBody>
      </p:sp>
      <p:sp>
        <p:nvSpPr>
          <p:cNvPr id="7" name="Title 1">
            <a:extLst>
              <a:ext uri="{FF2B5EF4-FFF2-40B4-BE49-F238E27FC236}">
                <a16:creationId xmlns:a16="http://schemas.microsoft.com/office/drawing/2014/main" id="{DBE8D73A-F4D6-9D4B-AFD2-7B6EBF6CFD32}"/>
              </a:ext>
            </a:extLst>
          </p:cNvPr>
          <p:cNvSpPr txBox="1">
            <a:spLocks/>
          </p:cNvSpPr>
          <p:nvPr userDrawn="1"/>
        </p:nvSpPr>
        <p:spPr>
          <a:xfrm>
            <a:off x="4644718" y="5760666"/>
            <a:ext cx="5772158" cy="1097334"/>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800" b="1" dirty="0">
                <a:solidFill>
                  <a:schemeClr val="bg1"/>
                </a:solidFill>
                <a:latin typeface="IBM Plex Sans" charset="0"/>
                <a:ea typeface="IBM Plex Sans" charset="0"/>
                <a:cs typeface="IBM Plex Sans" charset="0"/>
              </a:rPr>
              <a:t>Dr. </a:t>
            </a:r>
            <a:r>
              <a:rPr lang="en-US" sz="2800" b="1" dirty="0" err="1">
                <a:solidFill>
                  <a:schemeClr val="bg1"/>
                </a:solidFill>
                <a:latin typeface="IBM Plex Sans" charset="0"/>
                <a:ea typeface="IBM Plex Sans" charset="0"/>
                <a:cs typeface="IBM Plex Sans" charset="0"/>
              </a:rPr>
              <a:t>Alessio</a:t>
            </a:r>
            <a:r>
              <a:rPr lang="en-US" sz="2800" b="1" dirty="0">
                <a:solidFill>
                  <a:schemeClr val="bg1"/>
                </a:solidFill>
                <a:latin typeface="IBM Plex Sans" charset="0"/>
                <a:ea typeface="IBM Plex Sans" charset="0"/>
                <a:cs typeface="IBM Plex Sans" charset="0"/>
              </a:rPr>
              <a:t> </a:t>
            </a:r>
            <a:r>
              <a:rPr lang="en-US" sz="2800" b="1" dirty="0" err="1">
                <a:solidFill>
                  <a:schemeClr val="bg1"/>
                </a:solidFill>
                <a:latin typeface="IBM Plex Sans" charset="0"/>
                <a:ea typeface="IBM Plex Sans" charset="0"/>
                <a:cs typeface="IBM Plex Sans" charset="0"/>
              </a:rPr>
              <a:t>Bonti</a:t>
            </a:r>
            <a:endParaRPr lang="en-US" sz="2800" b="1" dirty="0">
              <a:solidFill>
                <a:schemeClr val="bg1"/>
              </a:solidFill>
              <a:latin typeface="IBM Plex Sans" charset="0"/>
              <a:ea typeface="IBM Plex Sans" charset="0"/>
              <a:cs typeface="IBM Plex Sans" charset="0"/>
            </a:endParaRPr>
          </a:p>
        </p:txBody>
      </p:sp>
      <p:sp>
        <p:nvSpPr>
          <p:cNvPr id="9" name="Title 1">
            <a:extLst>
              <a:ext uri="{FF2B5EF4-FFF2-40B4-BE49-F238E27FC236}">
                <a16:creationId xmlns:a16="http://schemas.microsoft.com/office/drawing/2014/main" id="{3269B014-8517-FD48-8D43-735F61727479}"/>
              </a:ext>
            </a:extLst>
          </p:cNvPr>
          <p:cNvSpPr>
            <a:spLocks noGrp="1"/>
          </p:cNvSpPr>
          <p:nvPr>
            <p:ph type="ctrTitle"/>
          </p:nvPr>
        </p:nvSpPr>
        <p:spPr>
          <a:xfrm>
            <a:off x="1" y="2391909"/>
            <a:ext cx="9144000" cy="1097334"/>
          </a:xfrm>
          <a:noFill/>
        </p:spPr>
        <p:txBody>
          <a:bodyPr>
            <a:noAutofit/>
          </a:bodyPr>
          <a:lstStyle>
            <a:lvl1pPr algn="r">
              <a:defRPr b="1"/>
            </a:lvl1pPr>
          </a:lstStyle>
          <a:p>
            <a:r>
              <a:rPr lang="en-US" sz="5400" dirty="0">
                <a:solidFill>
                  <a:schemeClr val="bg1"/>
                </a:solidFill>
                <a:latin typeface="IBM Plex Sans" charset="0"/>
                <a:ea typeface="IBM Plex Sans" charset="0"/>
                <a:cs typeface="IBM Plex Sans" charset="0"/>
              </a:rPr>
              <a:t>Welcome to SIT737</a:t>
            </a:r>
            <a:endParaRPr lang="en-US" sz="5400" b="1" dirty="0">
              <a:solidFill>
                <a:schemeClr val="bg1"/>
              </a:solidFill>
              <a:latin typeface="IBM Plex Sans" charset="0"/>
              <a:ea typeface="IBM Plex Sans" charset="0"/>
              <a:cs typeface="IBM Plex Sans" charset="0"/>
            </a:endParaRPr>
          </a:p>
        </p:txBody>
      </p:sp>
      <p:sp>
        <p:nvSpPr>
          <p:cNvPr id="10" name="Title 1">
            <a:extLst>
              <a:ext uri="{FF2B5EF4-FFF2-40B4-BE49-F238E27FC236}">
                <a16:creationId xmlns:a16="http://schemas.microsoft.com/office/drawing/2014/main" id="{F73924DE-1774-674F-9AEF-425BDC063E66}"/>
              </a:ext>
            </a:extLst>
          </p:cNvPr>
          <p:cNvSpPr txBox="1">
            <a:spLocks/>
          </p:cNvSpPr>
          <p:nvPr userDrawn="1"/>
        </p:nvSpPr>
        <p:spPr>
          <a:xfrm>
            <a:off x="-217170" y="3412398"/>
            <a:ext cx="9144000" cy="1097334"/>
          </a:xfrm>
          <a:prstGeom prst="rect">
            <a:avLst/>
          </a:prstGeom>
          <a:noFill/>
        </p:spPr>
        <p:txBody>
          <a:bodyPr vert="horz" lIns="91440" tIns="45720" rIns="91440" bIns="45720" rtlCol="0" anchor="ctr">
            <a:noAutofit/>
          </a:bodyPr>
          <a:lstStyle>
            <a:lvl1pPr algn="r" defTabSz="457200" rtl="0" eaLnBrk="1" latinLnBrk="0" hangingPunct="1">
              <a:spcBef>
                <a:spcPct val="0"/>
              </a:spcBef>
              <a:buNone/>
              <a:defRPr sz="4400" b="1" kern="1200">
                <a:solidFill>
                  <a:schemeClr val="tx1"/>
                </a:solidFill>
                <a:latin typeface="IBM Plex Sans" panose="020B0503050000000000" pitchFamily="34" charset="77"/>
                <a:ea typeface="+mj-ea"/>
                <a:cs typeface="+mj-cs"/>
              </a:defRPr>
            </a:lvl1pPr>
          </a:lstStyle>
          <a:p>
            <a:pPr marL="0" algn="r" defTabSz="914400" rtl="0" eaLnBrk="1" latinLnBrk="0" hangingPunct="1">
              <a:lnSpc>
                <a:spcPct val="90000"/>
              </a:lnSpc>
              <a:spcBef>
                <a:spcPct val="0"/>
              </a:spcBef>
              <a:buNone/>
            </a:pPr>
            <a:r>
              <a:rPr lang="en-US" sz="2800" b="1" kern="1200" dirty="0">
                <a:solidFill>
                  <a:schemeClr val="bg1"/>
                </a:solidFill>
                <a:latin typeface="IBM Plex Sans" charset="0"/>
                <a:ea typeface="IBM Plex Sans" charset="0"/>
                <a:cs typeface="IBM Plex Sans" charset="0"/>
              </a:rPr>
              <a:t>Lecture 6</a:t>
            </a:r>
          </a:p>
        </p:txBody>
      </p:sp>
    </p:spTree>
    <p:extLst>
      <p:ext uri="{BB962C8B-B14F-4D97-AF65-F5344CB8AC3E}">
        <p14:creationId xmlns:p14="http://schemas.microsoft.com/office/powerpoint/2010/main" val="7934188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AU"/>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AU"/>
              <a:t>Click to edit Master text styles</a:t>
            </a:r>
          </a:p>
        </p:txBody>
      </p:sp>
      <p:sp>
        <p:nvSpPr>
          <p:cNvPr id="4" name="Date Placeholder 3"/>
          <p:cNvSpPr>
            <a:spLocks noGrp="1"/>
          </p:cNvSpPr>
          <p:nvPr>
            <p:ph type="dt" sz="half" idx="10"/>
          </p:nvPr>
        </p:nvSpPr>
        <p:spPr/>
        <p:txBody>
          <a:bodyPr/>
          <a:lstStyle/>
          <a:p>
            <a:fld id="{18D02C59-44FE-CA4C-9B44-803953B08DC2}" type="datetime1">
              <a:t>4/17/18</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BBE0A389-EB18-824A-A5ED-72ACC9A7FB5D}" type="slidenum">
              <a:t>‹#›</a:t>
            </a:fld>
            <a:endParaRPr lang="en-US"/>
          </a:p>
        </p:txBody>
      </p:sp>
    </p:spTree>
    <p:extLst>
      <p:ext uri="{BB962C8B-B14F-4D97-AF65-F5344CB8AC3E}">
        <p14:creationId xmlns:p14="http://schemas.microsoft.com/office/powerpoint/2010/main" val="38015740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5" name="Date Placeholder 4"/>
          <p:cNvSpPr>
            <a:spLocks noGrp="1"/>
          </p:cNvSpPr>
          <p:nvPr>
            <p:ph type="dt" sz="half" idx="10"/>
          </p:nvPr>
        </p:nvSpPr>
        <p:spPr/>
        <p:txBody>
          <a:bodyPr/>
          <a:lstStyle/>
          <a:p>
            <a:fld id="{49733948-84CB-0A42-B18D-2BDA462164BB}" type="datetime1">
              <a:t>4/17/18</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BBE0A389-EB18-824A-A5ED-72ACC9A7FB5D}" type="slidenum">
              <a:t>‹#›</a:t>
            </a:fld>
            <a:endParaRPr lang="en-US"/>
          </a:p>
        </p:txBody>
      </p:sp>
    </p:spTree>
    <p:extLst>
      <p:ext uri="{BB962C8B-B14F-4D97-AF65-F5344CB8AC3E}">
        <p14:creationId xmlns:p14="http://schemas.microsoft.com/office/powerpoint/2010/main" val="1718386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AU"/>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AU"/>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AU"/>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7" name="Date Placeholder 6"/>
          <p:cNvSpPr>
            <a:spLocks noGrp="1"/>
          </p:cNvSpPr>
          <p:nvPr>
            <p:ph type="dt" sz="half" idx="10"/>
          </p:nvPr>
        </p:nvSpPr>
        <p:spPr/>
        <p:txBody>
          <a:bodyPr/>
          <a:lstStyle/>
          <a:p>
            <a:fld id="{406DA35A-01F1-5C41-8445-2F93E6891C79}" type="datetime1">
              <a:t>4/17/18</a:t>
            </a:fld>
            <a:endParaRPr lang="en-US"/>
          </a:p>
        </p:txBody>
      </p:sp>
      <p:sp>
        <p:nvSpPr>
          <p:cNvPr id="8" name="Footer Placeholder 7"/>
          <p:cNvSpPr>
            <a:spLocks noGrp="1"/>
          </p:cNvSpPr>
          <p:nvPr>
            <p:ph type="ftr" sz="quarter" idx="11"/>
          </p:nvPr>
        </p:nvSpPr>
        <p:spPr>
          <a:xfrm>
            <a:off x="3124200" y="6356350"/>
            <a:ext cx="2895600" cy="365125"/>
          </a:xfrm>
          <a:prstGeom prst="rect">
            <a:avLst/>
          </a:prstGeom>
        </p:spPr>
        <p:txBody>
          <a:bodyPr/>
          <a:lstStyle/>
          <a:p>
            <a:endParaRPr lang="en-US"/>
          </a:p>
        </p:txBody>
      </p:sp>
      <p:sp>
        <p:nvSpPr>
          <p:cNvPr id="9" name="Slide Number Placeholder 8"/>
          <p:cNvSpPr>
            <a:spLocks noGrp="1"/>
          </p:cNvSpPr>
          <p:nvPr>
            <p:ph type="sldNum" sz="quarter" idx="12"/>
          </p:nvPr>
        </p:nvSpPr>
        <p:spPr/>
        <p:txBody>
          <a:bodyPr/>
          <a:lstStyle/>
          <a:p>
            <a:fld id="{BBE0A389-EB18-824A-A5ED-72ACC9A7FB5D}" type="slidenum">
              <a:t>‹#›</a:t>
            </a:fld>
            <a:endParaRPr lang="en-US"/>
          </a:p>
        </p:txBody>
      </p:sp>
    </p:spTree>
    <p:extLst>
      <p:ext uri="{BB962C8B-B14F-4D97-AF65-F5344CB8AC3E}">
        <p14:creationId xmlns:p14="http://schemas.microsoft.com/office/powerpoint/2010/main" val="18984198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a:t>Click to edit Master title style</a:t>
            </a:r>
            <a:endParaRPr lang="en-US"/>
          </a:p>
        </p:txBody>
      </p:sp>
      <p:sp>
        <p:nvSpPr>
          <p:cNvPr id="3" name="Date Placeholder 2"/>
          <p:cNvSpPr>
            <a:spLocks noGrp="1"/>
          </p:cNvSpPr>
          <p:nvPr>
            <p:ph type="dt" sz="half" idx="10"/>
          </p:nvPr>
        </p:nvSpPr>
        <p:spPr/>
        <p:txBody>
          <a:bodyPr/>
          <a:lstStyle/>
          <a:p>
            <a:fld id="{8114F13D-EE5D-8144-917B-9E43E9142AC7}" type="datetime1">
              <a:t>4/17/18</a:t>
            </a:fld>
            <a:endParaRPr lang="en-US"/>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BBE0A389-EB18-824A-A5ED-72ACC9A7FB5D}" type="slidenum">
              <a:t>‹#›</a:t>
            </a:fld>
            <a:endParaRPr lang="en-US"/>
          </a:p>
        </p:txBody>
      </p:sp>
    </p:spTree>
    <p:extLst>
      <p:ext uri="{BB962C8B-B14F-4D97-AF65-F5344CB8AC3E}">
        <p14:creationId xmlns:p14="http://schemas.microsoft.com/office/powerpoint/2010/main" val="2377448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93662"/>
            <a:ext cx="9144000" cy="1143000"/>
          </a:xfrm>
          <a:prstGeom prst="rect">
            <a:avLst/>
          </a:prstGeom>
          <a:solidFill>
            <a:srgbClr val="FFFFFF">
              <a:alpha val="60000"/>
            </a:srgbClr>
          </a:solidFill>
        </p:spPr>
        <p:txBody>
          <a:bodyPr vert="horz" lIns="91440" tIns="45720" rIns="91440" bIns="45720" rtlCol="0" anchor="ctr">
            <a:normAutofit/>
          </a:bodyPr>
          <a:lstStyle/>
          <a:p>
            <a:r>
              <a:rPr lang="en-AU"/>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AU" dirty="0"/>
              <a:t>Click to edit Master text styles</a:t>
            </a:r>
          </a:p>
          <a:p>
            <a:pPr lvl="1"/>
            <a:r>
              <a:rPr lang="en-AU" dirty="0"/>
              <a:t>Second level</a:t>
            </a:r>
          </a:p>
          <a:p>
            <a:pPr lvl="2"/>
            <a:r>
              <a:rPr lang="en-AU" dirty="0"/>
              <a:t>Third level</a:t>
            </a:r>
          </a:p>
          <a:p>
            <a:pPr lvl="3"/>
            <a:r>
              <a:rPr lang="en-AU" dirty="0"/>
              <a:t>Fourth level</a:t>
            </a:r>
          </a:p>
          <a:p>
            <a:pPr lvl="4"/>
            <a:r>
              <a:rPr lang="en-AU" dirty="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lang="en-US" sz="1200" kern="1200" smtClean="0">
                <a:solidFill>
                  <a:schemeClr val="tx1">
                    <a:tint val="75000"/>
                  </a:schemeClr>
                </a:solidFill>
                <a:latin typeface="IBM Plex Sans" panose="020B0503050000000000" pitchFamily="34" charset="77"/>
                <a:ea typeface="+mn-ea"/>
                <a:cs typeface="+mn-cs"/>
              </a:defRPr>
            </a:lvl1pPr>
          </a:lstStyle>
          <a:p>
            <a:fld id="{807A9519-C3FE-AF43-986E-8BF7B168DE80}" type="datetime1">
              <a:rPr lang="en-AU" smtClean="0"/>
              <a:pPr/>
              <a:t>17/4/18</a:t>
            </a:fld>
            <a:endParaRPr lang="en-AU"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latin typeface="IBM Plex Sans" panose="020B0503050000000000" pitchFamily="34" charset="77"/>
              </a:defRPr>
            </a:lvl1pPr>
          </a:lstStyle>
          <a:p>
            <a:fld id="{BBE0A389-EB18-824A-A5ED-72ACC9A7FB5D}" type="slidenum">
              <a:rPr lang="en-AU" smtClean="0"/>
              <a:pPr/>
              <a:t>‹#›</a:t>
            </a:fld>
            <a:endParaRPr lang="en-AU"/>
          </a:p>
        </p:txBody>
      </p:sp>
      <p:sp>
        <p:nvSpPr>
          <p:cNvPr id="7" name="Footer Placeholder 4">
            <a:extLst>
              <a:ext uri="{FF2B5EF4-FFF2-40B4-BE49-F238E27FC236}">
                <a16:creationId xmlns:a16="http://schemas.microsoft.com/office/drawing/2014/main" id="{BF2B76F1-9E4C-B843-89FA-90E04D2DA62C}"/>
              </a:ext>
            </a:extLst>
          </p:cNvPr>
          <p:cNvSpPr>
            <a:spLocks noGrp="1"/>
          </p:cNvSpPr>
          <p:nvPr>
            <p:ph type="ftr" sz="quarter" idx="11"/>
          </p:nvPr>
        </p:nvSpPr>
        <p:spPr>
          <a:xfrm>
            <a:off x="2852529" y="6356350"/>
            <a:ext cx="3468757" cy="365125"/>
          </a:xfrm>
          <a:prstGeom prst="rect">
            <a:avLst/>
          </a:prstGeom>
        </p:spPr>
        <p:txBody>
          <a:bodyPr/>
          <a:lstStyle>
            <a:lvl1pPr marL="0" algn="l" defTabSz="457200" rtl="0" eaLnBrk="1" latinLnBrk="0" hangingPunct="1">
              <a:defRPr lang="en-AU" sz="1200" kern="1200" dirty="0" smtClean="0">
                <a:solidFill>
                  <a:schemeClr val="tx1">
                    <a:tint val="75000"/>
                  </a:schemeClr>
                </a:solidFill>
                <a:latin typeface="IBM Plex Sans" panose="020B0503050000000000" pitchFamily="34" charset="77"/>
                <a:ea typeface="+mn-ea"/>
                <a:cs typeface="+mn-cs"/>
              </a:defRPr>
            </a:lvl1pPr>
          </a:lstStyle>
          <a:p>
            <a:r>
              <a:rPr lang="en-US" sz="1200" kern="1200" dirty="0">
                <a:solidFill>
                  <a:schemeClr val="tx1">
                    <a:tint val="75000"/>
                  </a:schemeClr>
                </a:solidFill>
                <a:latin typeface="IBM Plex Sans" panose="020B0503050000000000" pitchFamily="34" charset="77"/>
                <a:ea typeface="+mn-ea"/>
                <a:cs typeface="+mn-cs"/>
              </a:rPr>
              <a:t>SIT737 - Service Oriented Architecture</a:t>
            </a:r>
            <a:endParaRPr lang="en-AU" dirty="0"/>
          </a:p>
        </p:txBody>
      </p:sp>
    </p:spTree>
    <p:extLst>
      <p:ext uri="{BB962C8B-B14F-4D97-AF65-F5344CB8AC3E}">
        <p14:creationId xmlns:p14="http://schemas.microsoft.com/office/powerpoint/2010/main" val="2239934823"/>
      </p:ext>
    </p:extLst>
  </p:cSld>
  <p:clrMap bg1="lt1" tx1="dk1" bg2="lt2" tx2="dk2" accent1="accent1" accent2="accent2" accent3="accent3" accent4="accent4" accent5="accent5" accent6="accent6" hlink="hlink" folHlink="folHlink"/>
  <p:sldLayoutIdLst>
    <p:sldLayoutId id="2147483649" r:id="rId1"/>
    <p:sldLayoutId id="2147483661" r:id="rId2"/>
    <p:sldLayoutId id="2147483662" r:id="rId3"/>
    <p:sldLayoutId id="2147483650" r:id="rId4"/>
    <p:sldLayoutId id="214748366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Lst>
  <p:hf hdr="0"/>
  <p:txStyles>
    <p:titleStyle>
      <a:lvl1pPr algn="ctr" defTabSz="457200" rtl="0" eaLnBrk="1" latinLnBrk="0" hangingPunct="1">
        <a:spcBef>
          <a:spcPct val="0"/>
        </a:spcBef>
        <a:buNone/>
        <a:defRPr sz="4400" kern="1200">
          <a:solidFill>
            <a:schemeClr val="tx1"/>
          </a:solidFill>
          <a:latin typeface="IBM Plex Sans" panose="020B0503050000000000" pitchFamily="34" charset="77"/>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IBM Plex Sans" panose="020B0503050000000000" pitchFamily="34" charset="77"/>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IBM Plex Sans" panose="020B0503050000000000" pitchFamily="34" charset="77"/>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IBM Plex Sans" panose="020B0503050000000000" pitchFamily="34" charset="77"/>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IBM Plex Sans" panose="020B0503050000000000" pitchFamily="34" charset="77"/>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IBM Plex Sans" panose="020B0503050000000000" pitchFamily="34" charset="77"/>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4.xml"/><Relationship Id="rId6" Type="http://schemas.openxmlformats.org/officeDocument/2006/relationships/image" Target="../media/image10.png"/><Relationship Id="rId11" Type="http://schemas.openxmlformats.org/officeDocument/2006/relationships/image" Target="../media/image13.png"/><Relationship Id="rId5" Type="http://schemas.openxmlformats.org/officeDocument/2006/relationships/image" Target="../media/image9.png"/><Relationship Id="rId10" Type="http://schemas.openxmlformats.org/officeDocument/2006/relationships/image" Target="../media/image12.png"/><Relationship Id="rId4" Type="http://schemas.openxmlformats.org/officeDocument/2006/relationships/image" Target="../media/image8.png"/><Relationship Id="rId9" Type="http://schemas.openxmlformats.org/officeDocument/2006/relationships/image" Target="../media/image5.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3.xml"/><Relationship Id="rId1" Type="http://schemas.openxmlformats.org/officeDocument/2006/relationships/slideLayout" Target="../slideLayouts/slideLayout4.xml"/><Relationship Id="rId5" Type="http://schemas.openxmlformats.org/officeDocument/2006/relationships/image" Target="../media/image11.png"/><Relationship Id="rId4" Type="http://schemas.openxmlformats.org/officeDocument/2006/relationships/image" Target="../media/image7.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761876B8-9A66-3944-89CF-4FE4CB9185CD}"/>
              </a:ext>
            </a:extLst>
          </p:cNvPr>
          <p:cNvSpPr>
            <a:spLocks noGrp="1"/>
          </p:cNvSpPr>
          <p:nvPr>
            <p:ph type="ctrTitle"/>
          </p:nvPr>
        </p:nvSpPr>
        <p:spPr>
          <a:xfrm>
            <a:off x="1" y="2391909"/>
            <a:ext cx="9144000" cy="1097334"/>
          </a:xfrm>
        </p:spPr>
        <p:txBody>
          <a:bodyPr/>
          <a:lstStyle/>
          <a:p>
            <a:r>
              <a:rPr lang="en-US" dirty="0">
                <a:solidFill>
                  <a:schemeClr val="bg1"/>
                </a:solidFill>
              </a:rPr>
              <a:t>Application Design – Tenancy and SaaS </a:t>
            </a:r>
          </a:p>
        </p:txBody>
      </p:sp>
      <p:sp>
        <p:nvSpPr>
          <p:cNvPr id="6" name="Slide Number Placeholder 5">
            <a:extLst>
              <a:ext uri="{FF2B5EF4-FFF2-40B4-BE49-F238E27FC236}">
                <a16:creationId xmlns:a16="http://schemas.microsoft.com/office/drawing/2014/main" id="{911007C8-4282-A942-BC06-208EA6CDAD51}"/>
              </a:ext>
            </a:extLst>
          </p:cNvPr>
          <p:cNvSpPr>
            <a:spLocks noGrp="1"/>
          </p:cNvSpPr>
          <p:nvPr>
            <p:ph type="sldNum" sz="quarter" idx="4294967295"/>
          </p:nvPr>
        </p:nvSpPr>
        <p:spPr>
          <a:xfrm>
            <a:off x="7010400" y="6356350"/>
            <a:ext cx="2133600" cy="365125"/>
          </a:xfrm>
        </p:spPr>
        <p:txBody>
          <a:bodyPr/>
          <a:lstStyle/>
          <a:p>
            <a:fld id="{BBE0A389-EB18-824A-A5ED-72ACC9A7FB5D}" type="slidenum">
              <a:rPr lang="en-US" smtClean="0"/>
              <a:pPr/>
              <a:t>1</a:t>
            </a:fld>
            <a:endParaRPr lang="en-US"/>
          </a:p>
        </p:txBody>
      </p:sp>
    </p:spTree>
    <p:extLst>
      <p:ext uri="{BB962C8B-B14F-4D97-AF65-F5344CB8AC3E}">
        <p14:creationId xmlns:p14="http://schemas.microsoft.com/office/powerpoint/2010/main" val="20878364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ectangle 52"/>
          <p:cNvSpPr/>
          <p:nvPr/>
        </p:nvSpPr>
        <p:spPr>
          <a:xfrm>
            <a:off x="-9158" y="1523994"/>
            <a:ext cx="9153158" cy="4961473"/>
          </a:xfrm>
          <a:prstGeom prst="rect">
            <a:avLst/>
          </a:prstGeom>
          <a:solidFill>
            <a:schemeClr val="bg1">
              <a:alpha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a:latin typeface="Abadi MT Condensed Light"/>
              <a:cs typeface="Abadi MT Condensed Light"/>
            </a:endParaRPr>
          </a:p>
        </p:txBody>
      </p:sp>
      <p:sp>
        <p:nvSpPr>
          <p:cNvPr id="2" name="Title 1"/>
          <p:cNvSpPr>
            <a:spLocks noGrp="1"/>
          </p:cNvSpPr>
          <p:nvPr>
            <p:ph type="title"/>
          </p:nvPr>
        </p:nvSpPr>
        <p:spPr>
          <a:xfrm>
            <a:off x="-6350" y="-87312"/>
            <a:ext cx="9144000" cy="1143000"/>
          </a:xfrm>
        </p:spPr>
        <p:txBody>
          <a:bodyPr/>
          <a:lstStyle/>
          <a:p>
            <a:r>
              <a:rPr lang="en-US" b="0"/>
              <a:t>Cloud solution architecture</a:t>
            </a:r>
          </a:p>
        </p:txBody>
      </p:sp>
      <p:sp>
        <p:nvSpPr>
          <p:cNvPr id="4" name="Date Placeholder 3"/>
          <p:cNvSpPr>
            <a:spLocks noGrp="1"/>
          </p:cNvSpPr>
          <p:nvPr>
            <p:ph type="dt" sz="half" idx="10"/>
          </p:nvPr>
        </p:nvSpPr>
        <p:spPr/>
        <p:txBody>
          <a:bodyPr/>
          <a:lstStyle/>
          <a:p>
            <a:fld id="{3D204B18-9485-D74D-B2B3-6C26E88E40BB}" type="datetime1">
              <a:rPr lang="en-AU"/>
              <a:pPr/>
              <a:t>17/4/18</a:t>
            </a:fld>
            <a:endParaRPr lang="en-US"/>
          </a:p>
        </p:txBody>
      </p:sp>
      <p:sp>
        <p:nvSpPr>
          <p:cNvPr id="6" name="Slide Number Placeholder 5"/>
          <p:cNvSpPr>
            <a:spLocks noGrp="1"/>
          </p:cNvSpPr>
          <p:nvPr>
            <p:ph type="sldNum" sz="quarter" idx="12"/>
          </p:nvPr>
        </p:nvSpPr>
        <p:spPr/>
        <p:txBody>
          <a:bodyPr/>
          <a:lstStyle/>
          <a:p>
            <a:fld id="{BBE0A389-EB18-824A-A5ED-72ACC9A7FB5D}" type="slidenum">
              <a:rPr lang="en-US"/>
              <a:pPr/>
              <a:t>10</a:t>
            </a:fld>
            <a:endParaRPr lang="en-US"/>
          </a:p>
        </p:txBody>
      </p:sp>
      <p:cxnSp>
        <p:nvCxnSpPr>
          <p:cNvPr id="55" name="Straight Connector 54"/>
          <p:cNvCxnSpPr/>
          <p:nvPr/>
        </p:nvCxnSpPr>
        <p:spPr>
          <a:xfrm>
            <a:off x="1947331" y="1680624"/>
            <a:ext cx="11" cy="4703243"/>
          </a:xfrm>
          <a:prstGeom prst="line">
            <a:avLst/>
          </a:prstGeom>
          <a:ln w="3175" cmpd="sng">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56" name="TextBox 55"/>
          <p:cNvSpPr txBox="1"/>
          <p:nvPr/>
        </p:nvSpPr>
        <p:spPr>
          <a:xfrm>
            <a:off x="12709" y="1548255"/>
            <a:ext cx="1904981" cy="1077218"/>
          </a:xfrm>
          <a:prstGeom prst="rect">
            <a:avLst/>
          </a:prstGeom>
          <a:noFill/>
        </p:spPr>
        <p:txBody>
          <a:bodyPr wrap="square" rtlCol="0">
            <a:spAutoFit/>
          </a:bodyPr>
          <a:lstStyle/>
          <a:p>
            <a:pPr algn="r"/>
            <a:r>
              <a:rPr lang="en-US" sz="3200" b="1">
                <a:solidFill>
                  <a:srgbClr val="1F497D">
                    <a:lumMod val="75000"/>
                  </a:srgbClr>
                </a:solidFill>
                <a:latin typeface="Abadi MT Condensed Extra Bold"/>
                <a:cs typeface="Abadi MT Condensed Extra Bold"/>
              </a:rPr>
              <a:t>SHARING MODEL</a:t>
            </a:r>
            <a:endParaRPr lang="en-US" sz="2400">
              <a:solidFill>
                <a:schemeClr val="tx2">
                  <a:lumMod val="75000"/>
                </a:schemeClr>
              </a:solidFill>
              <a:latin typeface="Abadi MT Condensed Extra Bold"/>
              <a:cs typeface="Abadi MT Condensed Extra Bold"/>
            </a:endParaRPr>
          </a:p>
        </p:txBody>
      </p:sp>
      <p:sp>
        <p:nvSpPr>
          <p:cNvPr id="58" name="TextBox 57"/>
          <p:cNvSpPr txBox="1"/>
          <p:nvPr/>
        </p:nvSpPr>
        <p:spPr>
          <a:xfrm>
            <a:off x="2019294" y="1553624"/>
            <a:ext cx="7124705" cy="861774"/>
          </a:xfrm>
          <a:prstGeom prst="rect">
            <a:avLst/>
          </a:prstGeom>
          <a:noFill/>
        </p:spPr>
        <p:txBody>
          <a:bodyPr wrap="square" rtlCol="0">
            <a:spAutoFit/>
          </a:bodyPr>
          <a:lstStyle/>
          <a:p>
            <a:r>
              <a:rPr lang="en-US" sz="3000">
                <a:latin typeface="Abadi MT Condensed Light"/>
                <a:cs typeface="Abadi MT Condensed Light"/>
              </a:rPr>
              <a:t>Which strategy do we use for “Your Events” ?</a:t>
            </a:r>
          </a:p>
          <a:p>
            <a:pPr lvl="0"/>
            <a:r>
              <a:rPr lang="en-US" sz="2000" i="1">
                <a:solidFill>
                  <a:prstClr val="black">
                    <a:lumMod val="65000"/>
                    <a:lumOff val="35000"/>
                  </a:prstClr>
                </a:solidFill>
                <a:latin typeface="Abadi MT Condensed Light"/>
                <a:cs typeface="Abadi MT Condensed Light"/>
              </a:rPr>
              <a:t>(… continued)</a:t>
            </a:r>
            <a:endParaRPr lang="en-US" sz="2800">
              <a:solidFill>
                <a:prstClr val="black"/>
              </a:solidFill>
              <a:latin typeface="Abadi MT Condensed Light"/>
              <a:cs typeface="Abadi MT Condensed Light"/>
            </a:endParaRPr>
          </a:p>
        </p:txBody>
      </p:sp>
      <p:grpSp>
        <p:nvGrpSpPr>
          <p:cNvPr id="3" name="Group 2"/>
          <p:cNvGrpSpPr/>
          <p:nvPr/>
        </p:nvGrpSpPr>
        <p:grpSpPr>
          <a:xfrm>
            <a:off x="918642" y="2540832"/>
            <a:ext cx="8233825" cy="1226831"/>
            <a:chOff x="918642" y="2540832"/>
            <a:chExt cx="8233825" cy="1226831"/>
          </a:xfrm>
        </p:grpSpPr>
        <p:grpSp>
          <p:nvGrpSpPr>
            <p:cNvPr id="47" name="Group 46"/>
            <p:cNvGrpSpPr/>
            <p:nvPr/>
          </p:nvGrpSpPr>
          <p:grpSpPr>
            <a:xfrm>
              <a:off x="918642" y="2540832"/>
              <a:ext cx="8233825" cy="1226831"/>
              <a:chOff x="579967" y="3874388"/>
              <a:chExt cx="8233825" cy="1226831"/>
            </a:xfrm>
          </p:grpSpPr>
          <p:grpSp>
            <p:nvGrpSpPr>
              <p:cNvPr id="48" name="Group 47"/>
              <p:cNvGrpSpPr/>
              <p:nvPr/>
            </p:nvGrpSpPr>
            <p:grpSpPr>
              <a:xfrm>
                <a:off x="579967" y="4008766"/>
                <a:ext cx="8233825" cy="1092453"/>
                <a:chOff x="1189567" y="3792866"/>
                <a:chExt cx="8233825" cy="1092453"/>
              </a:xfrm>
            </p:grpSpPr>
            <p:sp>
              <p:nvSpPr>
                <p:cNvPr id="50" name="Rectangle 49"/>
                <p:cNvSpPr/>
                <p:nvPr/>
              </p:nvSpPr>
              <p:spPr>
                <a:xfrm>
                  <a:off x="2209800" y="3792866"/>
                  <a:ext cx="7213592" cy="1092452"/>
                </a:xfrm>
                <a:prstGeom prst="rect">
                  <a:avLst/>
                </a:prstGeom>
                <a:solidFill>
                  <a:schemeClr val="accent5">
                    <a:lumMod val="40000"/>
                    <a:lumOff val="60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TextBox 50"/>
                <p:cNvSpPr txBox="1"/>
                <p:nvPr/>
              </p:nvSpPr>
              <p:spPr>
                <a:xfrm>
                  <a:off x="2227562" y="4279376"/>
                  <a:ext cx="7111163" cy="492443"/>
                </a:xfrm>
                <a:prstGeom prst="rect">
                  <a:avLst/>
                </a:prstGeom>
                <a:noFill/>
              </p:spPr>
              <p:txBody>
                <a:bodyPr wrap="square" lIns="108000" tIns="0" rIns="108000" bIns="0" rtlCol="0" anchor="t" anchorCtr="0">
                  <a:spAutoFit/>
                </a:bodyPr>
                <a:lstStyle>
                  <a:defPPr>
                    <a:defRPr lang="en-US"/>
                  </a:defPPr>
                  <a:lvl1pPr>
                    <a:spcAft>
                      <a:spcPts val="600"/>
                    </a:spcAft>
                    <a:defRPr i="1">
                      <a:solidFill>
                        <a:schemeClr val="accent5">
                          <a:lumMod val="75000"/>
                        </a:schemeClr>
                      </a:solidFill>
                      <a:latin typeface="Abadi MT Condensed Light"/>
                      <a:cs typeface="Abadi MT Condensed Light"/>
                    </a:defRPr>
                  </a:lvl1pPr>
                </a:lstStyle>
                <a:p>
                  <a:r>
                    <a:rPr lang="en-US" sz="1600" dirty="0"/>
                    <a:t>This solution implies using a single application instance and related resources to serve multiple customers and scaling out (in) in number as the demand increases (decreases).</a:t>
                  </a:r>
                </a:p>
              </p:txBody>
            </p:sp>
            <p:sp>
              <p:nvSpPr>
                <p:cNvPr id="52" name="Rectangle 51"/>
                <p:cNvSpPr/>
                <p:nvPr/>
              </p:nvSpPr>
              <p:spPr>
                <a:xfrm>
                  <a:off x="1189567" y="3792867"/>
                  <a:ext cx="1032935" cy="1092452"/>
                </a:xfrm>
                <a:prstGeom prst="rect">
                  <a:avLst/>
                </a:prstGeom>
                <a:solidFill>
                  <a:schemeClr val="accent5">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49" name="TextBox 48"/>
              <p:cNvSpPr txBox="1"/>
              <p:nvPr/>
            </p:nvSpPr>
            <p:spPr>
              <a:xfrm>
                <a:off x="665459" y="3874388"/>
                <a:ext cx="922389" cy="1015663"/>
              </a:xfrm>
              <a:prstGeom prst="rect">
                <a:avLst/>
              </a:prstGeom>
              <a:noFill/>
              <a:ln>
                <a:noFill/>
              </a:ln>
            </p:spPr>
            <p:txBody>
              <a:bodyPr wrap="square" lIns="0" rtlCol="0">
                <a:spAutoFit/>
              </a:bodyPr>
              <a:lstStyle>
                <a:defPPr>
                  <a:defRPr lang="en-US"/>
                </a:defPPr>
                <a:lvl1pPr algn="r">
                  <a:defRPr sz="6000">
                    <a:solidFill>
                      <a:schemeClr val="accent6">
                        <a:lumMod val="20000"/>
                        <a:lumOff val="80000"/>
                      </a:schemeClr>
                    </a:solidFill>
                    <a:latin typeface="Arial Narrow"/>
                    <a:cs typeface="Arial Narrow"/>
                  </a:defRPr>
                </a:lvl1pPr>
              </a:lstStyle>
              <a:p>
                <a:r>
                  <a:rPr lang="en-US">
                    <a:solidFill>
                      <a:schemeClr val="accent5">
                        <a:lumMod val="20000"/>
                        <a:lumOff val="80000"/>
                      </a:schemeClr>
                    </a:solidFill>
                  </a:rPr>
                  <a:t>02</a:t>
                </a:r>
              </a:p>
            </p:txBody>
          </p:sp>
        </p:grpSp>
        <p:sp>
          <p:nvSpPr>
            <p:cNvPr id="65" name="TextBox 64"/>
            <p:cNvSpPr txBox="1"/>
            <p:nvPr/>
          </p:nvSpPr>
          <p:spPr>
            <a:xfrm>
              <a:off x="1879926" y="2742310"/>
              <a:ext cx="6222674" cy="338554"/>
            </a:xfrm>
            <a:prstGeom prst="rect">
              <a:avLst/>
            </a:prstGeom>
            <a:noFill/>
          </p:spPr>
          <p:txBody>
            <a:bodyPr wrap="square" lIns="0" tIns="0" rIns="108000" bIns="0" rtlCol="0" anchor="t" anchorCtr="0">
              <a:spAutoFit/>
            </a:bodyPr>
            <a:lstStyle/>
            <a:p>
              <a:pPr marL="180000"/>
              <a:r>
                <a:rPr lang="en-US" sz="2200" dirty="0">
                  <a:solidFill>
                    <a:schemeClr val="accent5">
                      <a:lumMod val="75000"/>
                    </a:schemeClr>
                  </a:solidFill>
                  <a:latin typeface="Abadi MT Condensed Light"/>
                  <a:cs typeface="Abadi MT Condensed Light"/>
                </a:rPr>
                <a:t>MULTI-TENANCY</a:t>
              </a:r>
            </a:p>
          </p:txBody>
        </p:sp>
      </p:grpSp>
      <p:sp>
        <p:nvSpPr>
          <p:cNvPr id="66" name="TextBox 65"/>
          <p:cNvSpPr txBox="1"/>
          <p:nvPr/>
        </p:nvSpPr>
        <p:spPr>
          <a:xfrm>
            <a:off x="635000" y="3791916"/>
            <a:ext cx="1291154" cy="461665"/>
          </a:xfrm>
          <a:prstGeom prst="rect">
            <a:avLst/>
          </a:prstGeom>
          <a:noFill/>
        </p:spPr>
        <p:txBody>
          <a:bodyPr wrap="square" rtlCol="0">
            <a:spAutoFit/>
          </a:bodyPr>
          <a:lstStyle/>
          <a:p>
            <a:pPr algn="r"/>
            <a:r>
              <a:rPr lang="en-US" sz="2400" b="1">
                <a:solidFill>
                  <a:srgbClr val="1F497D">
                    <a:lumMod val="75000"/>
                  </a:srgbClr>
                </a:solidFill>
                <a:latin typeface="Abadi MT Condensed Extra Bold"/>
                <a:cs typeface="Abadi MT Condensed Extra Bold"/>
              </a:rPr>
              <a:t>PROS</a:t>
            </a:r>
            <a:endParaRPr lang="en-US" sz="2400">
              <a:solidFill>
                <a:schemeClr val="tx2">
                  <a:lumMod val="75000"/>
                </a:schemeClr>
              </a:solidFill>
              <a:latin typeface="Abadi MT Condensed Extra Bold"/>
              <a:cs typeface="Abadi MT Condensed Extra Bold"/>
            </a:endParaRPr>
          </a:p>
        </p:txBody>
      </p:sp>
      <p:sp>
        <p:nvSpPr>
          <p:cNvPr id="67" name="Rectangle 66"/>
          <p:cNvSpPr/>
          <p:nvPr/>
        </p:nvSpPr>
        <p:spPr>
          <a:xfrm>
            <a:off x="2015392" y="3820056"/>
            <a:ext cx="7010075" cy="1438855"/>
          </a:xfrm>
          <a:prstGeom prst="rect">
            <a:avLst/>
          </a:prstGeom>
        </p:spPr>
        <p:txBody>
          <a:bodyPr wrap="square">
            <a:spAutoFit/>
          </a:bodyPr>
          <a:lstStyle/>
          <a:p>
            <a:pPr marL="271463" lvl="0" indent="-271463">
              <a:spcBef>
                <a:spcPts val="1200"/>
              </a:spcBef>
              <a:buFont typeface="Lucida Grande"/>
              <a:buChar char="-"/>
            </a:pPr>
            <a:r>
              <a:rPr lang="en-US" sz="1600" i="1">
                <a:solidFill>
                  <a:prstClr val="black">
                    <a:lumMod val="65000"/>
                    <a:lumOff val="35000"/>
                  </a:prstClr>
                </a:solidFill>
                <a:latin typeface="Abadi MT Condensed Light"/>
                <a:cs typeface="Abadi MT Condensed Light"/>
              </a:rPr>
              <a:t>very effective use of resources</a:t>
            </a:r>
          </a:p>
          <a:p>
            <a:pPr marL="271463" lvl="0" indent="-271463">
              <a:spcBef>
                <a:spcPts val="300"/>
              </a:spcBef>
              <a:buFont typeface="Lucida Grande"/>
              <a:buChar char="-"/>
            </a:pPr>
            <a:r>
              <a:rPr lang="en-US" sz="1600" i="1">
                <a:solidFill>
                  <a:prstClr val="black">
                    <a:lumMod val="65000"/>
                    <a:lumOff val="35000"/>
                  </a:prstClr>
                </a:solidFill>
                <a:latin typeface="Abadi MT Condensed Light"/>
                <a:cs typeface="Abadi MT Condensed Light"/>
              </a:rPr>
              <a:t>underlying infrastructure/platform costs are more likely to be kept at minimum</a:t>
            </a:r>
          </a:p>
          <a:p>
            <a:pPr marL="271463" lvl="0" indent="-271463">
              <a:spcBef>
                <a:spcPts val="300"/>
              </a:spcBef>
              <a:buFont typeface="Lucida Grande"/>
              <a:buChar char="-"/>
            </a:pPr>
            <a:r>
              <a:rPr lang="en-US" sz="1600" i="1">
                <a:solidFill>
                  <a:prstClr val="black">
                    <a:lumMod val="65000"/>
                    <a:lumOff val="35000"/>
                  </a:prstClr>
                </a:solidFill>
                <a:latin typeface="Abadi MT Condensed Light"/>
                <a:cs typeface="Abadi MT Condensed Light"/>
              </a:rPr>
              <a:t>being the application code “tenant aware” there are no constraints imposed by the provider in how we implement service level differentiation</a:t>
            </a:r>
          </a:p>
          <a:p>
            <a:pPr marL="271463" lvl="0" indent="-271463">
              <a:spcBef>
                <a:spcPts val="300"/>
              </a:spcBef>
              <a:buFont typeface="Lucida Grande"/>
              <a:buChar char="-"/>
            </a:pPr>
            <a:r>
              <a:rPr lang="en-US" sz="1600" i="1">
                <a:solidFill>
                  <a:prstClr val="black">
                    <a:lumMod val="65000"/>
                    <a:lumOff val="35000"/>
                  </a:prstClr>
                </a:solidFill>
                <a:latin typeface="Abadi MT Condensed Light"/>
                <a:cs typeface="Abadi MT Condensed Light"/>
              </a:rPr>
              <a:t>there are more opportunities to fine tune system</a:t>
            </a:r>
          </a:p>
        </p:txBody>
      </p:sp>
      <p:sp>
        <p:nvSpPr>
          <p:cNvPr id="68" name="TextBox 67"/>
          <p:cNvSpPr txBox="1"/>
          <p:nvPr/>
        </p:nvSpPr>
        <p:spPr>
          <a:xfrm>
            <a:off x="634994" y="5248234"/>
            <a:ext cx="1291154" cy="461665"/>
          </a:xfrm>
          <a:prstGeom prst="rect">
            <a:avLst/>
          </a:prstGeom>
          <a:noFill/>
        </p:spPr>
        <p:txBody>
          <a:bodyPr wrap="square" rtlCol="0">
            <a:spAutoFit/>
          </a:bodyPr>
          <a:lstStyle/>
          <a:p>
            <a:pPr algn="r"/>
            <a:r>
              <a:rPr lang="en-US" sz="2400" b="1">
                <a:solidFill>
                  <a:srgbClr val="1F497D">
                    <a:lumMod val="75000"/>
                  </a:srgbClr>
                </a:solidFill>
                <a:latin typeface="Abadi MT Condensed Extra Bold"/>
                <a:cs typeface="Abadi MT Condensed Extra Bold"/>
              </a:rPr>
              <a:t>CONS</a:t>
            </a:r>
            <a:endParaRPr lang="en-US" sz="2400">
              <a:solidFill>
                <a:schemeClr val="tx2">
                  <a:lumMod val="75000"/>
                </a:schemeClr>
              </a:solidFill>
              <a:latin typeface="Abadi MT Condensed Extra Bold"/>
              <a:cs typeface="Abadi MT Condensed Extra Bold"/>
            </a:endParaRPr>
          </a:p>
        </p:txBody>
      </p:sp>
      <p:sp>
        <p:nvSpPr>
          <p:cNvPr id="69" name="Rectangle 68"/>
          <p:cNvSpPr/>
          <p:nvPr/>
        </p:nvSpPr>
        <p:spPr>
          <a:xfrm>
            <a:off x="2015386" y="5276374"/>
            <a:ext cx="6806875" cy="1192634"/>
          </a:xfrm>
          <a:prstGeom prst="rect">
            <a:avLst/>
          </a:prstGeom>
        </p:spPr>
        <p:txBody>
          <a:bodyPr wrap="square">
            <a:spAutoFit/>
          </a:bodyPr>
          <a:lstStyle/>
          <a:p>
            <a:pPr marL="271463" lvl="0" indent="-271463">
              <a:spcBef>
                <a:spcPts val="1200"/>
              </a:spcBef>
              <a:buFont typeface="Lucida Grande"/>
              <a:buChar char="-"/>
            </a:pPr>
            <a:r>
              <a:rPr lang="en-US" sz="1600" i="1">
                <a:solidFill>
                  <a:prstClr val="black">
                    <a:lumMod val="65000"/>
                    <a:lumOff val="35000"/>
                  </a:prstClr>
                </a:solidFill>
                <a:latin typeface="Abadi MT Condensed Light"/>
                <a:cs typeface="Abadi MT Condensed Light"/>
              </a:rPr>
              <a:t>the application instance, being “tenant aware” is significantly more complex</a:t>
            </a:r>
          </a:p>
          <a:p>
            <a:pPr marL="271463" lvl="0" indent="-271463">
              <a:spcBef>
                <a:spcPts val="300"/>
              </a:spcBef>
              <a:buFont typeface="Lucida Grande"/>
              <a:buChar char="-"/>
            </a:pPr>
            <a:r>
              <a:rPr lang="en-US" sz="1600" i="1">
                <a:solidFill>
                  <a:prstClr val="black">
                    <a:lumMod val="65000"/>
                    <a:lumOff val="35000"/>
                  </a:prstClr>
                </a:solidFill>
                <a:latin typeface="Abadi MT Condensed Light"/>
                <a:cs typeface="Abadi MT Condensed Light"/>
              </a:rPr>
              <a:t>customisation might be harder to achieve expecially with regards to database schemas</a:t>
            </a:r>
          </a:p>
          <a:p>
            <a:pPr marL="271463" lvl="0" indent="-271463">
              <a:spcBef>
                <a:spcPts val="300"/>
              </a:spcBef>
              <a:buFont typeface="Lucida Grande"/>
              <a:buChar char="-"/>
            </a:pPr>
            <a:r>
              <a:rPr lang="en-US" sz="1600" i="1">
                <a:solidFill>
                  <a:prstClr val="black">
                    <a:lumMod val="65000"/>
                    <a:lumOff val="35000"/>
                  </a:prstClr>
                </a:solidFill>
                <a:latin typeface="Abadi MT Condensed Light"/>
                <a:cs typeface="Abadi MT Condensed Light"/>
              </a:rPr>
              <a:t>performance isolation and data segregation must be explicitly coded in the application</a:t>
            </a:r>
          </a:p>
          <a:p>
            <a:pPr marL="271463" lvl="0" indent="-271463">
              <a:spcBef>
                <a:spcPts val="300"/>
              </a:spcBef>
              <a:buFont typeface="Lucida Grande"/>
              <a:buChar char="-"/>
            </a:pPr>
            <a:r>
              <a:rPr lang="en-US" sz="1600" i="1">
                <a:solidFill>
                  <a:prstClr val="black">
                    <a:lumMod val="65000"/>
                    <a:lumOff val="35000"/>
                  </a:prstClr>
                </a:solidFill>
                <a:latin typeface="Abadi MT Condensed Light"/>
                <a:cs typeface="Abadi MT Condensed Light"/>
              </a:rPr>
              <a:t>billing and chargeback are more complex to derive</a:t>
            </a:r>
          </a:p>
        </p:txBody>
      </p:sp>
    </p:spTree>
    <p:extLst>
      <p:ext uri="{BB962C8B-B14F-4D97-AF65-F5344CB8AC3E}">
        <p14:creationId xmlns:p14="http://schemas.microsoft.com/office/powerpoint/2010/main" val="20510426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ectangle 52"/>
          <p:cNvSpPr/>
          <p:nvPr/>
        </p:nvSpPr>
        <p:spPr>
          <a:xfrm>
            <a:off x="-8467" y="1523994"/>
            <a:ext cx="9153158" cy="4961473"/>
          </a:xfrm>
          <a:prstGeom prst="rect">
            <a:avLst/>
          </a:prstGeom>
          <a:solidFill>
            <a:schemeClr val="bg1">
              <a:alpha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a:latin typeface="Abadi MT Condensed Light"/>
              <a:cs typeface="Abadi MT Condensed Light"/>
            </a:endParaRPr>
          </a:p>
        </p:txBody>
      </p:sp>
      <p:sp>
        <p:nvSpPr>
          <p:cNvPr id="2" name="Title 1"/>
          <p:cNvSpPr>
            <a:spLocks noGrp="1"/>
          </p:cNvSpPr>
          <p:nvPr>
            <p:ph type="title"/>
          </p:nvPr>
        </p:nvSpPr>
        <p:spPr>
          <a:xfrm>
            <a:off x="-6350" y="-87312"/>
            <a:ext cx="9144000" cy="1143000"/>
          </a:xfrm>
        </p:spPr>
        <p:txBody>
          <a:bodyPr/>
          <a:lstStyle/>
          <a:p>
            <a:r>
              <a:rPr lang="en-US" b="0"/>
              <a:t>Cloud solution architecture</a:t>
            </a:r>
          </a:p>
        </p:txBody>
      </p:sp>
      <p:sp>
        <p:nvSpPr>
          <p:cNvPr id="4" name="Date Placeholder 3"/>
          <p:cNvSpPr>
            <a:spLocks noGrp="1"/>
          </p:cNvSpPr>
          <p:nvPr>
            <p:ph type="dt" sz="half" idx="10"/>
          </p:nvPr>
        </p:nvSpPr>
        <p:spPr/>
        <p:txBody>
          <a:bodyPr/>
          <a:lstStyle/>
          <a:p>
            <a:fld id="{3D204B18-9485-D74D-B2B3-6C26E88E40BB}" type="datetime1">
              <a:rPr lang="en-AU"/>
              <a:pPr/>
              <a:t>17/4/18</a:t>
            </a:fld>
            <a:endParaRPr lang="en-US"/>
          </a:p>
        </p:txBody>
      </p:sp>
      <p:sp>
        <p:nvSpPr>
          <p:cNvPr id="6" name="Slide Number Placeholder 5"/>
          <p:cNvSpPr>
            <a:spLocks noGrp="1"/>
          </p:cNvSpPr>
          <p:nvPr>
            <p:ph type="sldNum" sz="quarter" idx="12"/>
          </p:nvPr>
        </p:nvSpPr>
        <p:spPr/>
        <p:txBody>
          <a:bodyPr/>
          <a:lstStyle/>
          <a:p>
            <a:fld id="{BBE0A389-EB18-824A-A5ED-72ACC9A7FB5D}" type="slidenum">
              <a:rPr lang="en-US"/>
              <a:pPr/>
              <a:t>11</a:t>
            </a:fld>
            <a:endParaRPr lang="en-US"/>
          </a:p>
        </p:txBody>
      </p:sp>
      <p:cxnSp>
        <p:nvCxnSpPr>
          <p:cNvPr id="55" name="Straight Connector 54"/>
          <p:cNvCxnSpPr/>
          <p:nvPr/>
        </p:nvCxnSpPr>
        <p:spPr>
          <a:xfrm>
            <a:off x="1947331" y="1680624"/>
            <a:ext cx="11" cy="4703243"/>
          </a:xfrm>
          <a:prstGeom prst="line">
            <a:avLst/>
          </a:prstGeom>
          <a:ln w="3175" cmpd="sng">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56" name="TextBox 55"/>
          <p:cNvSpPr txBox="1"/>
          <p:nvPr/>
        </p:nvSpPr>
        <p:spPr>
          <a:xfrm>
            <a:off x="12709" y="1548255"/>
            <a:ext cx="1904981" cy="1077218"/>
          </a:xfrm>
          <a:prstGeom prst="rect">
            <a:avLst/>
          </a:prstGeom>
          <a:noFill/>
        </p:spPr>
        <p:txBody>
          <a:bodyPr wrap="square" rtlCol="0">
            <a:spAutoFit/>
          </a:bodyPr>
          <a:lstStyle/>
          <a:p>
            <a:pPr algn="r"/>
            <a:r>
              <a:rPr lang="en-US" sz="3200" b="1">
                <a:solidFill>
                  <a:srgbClr val="1F497D">
                    <a:lumMod val="75000"/>
                  </a:srgbClr>
                </a:solidFill>
                <a:latin typeface="Abadi MT Condensed Extra Bold"/>
                <a:cs typeface="Abadi MT Condensed Extra Bold"/>
              </a:rPr>
              <a:t>SHARING MODEL</a:t>
            </a:r>
            <a:endParaRPr lang="en-US" sz="2400">
              <a:solidFill>
                <a:schemeClr val="tx2">
                  <a:lumMod val="75000"/>
                </a:schemeClr>
              </a:solidFill>
              <a:latin typeface="Abadi MT Condensed Extra Bold"/>
              <a:cs typeface="Abadi MT Condensed Extra Bold"/>
            </a:endParaRPr>
          </a:p>
        </p:txBody>
      </p:sp>
      <p:sp>
        <p:nvSpPr>
          <p:cNvPr id="58" name="TextBox 57"/>
          <p:cNvSpPr txBox="1"/>
          <p:nvPr/>
        </p:nvSpPr>
        <p:spPr>
          <a:xfrm>
            <a:off x="2019294" y="1553624"/>
            <a:ext cx="7124705" cy="861774"/>
          </a:xfrm>
          <a:prstGeom prst="rect">
            <a:avLst/>
          </a:prstGeom>
          <a:noFill/>
        </p:spPr>
        <p:txBody>
          <a:bodyPr wrap="square" rtlCol="0">
            <a:spAutoFit/>
          </a:bodyPr>
          <a:lstStyle/>
          <a:p>
            <a:r>
              <a:rPr lang="en-US" sz="3000">
                <a:latin typeface="Abadi MT Condensed Light"/>
                <a:cs typeface="Abadi MT Condensed Light"/>
              </a:rPr>
              <a:t>Which strategy do we use for “Your Events” ?</a:t>
            </a:r>
          </a:p>
          <a:p>
            <a:pPr lvl="0"/>
            <a:r>
              <a:rPr lang="en-US" sz="2000" i="1">
                <a:solidFill>
                  <a:prstClr val="black">
                    <a:lumMod val="65000"/>
                    <a:lumOff val="35000"/>
                  </a:prstClr>
                </a:solidFill>
                <a:latin typeface="Abadi MT Condensed Light"/>
                <a:cs typeface="Abadi MT Condensed Light"/>
              </a:rPr>
              <a:t>(… continued)</a:t>
            </a:r>
            <a:endParaRPr lang="en-US" sz="2000">
              <a:solidFill>
                <a:prstClr val="black"/>
              </a:solidFill>
              <a:latin typeface="Abadi MT Condensed Light"/>
              <a:cs typeface="Abadi MT Condensed Light"/>
            </a:endParaRPr>
          </a:p>
        </p:txBody>
      </p:sp>
      <p:grpSp>
        <p:nvGrpSpPr>
          <p:cNvPr id="54" name="Group 53"/>
          <p:cNvGrpSpPr/>
          <p:nvPr/>
        </p:nvGrpSpPr>
        <p:grpSpPr>
          <a:xfrm>
            <a:off x="918647" y="2638166"/>
            <a:ext cx="8233821" cy="1188766"/>
            <a:chOff x="571500" y="4890388"/>
            <a:chExt cx="8233821" cy="1188766"/>
          </a:xfrm>
        </p:grpSpPr>
        <p:grpSp>
          <p:nvGrpSpPr>
            <p:cNvPr id="57" name="Group 56"/>
            <p:cNvGrpSpPr/>
            <p:nvPr/>
          </p:nvGrpSpPr>
          <p:grpSpPr>
            <a:xfrm>
              <a:off x="571500" y="5024807"/>
              <a:ext cx="8233821" cy="1054347"/>
              <a:chOff x="1092200" y="5016341"/>
              <a:chExt cx="8233821" cy="1054347"/>
            </a:xfrm>
          </p:grpSpPr>
          <p:grpSp>
            <p:nvGrpSpPr>
              <p:cNvPr id="60" name="Group 59"/>
              <p:cNvGrpSpPr/>
              <p:nvPr/>
            </p:nvGrpSpPr>
            <p:grpSpPr>
              <a:xfrm>
                <a:off x="1092200" y="5016341"/>
                <a:ext cx="8233821" cy="1054347"/>
                <a:chOff x="884551" y="5261579"/>
                <a:chExt cx="8233821" cy="1054347"/>
              </a:xfrm>
            </p:grpSpPr>
            <p:sp>
              <p:nvSpPr>
                <p:cNvPr id="62" name="Rectangle 61"/>
                <p:cNvSpPr/>
                <p:nvPr/>
              </p:nvSpPr>
              <p:spPr>
                <a:xfrm>
                  <a:off x="1925952" y="5261581"/>
                  <a:ext cx="7192420" cy="1054345"/>
                </a:xfrm>
                <a:prstGeom prst="rect">
                  <a:avLst/>
                </a:prstGeom>
                <a:solidFill>
                  <a:schemeClr val="tx2">
                    <a:lumMod val="20000"/>
                    <a:lumOff val="80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Rectangle 62"/>
                <p:cNvSpPr/>
                <p:nvPr/>
              </p:nvSpPr>
              <p:spPr>
                <a:xfrm>
                  <a:off x="884551" y="5261579"/>
                  <a:ext cx="1039987" cy="1054347"/>
                </a:xfrm>
                <a:prstGeom prst="rect">
                  <a:avLst/>
                </a:prstGeom>
                <a:solidFill>
                  <a:schemeClr val="accent1">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61" name="TextBox 60"/>
              <p:cNvSpPr txBox="1"/>
              <p:nvPr/>
            </p:nvSpPr>
            <p:spPr>
              <a:xfrm>
                <a:off x="2134581" y="5501246"/>
                <a:ext cx="7072906" cy="492443"/>
              </a:xfrm>
              <a:prstGeom prst="rect">
                <a:avLst/>
              </a:prstGeom>
              <a:noFill/>
            </p:spPr>
            <p:txBody>
              <a:bodyPr wrap="square" lIns="108000" tIns="0" rIns="108000" bIns="0" rtlCol="0" anchor="t" anchorCtr="0">
                <a:spAutoFit/>
              </a:bodyPr>
              <a:lstStyle/>
              <a:p>
                <a:r>
                  <a:rPr lang="en-US" sz="1600" i="1" dirty="0">
                    <a:solidFill>
                      <a:schemeClr val="accent1">
                        <a:lumMod val="75000"/>
                      </a:schemeClr>
                    </a:solidFill>
                    <a:latin typeface="Abadi MT Condensed Light"/>
                    <a:cs typeface="Abadi MT Condensed Light"/>
                  </a:rPr>
                  <a:t>This solution implies the use of different sharing strategies (01 or 02) per application component. As a result, different components scale out differently.</a:t>
                </a:r>
              </a:p>
            </p:txBody>
          </p:sp>
        </p:grpSp>
        <p:sp>
          <p:nvSpPr>
            <p:cNvPr id="59" name="TextBox 58"/>
            <p:cNvSpPr txBox="1"/>
            <p:nvPr/>
          </p:nvSpPr>
          <p:spPr>
            <a:xfrm>
              <a:off x="659109" y="4890388"/>
              <a:ext cx="922389" cy="1015663"/>
            </a:xfrm>
            <a:prstGeom prst="rect">
              <a:avLst/>
            </a:prstGeom>
            <a:noFill/>
            <a:ln>
              <a:noFill/>
            </a:ln>
          </p:spPr>
          <p:txBody>
            <a:bodyPr wrap="square" lIns="0" rtlCol="0">
              <a:spAutoFit/>
            </a:bodyPr>
            <a:lstStyle>
              <a:defPPr>
                <a:defRPr lang="en-US"/>
              </a:defPPr>
              <a:lvl1pPr algn="r">
                <a:defRPr sz="6000">
                  <a:solidFill>
                    <a:schemeClr val="accent6">
                      <a:lumMod val="20000"/>
                      <a:lumOff val="80000"/>
                    </a:schemeClr>
                  </a:solidFill>
                  <a:latin typeface="Arial Narrow"/>
                  <a:cs typeface="Arial Narrow"/>
                </a:defRPr>
              </a:lvl1pPr>
            </a:lstStyle>
            <a:p>
              <a:r>
                <a:rPr lang="en-US">
                  <a:solidFill>
                    <a:schemeClr val="accent1">
                      <a:lumMod val="20000"/>
                      <a:lumOff val="80000"/>
                    </a:schemeClr>
                  </a:solidFill>
                </a:rPr>
                <a:t>03</a:t>
              </a:r>
            </a:p>
          </p:txBody>
        </p:sp>
      </p:grpSp>
      <p:sp>
        <p:nvSpPr>
          <p:cNvPr id="31" name="TextBox 30"/>
          <p:cNvSpPr txBox="1"/>
          <p:nvPr/>
        </p:nvSpPr>
        <p:spPr>
          <a:xfrm>
            <a:off x="1954458" y="2845055"/>
            <a:ext cx="5538540" cy="338554"/>
          </a:xfrm>
          <a:prstGeom prst="rect">
            <a:avLst/>
          </a:prstGeom>
          <a:noFill/>
        </p:spPr>
        <p:txBody>
          <a:bodyPr wrap="square" lIns="0" tIns="0" rIns="108000" bIns="0" rtlCol="0" anchor="t" anchorCtr="0">
            <a:spAutoFit/>
          </a:bodyPr>
          <a:lstStyle/>
          <a:p>
            <a:pPr marL="1404000" indent="-1285200"/>
            <a:r>
              <a:rPr lang="en-US" sz="2200" dirty="0">
                <a:solidFill>
                  <a:schemeClr val="accent1">
                    <a:lumMod val="75000"/>
                  </a:schemeClr>
                </a:solidFill>
                <a:latin typeface="Abadi MT Condensed Light"/>
                <a:cs typeface="Abadi MT Condensed Light"/>
              </a:rPr>
              <a:t>MIXED TENANCY</a:t>
            </a:r>
          </a:p>
        </p:txBody>
      </p:sp>
      <p:sp>
        <p:nvSpPr>
          <p:cNvPr id="32" name="TextBox 31"/>
          <p:cNvSpPr txBox="1"/>
          <p:nvPr/>
        </p:nvSpPr>
        <p:spPr>
          <a:xfrm>
            <a:off x="635000" y="3927388"/>
            <a:ext cx="1291154" cy="461665"/>
          </a:xfrm>
          <a:prstGeom prst="rect">
            <a:avLst/>
          </a:prstGeom>
          <a:noFill/>
        </p:spPr>
        <p:txBody>
          <a:bodyPr wrap="square" rtlCol="0">
            <a:spAutoFit/>
          </a:bodyPr>
          <a:lstStyle/>
          <a:p>
            <a:pPr algn="r"/>
            <a:r>
              <a:rPr lang="en-US" sz="2400" b="1">
                <a:solidFill>
                  <a:srgbClr val="1F497D">
                    <a:lumMod val="75000"/>
                  </a:srgbClr>
                </a:solidFill>
                <a:latin typeface="Abadi MT Condensed Extra Bold"/>
                <a:cs typeface="Abadi MT Condensed Extra Bold"/>
              </a:rPr>
              <a:t>PROS</a:t>
            </a:r>
            <a:endParaRPr lang="en-US" sz="2400">
              <a:solidFill>
                <a:schemeClr val="tx2">
                  <a:lumMod val="75000"/>
                </a:schemeClr>
              </a:solidFill>
              <a:latin typeface="Abadi MT Condensed Extra Bold"/>
              <a:cs typeface="Abadi MT Condensed Extra Bold"/>
            </a:endParaRPr>
          </a:p>
        </p:txBody>
      </p:sp>
      <p:sp>
        <p:nvSpPr>
          <p:cNvPr id="33" name="Rectangle 32"/>
          <p:cNvSpPr/>
          <p:nvPr/>
        </p:nvSpPr>
        <p:spPr>
          <a:xfrm>
            <a:off x="2015392" y="3955528"/>
            <a:ext cx="7128608" cy="1762021"/>
          </a:xfrm>
          <a:prstGeom prst="rect">
            <a:avLst/>
          </a:prstGeom>
        </p:spPr>
        <p:txBody>
          <a:bodyPr wrap="square">
            <a:spAutoFit/>
          </a:bodyPr>
          <a:lstStyle/>
          <a:p>
            <a:pPr marL="271463" lvl="0" indent="-271463">
              <a:spcBef>
                <a:spcPts val="1200"/>
              </a:spcBef>
              <a:buFont typeface="Lucida Grande"/>
              <a:buChar char="-"/>
            </a:pPr>
            <a:r>
              <a:rPr lang="en-US" sz="1600" i="1">
                <a:solidFill>
                  <a:prstClr val="black">
                    <a:lumMod val="65000"/>
                    <a:lumOff val="35000"/>
                  </a:prstClr>
                </a:solidFill>
                <a:latin typeface="Abadi MT Condensed Light"/>
                <a:cs typeface="Abadi MT Condensed Light"/>
              </a:rPr>
              <a:t>the decision of the sharing strategy can be assessed per component</a:t>
            </a:r>
          </a:p>
          <a:p>
            <a:pPr marL="271463" indent="-271463">
              <a:spcBef>
                <a:spcPts val="300"/>
              </a:spcBef>
              <a:buFont typeface="Lucida Grande"/>
              <a:buChar char="-"/>
            </a:pPr>
            <a:r>
              <a:rPr lang="en-US" sz="1600" i="1">
                <a:solidFill>
                  <a:prstClr val="black">
                    <a:lumMod val="65000"/>
                    <a:lumOff val="35000"/>
                  </a:prstClr>
                </a:solidFill>
                <a:latin typeface="Abadi MT Condensed Light"/>
                <a:cs typeface="Abadi MT Condensed Light"/>
              </a:rPr>
              <a:t>as we further breakdown our application we have more changes to optimise resource use</a:t>
            </a:r>
          </a:p>
          <a:p>
            <a:pPr marL="271463" lvl="0" indent="-271463">
              <a:spcBef>
                <a:spcPts val="300"/>
              </a:spcBef>
              <a:buFont typeface="Lucida Grande"/>
              <a:buChar char="-"/>
            </a:pPr>
            <a:r>
              <a:rPr lang="en-US" sz="1600" i="1">
                <a:solidFill>
                  <a:prstClr val="black">
                    <a:lumMod val="65000"/>
                    <a:lumOff val="35000"/>
                  </a:prstClr>
                </a:solidFill>
                <a:latin typeface="Abadi MT Condensed Light"/>
                <a:cs typeface="Abadi MT Condensed Light"/>
              </a:rPr>
              <a:t>the solution can lead to a better trade-off than the previous two</a:t>
            </a:r>
          </a:p>
          <a:p>
            <a:pPr marL="271463" lvl="0" indent="-271463">
              <a:spcBef>
                <a:spcPts val="300"/>
              </a:spcBef>
              <a:buFont typeface="Lucida Grande"/>
              <a:buChar char="-"/>
            </a:pPr>
            <a:r>
              <a:rPr lang="en-US" sz="1600" i="1">
                <a:solidFill>
                  <a:prstClr val="black">
                    <a:lumMod val="65000"/>
                    <a:lumOff val="35000"/>
                  </a:prstClr>
                </a:solidFill>
                <a:latin typeface="Abadi MT Condensed Light"/>
                <a:cs typeface="Abadi MT Condensed Light"/>
              </a:rPr>
              <a:t>the level of system tuning is extremely granular, yet flexible</a:t>
            </a:r>
          </a:p>
          <a:p>
            <a:pPr marL="271463" lvl="0" indent="-271463">
              <a:spcBef>
                <a:spcPts val="300"/>
              </a:spcBef>
              <a:buFont typeface="Lucida Grande"/>
              <a:buChar char="-"/>
            </a:pPr>
            <a:r>
              <a:rPr lang="en-US" sz="1600" i="1">
                <a:solidFill>
                  <a:prstClr val="black">
                    <a:lumMod val="65000"/>
                    <a:lumOff val="35000"/>
                  </a:prstClr>
                </a:solidFill>
                <a:latin typeface="Abadi MT Condensed Light"/>
                <a:cs typeface="Abadi MT Condensed Light"/>
              </a:rPr>
              <a:t>there are more opportunities to fine tune system</a:t>
            </a:r>
          </a:p>
          <a:p>
            <a:pPr marL="271463" lvl="0" indent="-271463">
              <a:spcBef>
                <a:spcPts val="300"/>
              </a:spcBef>
              <a:buFont typeface="Lucida Grande"/>
              <a:buChar char="-"/>
            </a:pPr>
            <a:r>
              <a:rPr lang="en-US" sz="1600" i="1">
                <a:solidFill>
                  <a:prstClr val="black">
                    <a:lumMod val="65000"/>
                    <a:lumOff val="35000"/>
                  </a:prstClr>
                </a:solidFill>
                <a:latin typeface="Abadi MT Condensed Light"/>
                <a:cs typeface="Abadi MT Condensed Light"/>
              </a:rPr>
              <a:t>billing and chargeback can be more effectively juggled, by balancing effectivess and sophistication</a:t>
            </a:r>
          </a:p>
        </p:txBody>
      </p:sp>
      <p:sp>
        <p:nvSpPr>
          <p:cNvPr id="34" name="TextBox 33"/>
          <p:cNvSpPr txBox="1"/>
          <p:nvPr/>
        </p:nvSpPr>
        <p:spPr>
          <a:xfrm>
            <a:off x="634994" y="5730853"/>
            <a:ext cx="1291154" cy="461665"/>
          </a:xfrm>
          <a:prstGeom prst="rect">
            <a:avLst/>
          </a:prstGeom>
          <a:noFill/>
        </p:spPr>
        <p:txBody>
          <a:bodyPr wrap="square" rtlCol="0">
            <a:spAutoFit/>
          </a:bodyPr>
          <a:lstStyle/>
          <a:p>
            <a:pPr algn="r"/>
            <a:r>
              <a:rPr lang="en-US" sz="2400" b="1">
                <a:solidFill>
                  <a:srgbClr val="1F497D">
                    <a:lumMod val="75000"/>
                  </a:srgbClr>
                </a:solidFill>
                <a:latin typeface="Abadi MT Condensed Extra Bold"/>
                <a:cs typeface="Abadi MT Condensed Extra Bold"/>
              </a:rPr>
              <a:t>CONS</a:t>
            </a:r>
            <a:endParaRPr lang="en-US" sz="2400">
              <a:solidFill>
                <a:schemeClr val="tx2">
                  <a:lumMod val="75000"/>
                </a:schemeClr>
              </a:solidFill>
              <a:latin typeface="Abadi MT Condensed Extra Bold"/>
              <a:cs typeface="Abadi MT Condensed Extra Bold"/>
            </a:endParaRPr>
          </a:p>
        </p:txBody>
      </p:sp>
      <p:sp>
        <p:nvSpPr>
          <p:cNvPr id="35" name="Rectangle 34"/>
          <p:cNvSpPr/>
          <p:nvPr/>
        </p:nvSpPr>
        <p:spPr>
          <a:xfrm>
            <a:off x="2015386" y="5758993"/>
            <a:ext cx="6806875" cy="623248"/>
          </a:xfrm>
          <a:prstGeom prst="rect">
            <a:avLst/>
          </a:prstGeom>
        </p:spPr>
        <p:txBody>
          <a:bodyPr wrap="square">
            <a:spAutoFit/>
          </a:bodyPr>
          <a:lstStyle/>
          <a:p>
            <a:pPr marL="271463" lvl="0" indent="-271463">
              <a:spcBef>
                <a:spcPts val="1200"/>
              </a:spcBef>
              <a:buFont typeface="Lucida Grande"/>
              <a:buChar char="-"/>
            </a:pPr>
            <a:r>
              <a:rPr lang="en-US" sz="1600" i="1">
                <a:solidFill>
                  <a:prstClr val="black">
                    <a:lumMod val="65000"/>
                    <a:lumOff val="35000"/>
                  </a:prstClr>
                </a:solidFill>
                <a:latin typeface="Abadi MT Condensed Light"/>
                <a:cs typeface="Abadi MT Condensed Light"/>
              </a:rPr>
              <a:t>the application instance need to be “tenant aware”, even though potentially only part of it</a:t>
            </a:r>
          </a:p>
          <a:p>
            <a:pPr marL="271463" lvl="0" indent="-271463">
              <a:spcBef>
                <a:spcPts val="300"/>
              </a:spcBef>
              <a:buFont typeface="Lucida Grande"/>
              <a:buChar char="-"/>
            </a:pPr>
            <a:r>
              <a:rPr lang="en-US" sz="1600" i="1">
                <a:solidFill>
                  <a:prstClr val="black">
                    <a:lumMod val="65000"/>
                    <a:lumOff val="35000"/>
                  </a:prstClr>
                </a:solidFill>
                <a:latin typeface="Abadi MT Condensed Light"/>
                <a:cs typeface="Abadi MT Condensed Light"/>
              </a:rPr>
              <a:t>the overall complexity of the solution increases, as it leverages a mixed model</a:t>
            </a:r>
          </a:p>
        </p:txBody>
      </p:sp>
    </p:spTree>
    <p:extLst>
      <p:ext uri="{BB962C8B-B14F-4D97-AF65-F5344CB8AC3E}">
        <p14:creationId xmlns:p14="http://schemas.microsoft.com/office/powerpoint/2010/main" val="8859733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ectangle 52"/>
          <p:cNvSpPr/>
          <p:nvPr/>
        </p:nvSpPr>
        <p:spPr>
          <a:xfrm>
            <a:off x="-8467" y="1523994"/>
            <a:ext cx="9153158" cy="4961473"/>
          </a:xfrm>
          <a:prstGeom prst="rect">
            <a:avLst/>
          </a:prstGeom>
          <a:solidFill>
            <a:schemeClr val="bg1">
              <a:alpha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a:latin typeface="Abadi MT Condensed Light"/>
              <a:cs typeface="Abadi MT Condensed Light"/>
            </a:endParaRPr>
          </a:p>
        </p:txBody>
      </p:sp>
      <p:sp>
        <p:nvSpPr>
          <p:cNvPr id="2" name="Title 1"/>
          <p:cNvSpPr>
            <a:spLocks noGrp="1"/>
          </p:cNvSpPr>
          <p:nvPr>
            <p:ph type="title"/>
          </p:nvPr>
        </p:nvSpPr>
        <p:spPr>
          <a:xfrm>
            <a:off x="-6350" y="-87312"/>
            <a:ext cx="9144000" cy="1143000"/>
          </a:xfrm>
        </p:spPr>
        <p:txBody>
          <a:bodyPr/>
          <a:lstStyle/>
          <a:p>
            <a:r>
              <a:rPr lang="en-US" b="0"/>
              <a:t>Cloud solution architecture</a:t>
            </a:r>
          </a:p>
        </p:txBody>
      </p:sp>
      <p:sp>
        <p:nvSpPr>
          <p:cNvPr id="4" name="Date Placeholder 3"/>
          <p:cNvSpPr>
            <a:spLocks noGrp="1"/>
          </p:cNvSpPr>
          <p:nvPr>
            <p:ph type="dt" sz="half" idx="10"/>
          </p:nvPr>
        </p:nvSpPr>
        <p:spPr/>
        <p:txBody>
          <a:bodyPr/>
          <a:lstStyle/>
          <a:p>
            <a:fld id="{3D204B18-9485-D74D-B2B3-6C26E88E40BB}" type="datetime1">
              <a:rPr lang="en-AU"/>
              <a:pPr/>
              <a:t>17/4/18</a:t>
            </a:fld>
            <a:endParaRPr lang="en-US"/>
          </a:p>
        </p:txBody>
      </p:sp>
      <p:sp>
        <p:nvSpPr>
          <p:cNvPr id="6" name="Slide Number Placeholder 5"/>
          <p:cNvSpPr>
            <a:spLocks noGrp="1"/>
          </p:cNvSpPr>
          <p:nvPr>
            <p:ph type="sldNum" sz="quarter" idx="12"/>
          </p:nvPr>
        </p:nvSpPr>
        <p:spPr/>
        <p:txBody>
          <a:bodyPr/>
          <a:lstStyle/>
          <a:p>
            <a:fld id="{BBE0A389-EB18-824A-A5ED-72ACC9A7FB5D}" type="slidenum">
              <a:rPr lang="en-US"/>
              <a:pPr/>
              <a:t>12</a:t>
            </a:fld>
            <a:endParaRPr lang="en-US"/>
          </a:p>
        </p:txBody>
      </p:sp>
      <p:cxnSp>
        <p:nvCxnSpPr>
          <p:cNvPr id="55" name="Straight Connector 54"/>
          <p:cNvCxnSpPr/>
          <p:nvPr/>
        </p:nvCxnSpPr>
        <p:spPr>
          <a:xfrm>
            <a:off x="1947331" y="1680624"/>
            <a:ext cx="11" cy="4703243"/>
          </a:xfrm>
          <a:prstGeom prst="line">
            <a:avLst/>
          </a:prstGeom>
          <a:ln w="3175" cmpd="sng">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56" name="TextBox 55"/>
          <p:cNvSpPr txBox="1"/>
          <p:nvPr/>
        </p:nvSpPr>
        <p:spPr>
          <a:xfrm>
            <a:off x="12709" y="1548255"/>
            <a:ext cx="1904981" cy="1077218"/>
          </a:xfrm>
          <a:prstGeom prst="rect">
            <a:avLst/>
          </a:prstGeom>
          <a:noFill/>
        </p:spPr>
        <p:txBody>
          <a:bodyPr wrap="square" rtlCol="0">
            <a:spAutoFit/>
          </a:bodyPr>
          <a:lstStyle/>
          <a:p>
            <a:pPr algn="r"/>
            <a:r>
              <a:rPr lang="en-US" sz="3200" b="1">
                <a:solidFill>
                  <a:srgbClr val="1F497D">
                    <a:lumMod val="75000"/>
                  </a:srgbClr>
                </a:solidFill>
                <a:latin typeface="Abadi MT Condensed Extra Bold"/>
                <a:cs typeface="Abadi MT Condensed Extra Bold"/>
              </a:rPr>
              <a:t>SHARING MODEL</a:t>
            </a:r>
            <a:endParaRPr lang="en-US" sz="2400">
              <a:solidFill>
                <a:schemeClr val="tx2">
                  <a:lumMod val="75000"/>
                </a:schemeClr>
              </a:solidFill>
              <a:latin typeface="Abadi MT Condensed Extra Bold"/>
              <a:cs typeface="Abadi MT Condensed Extra Bold"/>
            </a:endParaRPr>
          </a:p>
        </p:txBody>
      </p:sp>
      <p:sp>
        <p:nvSpPr>
          <p:cNvPr id="58" name="TextBox 57"/>
          <p:cNvSpPr txBox="1"/>
          <p:nvPr/>
        </p:nvSpPr>
        <p:spPr>
          <a:xfrm>
            <a:off x="2019294" y="1553624"/>
            <a:ext cx="7124705" cy="1369606"/>
          </a:xfrm>
          <a:prstGeom prst="rect">
            <a:avLst/>
          </a:prstGeom>
          <a:noFill/>
        </p:spPr>
        <p:txBody>
          <a:bodyPr wrap="square" rtlCol="0">
            <a:spAutoFit/>
          </a:bodyPr>
          <a:lstStyle/>
          <a:p>
            <a:r>
              <a:rPr lang="en-US" sz="3000">
                <a:latin typeface="Abadi MT Condensed Light"/>
                <a:cs typeface="Abadi MT Condensed Light"/>
              </a:rPr>
              <a:t>Which strategy do we use for “Your Events” ?</a:t>
            </a:r>
          </a:p>
          <a:p>
            <a:pPr lvl="0"/>
            <a:r>
              <a:rPr lang="en-US" sz="2000" i="1">
                <a:solidFill>
                  <a:prstClr val="black">
                    <a:lumMod val="65000"/>
                    <a:lumOff val="35000"/>
                  </a:prstClr>
                </a:solidFill>
                <a:latin typeface="Abadi MT Condensed Light"/>
                <a:cs typeface="Abadi MT Condensed Light"/>
              </a:rPr>
              <a:t>(… continued)</a:t>
            </a:r>
          </a:p>
          <a:p>
            <a:pPr lvl="0">
              <a:spcBef>
                <a:spcPts val="1200"/>
              </a:spcBef>
            </a:pPr>
            <a:r>
              <a:rPr lang="en-US" sz="2300" i="1">
                <a:solidFill>
                  <a:prstClr val="black">
                    <a:lumMod val="65000"/>
                    <a:lumOff val="35000"/>
                  </a:prstClr>
                </a:solidFill>
                <a:latin typeface="Abadi MT Condensed Light"/>
                <a:cs typeface="Abadi MT Condensed Light"/>
              </a:rPr>
              <a:t>The decision needs to take into account different aspects:</a:t>
            </a:r>
            <a:r>
              <a:rPr lang="en-US" sz="2300">
                <a:solidFill>
                  <a:prstClr val="black"/>
                </a:solidFill>
                <a:latin typeface="Abadi MT Condensed Light"/>
                <a:cs typeface="Abadi MT Condensed Light"/>
              </a:rPr>
              <a:t> </a:t>
            </a:r>
          </a:p>
        </p:txBody>
      </p:sp>
      <p:sp>
        <p:nvSpPr>
          <p:cNvPr id="22" name="TextBox 21"/>
          <p:cNvSpPr txBox="1"/>
          <p:nvPr/>
        </p:nvSpPr>
        <p:spPr>
          <a:xfrm>
            <a:off x="635000" y="2996018"/>
            <a:ext cx="1291154" cy="461665"/>
          </a:xfrm>
          <a:prstGeom prst="rect">
            <a:avLst/>
          </a:prstGeom>
          <a:noFill/>
        </p:spPr>
        <p:txBody>
          <a:bodyPr wrap="square" rtlCol="0">
            <a:spAutoFit/>
          </a:bodyPr>
          <a:lstStyle/>
          <a:p>
            <a:pPr algn="r"/>
            <a:r>
              <a:rPr lang="en-US" sz="2400" b="1">
                <a:solidFill>
                  <a:srgbClr val="1F497D">
                    <a:lumMod val="75000"/>
                  </a:srgbClr>
                </a:solidFill>
                <a:latin typeface="Abadi MT Condensed Extra Bold"/>
                <a:cs typeface="Abadi MT Condensed Extra Bold"/>
              </a:rPr>
              <a:t>COSTS</a:t>
            </a:r>
            <a:endParaRPr lang="en-US" sz="2400">
              <a:solidFill>
                <a:schemeClr val="tx2">
                  <a:lumMod val="75000"/>
                </a:schemeClr>
              </a:solidFill>
              <a:latin typeface="Abadi MT Condensed Extra Bold"/>
              <a:cs typeface="Abadi MT Condensed Extra Bold"/>
            </a:endParaRPr>
          </a:p>
        </p:txBody>
      </p:sp>
      <p:sp>
        <p:nvSpPr>
          <p:cNvPr id="3" name="Rectangle 2"/>
          <p:cNvSpPr/>
          <p:nvPr/>
        </p:nvSpPr>
        <p:spPr>
          <a:xfrm>
            <a:off x="2047356" y="3074999"/>
            <a:ext cx="6927311" cy="584776"/>
          </a:xfrm>
          <a:prstGeom prst="rect">
            <a:avLst/>
          </a:prstGeom>
        </p:spPr>
        <p:txBody>
          <a:bodyPr wrap="square">
            <a:spAutoFit/>
          </a:bodyPr>
          <a:lstStyle/>
          <a:p>
            <a:pPr marL="177800" lvl="0" indent="-177800">
              <a:spcBef>
                <a:spcPts val="1200"/>
              </a:spcBef>
              <a:buFont typeface="Lucida Grande"/>
              <a:buChar char="-"/>
            </a:pPr>
            <a:r>
              <a:rPr lang="en-US" sz="1600" i="1">
                <a:solidFill>
                  <a:prstClr val="black">
                    <a:lumMod val="65000"/>
                    <a:lumOff val="35000"/>
                  </a:prstClr>
                </a:solidFill>
                <a:latin typeface="Abadi MT Condensed Light"/>
                <a:cs typeface="Abadi MT Condensed Light"/>
              </a:rPr>
              <a:t>Cloud Dynamics is directly bearing the costs of anything below the SaaS offering. Therefore, any solution making an inefficient use of resources (i.e. 01) is excluded.</a:t>
            </a:r>
          </a:p>
        </p:txBody>
      </p:sp>
      <p:sp>
        <p:nvSpPr>
          <p:cNvPr id="24" name="TextBox 23"/>
          <p:cNvSpPr txBox="1"/>
          <p:nvPr/>
        </p:nvSpPr>
        <p:spPr>
          <a:xfrm>
            <a:off x="0" y="3664886"/>
            <a:ext cx="1917687" cy="461665"/>
          </a:xfrm>
          <a:prstGeom prst="rect">
            <a:avLst/>
          </a:prstGeom>
          <a:noFill/>
        </p:spPr>
        <p:txBody>
          <a:bodyPr wrap="square" rtlCol="0">
            <a:spAutoFit/>
          </a:bodyPr>
          <a:lstStyle/>
          <a:p>
            <a:pPr algn="r"/>
            <a:r>
              <a:rPr lang="en-US" sz="2400" b="1">
                <a:solidFill>
                  <a:srgbClr val="1F497D">
                    <a:lumMod val="75000"/>
                  </a:srgbClr>
                </a:solidFill>
                <a:latin typeface="Abadi MT Condensed Extra Bold"/>
                <a:cs typeface="Abadi MT Condensed Extra Bold"/>
              </a:rPr>
              <a:t>MAINTENANCE</a:t>
            </a:r>
            <a:endParaRPr lang="en-US" sz="2400">
              <a:solidFill>
                <a:schemeClr val="tx2">
                  <a:lumMod val="75000"/>
                </a:schemeClr>
              </a:solidFill>
              <a:latin typeface="Abadi MT Condensed Extra Bold"/>
              <a:cs typeface="Abadi MT Condensed Extra Bold"/>
            </a:endParaRPr>
          </a:p>
        </p:txBody>
      </p:sp>
      <p:sp>
        <p:nvSpPr>
          <p:cNvPr id="25" name="Rectangle 24"/>
          <p:cNvSpPr/>
          <p:nvPr/>
        </p:nvSpPr>
        <p:spPr>
          <a:xfrm>
            <a:off x="2055825" y="3735399"/>
            <a:ext cx="6927311" cy="1323439"/>
          </a:xfrm>
          <a:prstGeom prst="rect">
            <a:avLst/>
          </a:prstGeom>
        </p:spPr>
        <p:txBody>
          <a:bodyPr wrap="square">
            <a:spAutoFit/>
          </a:bodyPr>
          <a:lstStyle/>
          <a:p>
            <a:pPr marL="177800" lvl="0" indent="-177800">
              <a:spcBef>
                <a:spcPts val="1200"/>
              </a:spcBef>
              <a:buFont typeface="Lucida Grande"/>
              <a:buChar char="-"/>
            </a:pPr>
            <a:r>
              <a:rPr lang="en-US" sz="1600" i="1">
                <a:solidFill>
                  <a:prstClr val="black">
                    <a:lumMod val="65000"/>
                    <a:lumOff val="35000"/>
                  </a:prstClr>
                </a:solidFill>
                <a:latin typeface="Abadi MT Condensed Light"/>
                <a:cs typeface="Abadi MT Condensed Light"/>
              </a:rPr>
              <a:t>Complexity leads to systems harder to maintain, debug, and fix. From this perspective 01 is the preferred choice. </a:t>
            </a:r>
          </a:p>
          <a:p>
            <a:pPr marL="177800" lvl="0" indent="-177800">
              <a:buFont typeface="Lucida Grande"/>
              <a:buChar char="-"/>
            </a:pPr>
            <a:r>
              <a:rPr lang="en-US" sz="1600" i="1">
                <a:solidFill>
                  <a:prstClr val="black">
                    <a:lumMod val="65000"/>
                    <a:lumOff val="35000"/>
                  </a:prstClr>
                </a:solidFill>
                <a:latin typeface="Abadi MT Condensed Light"/>
                <a:cs typeface="Abadi MT Condensed Light"/>
              </a:rPr>
              <a:t>Both 02 and 03 come second. 03 allows Cloud Dynamics to use replication where appropriate thus simplifying the architecture of a full multi-tenancy approach, but implies the use of non-uniform approach, which might pose additional challenges.</a:t>
            </a:r>
          </a:p>
        </p:txBody>
      </p:sp>
      <p:sp>
        <p:nvSpPr>
          <p:cNvPr id="27" name="TextBox 26"/>
          <p:cNvSpPr txBox="1"/>
          <p:nvPr/>
        </p:nvSpPr>
        <p:spPr>
          <a:xfrm>
            <a:off x="-8473" y="5019600"/>
            <a:ext cx="1917687" cy="461665"/>
          </a:xfrm>
          <a:prstGeom prst="rect">
            <a:avLst/>
          </a:prstGeom>
          <a:noFill/>
        </p:spPr>
        <p:txBody>
          <a:bodyPr wrap="square" rtlCol="0">
            <a:spAutoFit/>
          </a:bodyPr>
          <a:lstStyle/>
          <a:p>
            <a:pPr algn="r"/>
            <a:r>
              <a:rPr lang="en-US" sz="2400" b="1">
                <a:solidFill>
                  <a:srgbClr val="1F497D">
                    <a:lumMod val="75000"/>
                  </a:srgbClr>
                </a:solidFill>
                <a:latin typeface="Abadi MT Condensed Extra Bold"/>
                <a:cs typeface="Abadi MT Condensed Extra Bold"/>
              </a:rPr>
              <a:t>ISOLATION</a:t>
            </a:r>
            <a:endParaRPr lang="en-US" sz="2400">
              <a:solidFill>
                <a:schemeClr val="tx2">
                  <a:lumMod val="75000"/>
                </a:schemeClr>
              </a:solidFill>
              <a:latin typeface="Abadi MT Condensed Extra Bold"/>
              <a:cs typeface="Abadi MT Condensed Extra Bold"/>
            </a:endParaRPr>
          </a:p>
        </p:txBody>
      </p:sp>
      <p:sp>
        <p:nvSpPr>
          <p:cNvPr id="28" name="Rectangle 27"/>
          <p:cNvSpPr/>
          <p:nvPr/>
        </p:nvSpPr>
        <p:spPr>
          <a:xfrm>
            <a:off x="2047352" y="5090113"/>
            <a:ext cx="7037381" cy="1323439"/>
          </a:xfrm>
          <a:prstGeom prst="rect">
            <a:avLst/>
          </a:prstGeom>
        </p:spPr>
        <p:txBody>
          <a:bodyPr wrap="square">
            <a:spAutoFit/>
          </a:bodyPr>
          <a:lstStyle/>
          <a:p>
            <a:pPr marL="177800" lvl="0" indent="-177800">
              <a:spcBef>
                <a:spcPts val="1200"/>
              </a:spcBef>
              <a:buFont typeface="Lucida Grande"/>
              <a:buChar char="-"/>
            </a:pPr>
            <a:r>
              <a:rPr lang="en-US" sz="1600" i="1">
                <a:solidFill>
                  <a:prstClr val="black">
                    <a:lumMod val="65000"/>
                    <a:lumOff val="35000"/>
                  </a:prstClr>
                </a:solidFill>
                <a:latin typeface="Abadi MT Condensed Light"/>
                <a:cs typeface="Abadi MT Condensed Light"/>
              </a:rPr>
              <a:t>01 ensures isolation out of the box both from a data and performance perspective.</a:t>
            </a:r>
          </a:p>
          <a:p>
            <a:pPr marL="177800" lvl="0" indent="-177800">
              <a:buFont typeface="Lucida Grande"/>
              <a:buChar char="-"/>
            </a:pPr>
            <a:r>
              <a:rPr lang="en-US" sz="1600" i="1">
                <a:solidFill>
                  <a:prstClr val="black">
                    <a:lumMod val="65000"/>
                    <a:lumOff val="35000"/>
                  </a:prstClr>
                </a:solidFill>
                <a:latin typeface="Abadi MT Condensed Light"/>
                <a:cs typeface="Abadi MT Condensed Light"/>
              </a:rPr>
              <a:t>02 and 03 require more attention to detail and care to prevent the “noisy neighbours” phenomenon, and data leaks.</a:t>
            </a:r>
          </a:p>
          <a:p>
            <a:pPr marL="177800" lvl="0" indent="-177800">
              <a:buFont typeface="Lucida Grande"/>
              <a:buChar char="-"/>
            </a:pPr>
            <a:r>
              <a:rPr lang="en-US" sz="1600" i="1">
                <a:solidFill>
                  <a:prstClr val="black">
                    <a:lumMod val="65000"/>
                    <a:lumOff val="35000"/>
                  </a:prstClr>
                </a:solidFill>
                <a:latin typeface="Abadi MT Condensed Light"/>
                <a:cs typeface="Abadi MT Condensed Light"/>
              </a:rPr>
              <a:t>02 and 03 do provide a finer degree of control, with 03 giving the opportunity to relax complexity where not needed.</a:t>
            </a:r>
          </a:p>
        </p:txBody>
      </p:sp>
    </p:spTree>
    <p:extLst>
      <p:ext uri="{BB962C8B-B14F-4D97-AF65-F5344CB8AC3E}">
        <p14:creationId xmlns:p14="http://schemas.microsoft.com/office/powerpoint/2010/main" val="8428703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ectangle 52"/>
          <p:cNvSpPr/>
          <p:nvPr/>
        </p:nvSpPr>
        <p:spPr>
          <a:xfrm>
            <a:off x="-8467" y="1523994"/>
            <a:ext cx="9153158" cy="4961473"/>
          </a:xfrm>
          <a:prstGeom prst="rect">
            <a:avLst/>
          </a:prstGeom>
          <a:solidFill>
            <a:schemeClr val="bg1">
              <a:alpha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a:latin typeface="Abadi MT Condensed Light"/>
              <a:cs typeface="Abadi MT Condensed Light"/>
            </a:endParaRPr>
          </a:p>
        </p:txBody>
      </p:sp>
      <p:sp>
        <p:nvSpPr>
          <p:cNvPr id="2" name="Title 1"/>
          <p:cNvSpPr>
            <a:spLocks noGrp="1"/>
          </p:cNvSpPr>
          <p:nvPr>
            <p:ph type="title"/>
          </p:nvPr>
        </p:nvSpPr>
        <p:spPr>
          <a:xfrm>
            <a:off x="-6350" y="-87312"/>
            <a:ext cx="9144000" cy="1143000"/>
          </a:xfrm>
        </p:spPr>
        <p:txBody>
          <a:bodyPr/>
          <a:lstStyle/>
          <a:p>
            <a:r>
              <a:rPr lang="en-US" b="0"/>
              <a:t>Cloud solution architecture</a:t>
            </a:r>
          </a:p>
        </p:txBody>
      </p:sp>
      <p:sp>
        <p:nvSpPr>
          <p:cNvPr id="4" name="Date Placeholder 3"/>
          <p:cNvSpPr>
            <a:spLocks noGrp="1"/>
          </p:cNvSpPr>
          <p:nvPr>
            <p:ph type="dt" sz="half" idx="10"/>
          </p:nvPr>
        </p:nvSpPr>
        <p:spPr/>
        <p:txBody>
          <a:bodyPr/>
          <a:lstStyle/>
          <a:p>
            <a:fld id="{3D204B18-9485-D74D-B2B3-6C26E88E40BB}" type="datetime1">
              <a:rPr lang="en-AU"/>
              <a:pPr/>
              <a:t>17/4/18</a:t>
            </a:fld>
            <a:endParaRPr lang="en-US"/>
          </a:p>
        </p:txBody>
      </p:sp>
      <p:sp>
        <p:nvSpPr>
          <p:cNvPr id="6" name="Slide Number Placeholder 5"/>
          <p:cNvSpPr>
            <a:spLocks noGrp="1"/>
          </p:cNvSpPr>
          <p:nvPr>
            <p:ph type="sldNum" sz="quarter" idx="12"/>
          </p:nvPr>
        </p:nvSpPr>
        <p:spPr/>
        <p:txBody>
          <a:bodyPr/>
          <a:lstStyle/>
          <a:p>
            <a:fld id="{BBE0A389-EB18-824A-A5ED-72ACC9A7FB5D}" type="slidenum">
              <a:rPr lang="en-US"/>
              <a:pPr/>
              <a:t>13</a:t>
            </a:fld>
            <a:endParaRPr lang="en-US"/>
          </a:p>
        </p:txBody>
      </p:sp>
      <p:cxnSp>
        <p:nvCxnSpPr>
          <p:cNvPr id="55" name="Straight Connector 54"/>
          <p:cNvCxnSpPr/>
          <p:nvPr/>
        </p:nvCxnSpPr>
        <p:spPr>
          <a:xfrm>
            <a:off x="1947331" y="1680624"/>
            <a:ext cx="11" cy="4703243"/>
          </a:xfrm>
          <a:prstGeom prst="line">
            <a:avLst/>
          </a:prstGeom>
          <a:ln w="3175" cmpd="sng">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56" name="TextBox 55"/>
          <p:cNvSpPr txBox="1"/>
          <p:nvPr/>
        </p:nvSpPr>
        <p:spPr>
          <a:xfrm>
            <a:off x="12709" y="1548255"/>
            <a:ext cx="1904981" cy="1077218"/>
          </a:xfrm>
          <a:prstGeom prst="rect">
            <a:avLst/>
          </a:prstGeom>
          <a:noFill/>
        </p:spPr>
        <p:txBody>
          <a:bodyPr wrap="square" rtlCol="0">
            <a:spAutoFit/>
          </a:bodyPr>
          <a:lstStyle/>
          <a:p>
            <a:pPr algn="r"/>
            <a:r>
              <a:rPr lang="en-US" sz="3200" b="1">
                <a:solidFill>
                  <a:srgbClr val="1F497D">
                    <a:lumMod val="75000"/>
                  </a:srgbClr>
                </a:solidFill>
                <a:latin typeface="Abadi MT Condensed Extra Bold"/>
                <a:cs typeface="Abadi MT Condensed Extra Bold"/>
              </a:rPr>
              <a:t>SHARING MODEL</a:t>
            </a:r>
            <a:endParaRPr lang="en-US" sz="2400">
              <a:solidFill>
                <a:schemeClr val="tx2">
                  <a:lumMod val="75000"/>
                </a:schemeClr>
              </a:solidFill>
              <a:latin typeface="Abadi MT Condensed Extra Bold"/>
              <a:cs typeface="Abadi MT Condensed Extra Bold"/>
            </a:endParaRPr>
          </a:p>
        </p:txBody>
      </p:sp>
      <p:sp>
        <p:nvSpPr>
          <p:cNvPr id="58" name="TextBox 57"/>
          <p:cNvSpPr txBox="1"/>
          <p:nvPr/>
        </p:nvSpPr>
        <p:spPr>
          <a:xfrm>
            <a:off x="2019294" y="1553624"/>
            <a:ext cx="7124705" cy="861774"/>
          </a:xfrm>
          <a:prstGeom prst="rect">
            <a:avLst/>
          </a:prstGeom>
          <a:noFill/>
        </p:spPr>
        <p:txBody>
          <a:bodyPr wrap="square" rtlCol="0">
            <a:spAutoFit/>
          </a:bodyPr>
          <a:lstStyle/>
          <a:p>
            <a:r>
              <a:rPr lang="en-US" sz="3000">
                <a:latin typeface="Abadi MT Condensed Light"/>
                <a:cs typeface="Abadi MT Condensed Light"/>
              </a:rPr>
              <a:t>Which strategy do we use for “Your Events” ?</a:t>
            </a:r>
          </a:p>
          <a:p>
            <a:pPr lvl="0"/>
            <a:r>
              <a:rPr lang="en-US" sz="2000" i="1">
                <a:solidFill>
                  <a:prstClr val="black">
                    <a:lumMod val="65000"/>
                    <a:lumOff val="35000"/>
                  </a:prstClr>
                </a:solidFill>
                <a:latin typeface="Abadi MT Condensed Light"/>
                <a:cs typeface="Abadi MT Condensed Light"/>
              </a:rPr>
              <a:t>(… continued)</a:t>
            </a:r>
          </a:p>
        </p:txBody>
      </p:sp>
      <p:sp>
        <p:nvSpPr>
          <p:cNvPr id="22" name="TextBox 21"/>
          <p:cNvSpPr txBox="1"/>
          <p:nvPr/>
        </p:nvSpPr>
        <p:spPr>
          <a:xfrm>
            <a:off x="0" y="2691206"/>
            <a:ext cx="1934622" cy="707886"/>
          </a:xfrm>
          <a:prstGeom prst="rect">
            <a:avLst/>
          </a:prstGeom>
          <a:noFill/>
        </p:spPr>
        <p:txBody>
          <a:bodyPr wrap="square" rtlCol="0">
            <a:spAutoFit/>
          </a:bodyPr>
          <a:lstStyle/>
          <a:p>
            <a:pPr algn="r"/>
            <a:r>
              <a:rPr lang="en-US" sz="2000" b="1">
                <a:solidFill>
                  <a:srgbClr val="1F497D">
                    <a:lumMod val="75000"/>
                  </a:srgbClr>
                </a:solidFill>
                <a:latin typeface="Abadi MT Condensed Extra Bold"/>
                <a:cs typeface="Abadi MT Condensed Extra Bold"/>
              </a:rPr>
              <a:t>SERVICE LEVEL DIFFERENTIATION</a:t>
            </a:r>
            <a:endParaRPr lang="en-US" sz="2000">
              <a:solidFill>
                <a:schemeClr val="tx2">
                  <a:lumMod val="75000"/>
                </a:schemeClr>
              </a:solidFill>
              <a:latin typeface="Abadi MT Condensed Extra Bold"/>
              <a:cs typeface="Abadi MT Condensed Extra Bold"/>
            </a:endParaRPr>
          </a:p>
        </p:txBody>
      </p:sp>
      <p:sp>
        <p:nvSpPr>
          <p:cNvPr id="3" name="Rectangle 2"/>
          <p:cNvSpPr/>
          <p:nvPr/>
        </p:nvSpPr>
        <p:spPr>
          <a:xfrm>
            <a:off x="2047356" y="2736319"/>
            <a:ext cx="6927311" cy="1892826"/>
          </a:xfrm>
          <a:prstGeom prst="rect">
            <a:avLst/>
          </a:prstGeom>
        </p:spPr>
        <p:txBody>
          <a:bodyPr wrap="square">
            <a:spAutoFit/>
          </a:bodyPr>
          <a:lstStyle/>
          <a:p>
            <a:pPr marL="177800" lvl="0" indent="-177800">
              <a:spcBef>
                <a:spcPts val="1200"/>
              </a:spcBef>
              <a:buFont typeface="Lucida Grande"/>
              <a:buChar char="-"/>
            </a:pPr>
            <a:r>
              <a:rPr lang="en-US" sz="1600" i="1">
                <a:solidFill>
                  <a:prstClr val="black">
                    <a:lumMod val="65000"/>
                    <a:lumOff val="35000"/>
                  </a:prstClr>
                </a:solidFill>
                <a:latin typeface="Abadi MT Condensed Light"/>
                <a:cs typeface="Abadi MT Condensed Light"/>
              </a:rPr>
              <a:t>Cloud Dynamics plans to provide service differentiation for different customer classes, with, for instance, premium and standard subscriptions mapping to different SLA for performance and availability.</a:t>
            </a:r>
          </a:p>
          <a:p>
            <a:pPr marL="177800" lvl="0" indent="-177800">
              <a:spcBef>
                <a:spcPts val="300"/>
              </a:spcBef>
              <a:buFont typeface="Lucida Grande"/>
              <a:buChar char="-"/>
            </a:pPr>
            <a:r>
              <a:rPr lang="en-US" sz="1600" i="1">
                <a:solidFill>
                  <a:prstClr val="black">
                    <a:lumMod val="65000"/>
                    <a:lumOff val="35000"/>
                  </a:prstClr>
                </a:solidFill>
                <a:latin typeface="Abadi MT Condensed Light"/>
                <a:cs typeface="Abadi MT Condensed Light"/>
              </a:rPr>
              <a:t>01 allows for a good  level of isolation “out of the box” in terms of performance and  availability differentiation is achieved through the service level tiers of the underlying platform.</a:t>
            </a:r>
          </a:p>
          <a:p>
            <a:pPr marL="177800" lvl="0" indent="-177800">
              <a:spcBef>
                <a:spcPts val="300"/>
              </a:spcBef>
              <a:buFont typeface="Lucida Grande"/>
              <a:buChar char="-"/>
            </a:pPr>
            <a:r>
              <a:rPr lang="en-US" sz="1600" i="1">
                <a:solidFill>
                  <a:prstClr val="black">
                    <a:lumMod val="65000"/>
                    <a:lumOff val="35000"/>
                  </a:prstClr>
                </a:solidFill>
                <a:latin typeface="Abadi MT Condensed Light"/>
                <a:cs typeface="Abadi MT Condensed Light"/>
              </a:rPr>
              <a:t>02 and 03 allow for implementing more sophisticated approaches to service differentiation because the application logic is “tenant aware”. </a:t>
            </a:r>
          </a:p>
        </p:txBody>
      </p:sp>
      <p:grpSp>
        <p:nvGrpSpPr>
          <p:cNvPr id="7" name="Group 6"/>
          <p:cNvGrpSpPr/>
          <p:nvPr/>
        </p:nvGrpSpPr>
        <p:grpSpPr>
          <a:xfrm>
            <a:off x="918647" y="5000459"/>
            <a:ext cx="8233821" cy="1383410"/>
            <a:chOff x="918647" y="4856520"/>
            <a:chExt cx="8233821" cy="1383410"/>
          </a:xfrm>
        </p:grpSpPr>
        <p:grpSp>
          <p:nvGrpSpPr>
            <p:cNvPr id="23" name="Group 22"/>
            <p:cNvGrpSpPr/>
            <p:nvPr/>
          </p:nvGrpSpPr>
          <p:grpSpPr>
            <a:xfrm>
              <a:off x="918647" y="4856520"/>
              <a:ext cx="8233821" cy="1383410"/>
              <a:chOff x="571500" y="4890388"/>
              <a:chExt cx="8233821" cy="1383410"/>
            </a:xfrm>
          </p:grpSpPr>
          <p:grpSp>
            <p:nvGrpSpPr>
              <p:cNvPr id="26" name="Group 25"/>
              <p:cNvGrpSpPr/>
              <p:nvPr/>
            </p:nvGrpSpPr>
            <p:grpSpPr>
              <a:xfrm>
                <a:off x="571500" y="5024807"/>
                <a:ext cx="8233821" cy="1248991"/>
                <a:chOff x="1092200" y="5016341"/>
                <a:chExt cx="8233821" cy="1248991"/>
              </a:xfrm>
            </p:grpSpPr>
            <p:grpSp>
              <p:nvGrpSpPr>
                <p:cNvPr id="30" name="Group 29"/>
                <p:cNvGrpSpPr/>
                <p:nvPr/>
              </p:nvGrpSpPr>
              <p:grpSpPr>
                <a:xfrm>
                  <a:off x="1092200" y="5016341"/>
                  <a:ext cx="8233821" cy="1248991"/>
                  <a:chOff x="884551" y="5261579"/>
                  <a:chExt cx="8233821" cy="1248991"/>
                </a:xfrm>
              </p:grpSpPr>
              <p:sp>
                <p:nvSpPr>
                  <p:cNvPr id="32" name="Rectangle 31"/>
                  <p:cNvSpPr/>
                  <p:nvPr/>
                </p:nvSpPr>
                <p:spPr>
                  <a:xfrm>
                    <a:off x="1925952" y="5261581"/>
                    <a:ext cx="7192420" cy="1223589"/>
                  </a:xfrm>
                  <a:prstGeom prst="rect">
                    <a:avLst/>
                  </a:prstGeom>
                  <a:solidFill>
                    <a:schemeClr val="tx2">
                      <a:lumMod val="20000"/>
                      <a:lumOff val="80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Rectangle 32"/>
                  <p:cNvSpPr/>
                  <p:nvPr/>
                </p:nvSpPr>
                <p:spPr>
                  <a:xfrm>
                    <a:off x="884551" y="5261579"/>
                    <a:ext cx="1039987" cy="1248991"/>
                  </a:xfrm>
                  <a:prstGeom prst="rect">
                    <a:avLst/>
                  </a:prstGeom>
                  <a:solidFill>
                    <a:schemeClr val="accent1">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1" name="TextBox 30"/>
                <p:cNvSpPr txBox="1"/>
                <p:nvPr/>
              </p:nvSpPr>
              <p:spPr>
                <a:xfrm>
                  <a:off x="2134581" y="5467378"/>
                  <a:ext cx="7072906" cy="738664"/>
                </a:xfrm>
                <a:prstGeom prst="rect">
                  <a:avLst/>
                </a:prstGeom>
                <a:noFill/>
              </p:spPr>
              <p:txBody>
                <a:bodyPr wrap="square" lIns="108000" tIns="0" rIns="108000" bIns="0" rtlCol="0" anchor="t" anchorCtr="0">
                  <a:spAutoFit/>
                </a:bodyPr>
                <a:lstStyle/>
                <a:p>
                  <a:r>
                    <a:rPr lang="en-US" sz="1600" i="1" dirty="0">
                      <a:solidFill>
                        <a:schemeClr val="accent1">
                          <a:lumMod val="75000"/>
                        </a:schemeClr>
                      </a:solidFill>
                      <a:latin typeface="Abadi MT Condensed Light"/>
                      <a:cs typeface="Abadi MT Condensed Light"/>
                    </a:rPr>
                    <a:t>Despite the increased complexity, this solution is the one that provides the best compromise between efficiency, effectiveness, and returns. Moreover, it allows Cloud Dynamics to be more flexible towards future plans for expanding “Your Events”.</a:t>
                  </a:r>
                </a:p>
              </p:txBody>
            </p:sp>
          </p:grpSp>
          <p:sp>
            <p:nvSpPr>
              <p:cNvPr id="29" name="TextBox 28"/>
              <p:cNvSpPr txBox="1"/>
              <p:nvPr/>
            </p:nvSpPr>
            <p:spPr>
              <a:xfrm>
                <a:off x="659109" y="4890388"/>
                <a:ext cx="922389" cy="1015663"/>
              </a:xfrm>
              <a:prstGeom prst="rect">
                <a:avLst/>
              </a:prstGeom>
              <a:noFill/>
              <a:ln>
                <a:noFill/>
              </a:ln>
            </p:spPr>
            <p:txBody>
              <a:bodyPr wrap="square" lIns="0" rtlCol="0">
                <a:spAutoFit/>
              </a:bodyPr>
              <a:lstStyle>
                <a:defPPr>
                  <a:defRPr lang="en-US"/>
                </a:defPPr>
                <a:lvl1pPr algn="r">
                  <a:defRPr sz="6000">
                    <a:solidFill>
                      <a:schemeClr val="accent6">
                        <a:lumMod val="20000"/>
                        <a:lumOff val="80000"/>
                      </a:schemeClr>
                    </a:solidFill>
                    <a:latin typeface="Arial Narrow"/>
                    <a:cs typeface="Arial Narrow"/>
                  </a:defRPr>
                </a:lvl1pPr>
              </a:lstStyle>
              <a:p>
                <a:r>
                  <a:rPr lang="en-US">
                    <a:solidFill>
                      <a:schemeClr val="accent1">
                        <a:lumMod val="20000"/>
                        <a:lumOff val="80000"/>
                      </a:schemeClr>
                    </a:solidFill>
                  </a:rPr>
                  <a:t>03</a:t>
                </a:r>
              </a:p>
            </p:txBody>
          </p:sp>
        </p:grpSp>
        <p:sp>
          <p:nvSpPr>
            <p:cNvPr id="41" name="TextBox 40"/>
            <p:cNvSpPr txBox="1"/>
            <p:nvPr/>
          </p:nvSpPr>
          <p:spPr>
            <a:xfrm>
              <a:off x="1954458" y="5038008"/>
              <a:ext cx="5538540" cy="338554"/>
            </a:xfrm>
            <a:prstGeom prst="rect">
              <a:avLst/>
            </a:prstGeom>
            <a:noFill/>
          </p:spPr>
          <p:txBody>
            <a:bodyPr wrap="square" lIns="0" tIns="0" rIns="108000" bIns="0" rtlCol="0" anchor="t" anchorCtr="0">
              <a:spAutoFit/>
            </a:bodyPr>
            <a:lstStyle/>
            <a:p>
              <a:pPr marL="1404000" indent="-1285200"/>
              <a:r>
                <a:rPr lang="en-US" sz="2200" dirty="0">
                  <a:solidFill>
                    <a:schemeClr val="accent1">
                      <a:lumMod val="75000"/>
                    </a:schemeClr>
                  </a:solidFill>
                  <a:latin typeface="Abadi MT Condensed Light"/>
                  <a:cs typeface="Abadi MT Condensed Light"/>
                </a:rPr>
                <a:t>MIXED TENANCY</a:t>
              </a:r>
            </a:p>
          </p:txBody>
        </p:sp>
      </p:grpSp>
      <p:sp>
        <p:nvSpPr>
          <p:cNvPr id="44" name="TextBox 43"/>
          <p:cNvSpPr txBox="1"/>
          <p:nvPr/>
        </p:nvSpPr>
        <p:spPr>
          <a:xfrm>
            <a:off x="491067" y="4621617"/>
            <a:ext cx="1435088" cy="400110"/>
          </a:xfrm>
          <a:prstGeom prst="rect">
            <a:avLst/>
          </a:prstGeom>
          <a:noFill/>
        </p:spPr>
        <p:txBody>
          <a:bodyPr wrap="square" rtlCol="0">
            <a:spAutoFit/>
          </a:bodyPr>
          <a:lstStyle/>
          <a:p>
            <a:pPr algn="r"/>
            <a:r>
              <a:rPr lang="en-US" sz="2000" b="1">
                <a:solidFill>
                  <a:srgbClr val="1F497D">
                    <a:lumMod val="75000"/>
                  </a:srgbClr>
                </a:solidFill>
                <a:latin typeface="Abadi MT Condensed Extra Bold"/>
                <a:cs typeface="Abadi MT Condensed Extra Bold"/>
              </a:rPr>
              <a:t>DECISION…</a:t>
            </a:r>
            <a:endParaRPr lang="en-US" sz="2000">
              <a:solidFill>
                <a:schemeClr val="tx2">
                  <a:lumMod val="75000"/>
                </a:schemeClr>
              </a:solidFill>
              <a:latin typeface="Abadi MT Condensed Extra Bold"/>
              <a:cs typeface="Abadi MT Condensed Extra Bold"/>
            </a:endParaRPr>
          </a:p>
        </p:txBody>
      </p:sp>
    </p:spTree>
    <p:extLst>
      <p:ext uri="{BB962C8B-B14F-4D97-AF65-F5344CB8AC3E}">
        <p14:creationId xmlns:p14="http://schemas.microsoft.com/office/powerpoint/2010/main" val="4054504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900"/>
                                        <p:tgtEl>
                                          <p:spTgt spid="7"/>
                                        </p:tgtEl>
                                        <p:attrNameLst>
                                          <p:attrName>ppt_y</p:attrName>
                                        </p:attrNameLst>
                                      </p:cBhvr>
                                      <p:tavLst>
                                        <p:tav tm="0">
                                          <p:val>
                                            <p:strVal val="#ppt_y+#ppt_h*1.125000"/>
                                          </p:val>
                                        </p:tav>
                                        <p:tav tm="100000">
                                          <p:val>
                                            <p:strVal val="#ppt_y"/>
                                          </p:val>
                                        </p:tav>
                                      </p:tavLst>
                                    </p:anim>
                                    <p:animEffect transition="in" filter="wipe(up)">
                                      <p:cBhvr>
                                        <p:cTn id="8" dur="9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ectangle 52"/>
          <p:cNvSpPr/>
          <p:nvPr/>
        </p:nvSpPr>
        <p:spPr>
          <a:xfrm>
            <a:off x="-8467" y="1523994"/>
            <a:ext cx="9153158" cy="4961473"/>
          </a:xfrm>
          <a:prstGeom prst="rect">
            <a:avLst/>
          </a:prstGeom>
          <a:solidFill>
            <a:schemeClr val="bg1">
              <a:alpha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a:latin typeface="Abadi MT Condensed Light"/>
              <a:cs typeface="Abadi MT Condensed Light"/>
            </a:endParaRPr>
          </a:p>
        </p:txBody>
      </p:sp>
      <p:sp>
        <p:nvSpPr>
          <p:cNvPr id="2" name="Title 1"/>
          <p:cNvSpPr>
            <a:spLocks noGrp="1"/>
          </p:cNvSpPr>
          <p:nvPr>
            <p:ph type="title"/>
          </p:nvPr>
        </p:nvSpPr>
        <p:spPr>
          <a:xfrm>
            <a:off x="-6350" y="-87312"/>
            <a:ext cx="9144000" cy="1143000"/>
          </a:xfrm>
        </p:spPr>
        <p:txBody>
          <a:bodyPr/>
          <a:lstStyle/>
          <a:p>
            <a:r>
              <a:rPr lang="en-US" b="0"/>
              <a:t>Cloud solution architecture</a:t>
            </a:r>
          </a:p>
        </p:txBody>
      </p:sp>
      <p:sp>
        <p:nvSpPr>
          <p:cNvPr id="4" name="Date Placeholder 3"/>
          <p:cNvSpPr>
            <a:spLocks noGrp="1"/>
          </p:cNvSpPr>
          <p:nvPr>
            <p:ph type="dt" sz="half" idx="10"/>
          </p:nvPr>
        </p:nvSpPr>
        <p:spPr/>
        <p:txBody>
          <a:bodyPr/>
          <a:lstStyle/>
          <a:p>
            <a:fld id="{3D204B18-9485-D74D-B2B3-6C26E88E40BB}" type="datetime1">
              <a:rPr lang="en-AU"/>
              <a:pPr/>
              <a:t>17/4/18</a:t>
            </a:fld>
            <a:endParaRPr lang="en-US"/>
          </a:p>
        </p:txBody>
      </p:sp>
      <p:sp>
        <p:nvSpPr>
          <p:cNvPr id="6" name="Slide Number Placeholder 5"/>
          <p:cNvSpPr>
            <a:spLocks noGrp="1"/>
          </p:cNvSpPr>
          <p:nvPr>
            <p:ph type="sldNum" sz="quarter" idx="12"/>
          </p:nvPr>
        </p:nvSpPr>
        <p:spPr/>
        <p:txBody>
          <a:bodyPr/>
          <a:lstStyle/>
          <a:p>
            <a:fld id="{BBE0A389-EB18-824A-A5ED-72ACC9A7FB5D}" type="slidenum">
              <a:rPr lang="en-US"/>
              <a:pPr/>
              <a:t>14</a:t>
            </a:fld>
            <a:endParaRPr lang="en-US"/>
          </a:p>
        </p:txBody>
      </p:sp>
      <p:cxnSp>
        <p:nvCxnSpPr>
          <p:cNvPr id="55" name="Straight Connector 54"/>
          <p:cNvCxnSpPr/>
          <p:nvPr/>
        </p:nvCxnSpPr>
        <p:spPr>
          <a:xfrm>
            <a:off x="1947331" y="1680624"/>
            <a:ext cx="11" cy="4703243"/>
          </a:xfrm>
          <a:prstGeom prst="line">
            <a:avLst/>
          </a:prstGeom>
          <a:ln w="3175" cmpd="sng">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56" name="TextBox 55"/>
          <p:cNvSpPr txBox="1"/>
          <p:nvPr/>
        </p:nvSpPr>
        <p:spPr>
          <a:xfrm>
            <a:off x="12709" y="1548255"/>
            <a:ext cx="1904981" cy="584776"/>
          </a:xfrm>
          <a:prstGeom prst="rect">
            <a:avLst/>
          </a:prstGeom>
          <a:noFill/>
        </p:spPr>
        <p:txBody>
          <a:bodyPr wrap="square" rtlCol="0">
            <a:spAutoFit/>
          </a:bodyPr>
          <a:lstStyle/>
          <a:p>
            <a:pPr algn="r"/>
            <a:r>
              <a:rPr lang="en-US" sz="3200" b="1">
                <a:solidFill>
                  <a:srgbClr val="1F497D">
                    <a:lumMod val="75000"/>
                  </a:srgbClr>
                </a:solidFill>
                <a:latin typeface="Abadi MT Condensed Extra Bold"/>
                <a:cs typeface="Abadi MT Condensed Extra Bold"/>
              </a:rPr>
              <a:t>LEARNINGS</a:t>
            </a:r>
            <a:endParaRPr lang="en-US" sz="2400">
              <a:solidFill>
                <a:schemeClr val="tx2">
                  <a:lumMod val="75000"/>
                </a:schemeClr>
              </a:solidFill>
              <a:latin typeface="Abadi MT Condensed Extra Bold"/>
              <a:cs typeface="Abadi MT Condensed Extra Bold"/>
            </a:endParaRPr>
          </a:p>
        </p:txBody>
      </p:sp>
      <p:sp>
        <p:nvSpPr>
          <p:cNvPr id="58" name="TextBox 57"/>
          <p:cNvSpPr txBox="1"/>
          <p:nvPr/>
        </p:nvSpPr>
        <p:spPr>
          <a:xfrm>
            <a:off x="2019294" y="1553624"/>
            <a:ext cx="7124705" cy="553998"/>
          </a:xfrm>
          <a:prstGeom prst="rect">
            <a:avLst/>
          </a:prstGeom>
          <a:noFill/>
        </p:spPr>
        <p:txBody>
          <a:bodyPr wrap="square" rtlCol="0">
            <a:spAutoFit/>
          </a:bodyPr>
          <a:lstStyle/>
          <a:p>
            <a:r>
              <a:rPr lang="en-US" sz="3000">
                <a:latin typeface="Abadi MT Condensed Light"/>
                <a:cs typeface="Abadi MT Condensed Light"/>
              </a:rPr>
              <a:t>What did we learn ?</a:t>
            </a:r>
          </a:p>
        </p:txBody>
      </p:sp>
      <p:grpSp>
        <p:nvGrpSpPr>
          <p:cNvPr id="51" name="Group 50"/>
          <p:cNvGrpSpPr/>
          <p:nvPr/>
        </p:nvGrpSpPr>
        <p:grpSpPr>
          <a:xfrm>
            <a:off x="910175" y="2140807"/>
            <a:ext cx="8233824" cy="1381295"/>
            <a:chOff x="571500" y="2839338"/>
            <a:chExt cx="8233824" cy="1381295"/>
          </a:xfrm>
        </p:grpSpPr>
        <p:grpSp>
          <p:nvGrpSpPr>
            <p:cNvPr id="52" name="Group 51"/>
            <p:cNvGrpSpPr/>
            <p:nvPr/>
          </p:nvGrpSpPr>
          <p:grpSpPr>
            <a:xfrm>
              <a:off x="571500" y="2946242"/>
              <a:ext cx="8233824" cy="1274391"/>
              <a:chOff x="1181100" y="2527142"/>
              <a:chExt cx="8233824" cy="1274391"/>
            </a:xfrm>
          </p:grpSpPr>
          <p:grpSp>
            <p:nvGrpSpPr>
              <p:cNvPr id="57" name="Group 56"/>
              <p:cNvGrpSpPr/>
              <p:nvPr/>
            </p:nvGrpSpPr>
            <p:grpSpPr>
              <a:xfrm>
                <a:off x="1651215" y="2527144"/>
                <a:ext cx="7763709" cy="1274389"/>
                <a:chOff x="3483167" y="4206121"/>
                <a:chExt cx="6300562" cy="2261579"/>
              </a:xfrm>
              <a:solidFill>
                <a:schemeClr val="accent6">
                  <a:lumMod val="20000"/>
                  <a:lumOff val="80000"/>
                </a:schemeClr>
              </a:solidFill>
            </p:grpSpPr>
            <p:sp>
              <p:nvSpPr>
                <p:cNvPr id="61" name="Rectangle 60"/>
                <p:cNvSpPr/>
                <p:nvPr/>
              </p:nvSpPr>
              <p:spPr>
                <a:xfrm>
                  <a:off x="3483167" y="4206121"/>
                  <a:ext cx="6300562" cy="2261579"/>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TextBox 61"/>
                <p:cNvSpPr txBox="1"/>
                <p:nvPr/>
              </p:nvSpPr>
              <p:spPr>
                <a:xfrm>
                  <a:off x="3966313" y="4270711"/>
                  <a:ext cx="5487606" cy="600811"/>
                </a:xfrm>
                <a:prstGeom prst="rect">
                  <a:avLst/>
                </a:prstGeom>
                <a:noFill/>
              </p:spPr>
              <p:txBody>
                <a:bodyPr wrap="square" lIns="0" tIns="0" rIns="108000" bIns="0" rtlCol="0" anchor="t" anchorCtr="0">
                  <a:spAutoFit/>
                </a:bodyPr>
                <a:lstStyle>
                  <a:defPPr>
                    <a:defRPr lang="en-US"/>
                  </a:defPPr>
                  <a:lvl1pPr marL="180000">
                    <a:defRPr sz="2400">
                      <a:solidFill>
                        <a:srgbClr val="B27979"/>
                      </a:solidFill>
                      <a:latin typeface="Abadi MT Condensed Light"/>
                      <a:cs typeface="Abadi MT Condensed Light"/>
                    </a:defRPr>
                  </a:lvl1pPr>
                </a:lstStyle>
                <a:p>
                  <a:pPr marL="90488"/>
                  <a:r>
                    <a:rPr lang="en-US" sz="2200" dirty="0"/>
                    <a:t>ASSESSING DIFFERENT CLOUD OFFERINGS FOR SaaS DEVELOPMENT</a:t>
                  </a:r>
                </a:p>
              </p:txBody>
            </p:sp>
          </p:grpSp>
          <p:sp>
            <p:nvSpPr>
              <p:cNvPr id="59" name="Rectangle 58"/>
              <p:cNvSpPr/>
              <p:nvPr/>
            </p:nvSpPr>
            <p:spPr>
              <a:xfrm>
                <a:off x="1181100" y="2527142"/>
                <a:ext cx="1039987" cy="1265926"/>
              </a:xfrm>
              <a:prstGeom prst="rect">
                <a:avLst/>
              </a:prstGeom>
              <a:solidFill>
                <a:schemeClr val="accent6">
                  <a:lumMod val="50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TextBox 59"/>
              <p:cNvSpPr txBox="1"/>
              <p:nvPr/>
            </p:nvSpPr>
            <p:spPr>
              <a:xfrm>
                <a:off x="2217132" y="2967593"/>
                <a:ext cx="7053860" cy="738664"/>
              </a:xfrm>
              <a:prstGeom prst="rect">
                <a:avLst/>
              </a:prstGeom>
              <a:noFill/>
            </p:spPr>
            <p:txBody>
              <a:bodyPr wrap="square" lIns="108000" tIns="0" rIns="108000" bIns="0" rtlCol="0" anchor="t" anchorCtr="0">
                <a:spAutoFit/>
              </a:bodyPr>
              <a:lstStyle>
                <a:defPPr>
                  <a:defRPr lang="en-US"/>
                </a:defPPr>
                <a:lvl1pPr>
                  <a:spcAft>
                    <a:spcPts val="600"/>
                  </a:spcAft>
                  <a:defRPr i="1">
                    <a:solidFill>
                      <a:srgbClr val="B27979"/>
                    </a:solidFill>
                    <a:latin typeface="Abadi MT Condensed Light"/>
                    <a:cs typeface="Abadi MT Condensed Light"/>
                  </a:defRPr>
                </a:lvl1pPr>
              </a:lstStyle>
              <a:p>
                <a:r>
                  <a:rPr lang="en-US" sz="1600" dirty="0"/>
                  <a:t>We discussed which of the three traditional cloud market offerings (SaaS, PaaS, IaaS) could be more appropriate as the implementation platform fo the SaaS example application, “Your Events”. We also explored some of the benefits of a mixed approach.</a:t>
                </a:r>
              </a:p>
            </p:txBody>
          </p:sp>
        </p:grpSp>
        <p:sp>
          <p:nvSpPr>
            <p:cNvPr id="54" name="TextBox 53"/>
            <p:cNvSpPr txBox="1"/>
            <p:nvPr/>
          </p:nvSpPr>
          <p:spPr>
            <a:xfrm>
              <a:off x="684509" y="2839338"/>
              <a:ext cx="922389" cy="1015663"/>
            </a:xfrm>
            <a:prstGeom prst="rect">
              <a:avLst/>
            </a:prstGeom>
            <a:noFill/>
            <a:ln>
              <a:noFill/>
            </a:ln>
          </p:spPr>
          <p:txBody>
            <a:bodyPr wrap="square" lIns="0" rtlCol="0">
              <a:spAutoFit/>
            </a:bodyPr>
            <a:lstStyle>
              <a:defPPr>
                <a:defRPr lang="en-US"/>
              </a:defPPr>
              <a:lvl1pPr algn="r">
                <a:defRPr sz="6000">
                  <a:solidFill>
                    <a:schemeClr val="accent6">
                      <a:lumMod val="20000"/>
                      <a:lumOff val="80000"/>
                    </a:schemeClr>
                  </a:solidFill>
                  <a:latin typeface="Arial Narrow"/>
                  <a:cs typeface="Arial Narrow"/>
                </a:defRPr>
              </a:lvl1pPr>
            </a:lstStyle>
            <a:p>
              <a:r>
                <a:rPr lang="en-US"/>
                <a:t>01</a:t>
              </a:r>
            </a:p>
          </p:txBody>
        </p:sp>
      </p:grpSp>
      <p:grpSp>
        <p:nvGrpSpPr>
          <p:cNvPr id="63" name="Group 62"/>
          <p:cNvGrpSpPr/>
          <p:nvPr/>
        </p:nvGrpSpPr>
        <p:grpSpPr>
          <a:xfrm>
            <a:off x="910175" y="3506070"/>
            <a:ext cx="8233825" cy="1167501"/>
            <a:chOff x="571500" y="3874388"/>
            <a:chExt cx="8233825" cy="1167501"/>
          </a:xfrm>
        </p:grpSpPr>
        <p:grpSp>
          <p:nvGrpSpPr>
            <p:cNvPr id="64" name="Group 63"/>
            <p:cNvGrpSpPr/>
            <p:nvPr/>
          </p:nvGrpSpPr>
          <p:grpSpPr>
            <a:xfrm>
              <a:off x="571500" y="4008766"/>
              <a:ext cx="8233825" cy="1033123"/>
              <a:chOff x="1181100" y="3792866"/>
              <a:chExt cx="8233825" cy="1033123"/>
            </a:xfrm>
          </p:grpSpPr>
          <p:sp>
            <p:nvSpPr>
              <p:cNvPr id="66" name="Rectangle 65"/>
              <p:cNvSpPr/>
              <p:nvPr/>
            </p:nvSpPr>
            <p:spPr>
              <a:xfrm>
                <a:off x="2209800" y="3792866"/>
                <a:ext cx="7205125" cy="1033123"/>
              </a:xfrm>
              <a:prstGeom prst="rect">
                <a:avLst/>
              </a:prstGeom>
              <a:solidFill>
                <a:schemeClr val="accent5">
                  <a:lumMod val="40000"/>
                  <a:lumOff val="60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 name="TextBox 66"/>
              <p:cNvSpPr txBox="1"/>
              <p:nvPr/>
            </p:nvSpPr>
            <p:spPr>
              <a:xfrm>
                <a:off x="2227562" y="4186239"/>
                <a:ext cx="7068830" cy="492443"/>
              </a:xfrm>
              <a:prstGeom prst="rect">
                <a:avLst/>
              </a:prstGeom>
              <a:noFill/>
            </p:spPr>
            <p:txBody>
              <a:bodyPr wrap="square" lIns="108000" tIns="0" rIns="108000" bIns="0" rtlCol="0" anchor="t" anchorCtr="0">
                <a:spAutoFit/>
              </a:bodyPr>
              <a:lstStyle>
                <a:defPPr>
                  <a:defRPr lang="en-US"/>
                </a:defPPr>
                <a:lvl1pPr>
                  <a:spcAft>
                    <a:spcPts val="600"/>
                  </a:spcAft>
                  <a:defRPr i="1">
                    <a:solidFill>
                      <a:schemeClr val="accent5">
                        <a:lumMod val="75000"/>
                      </a:schemeClr>
                    </a:solidFill>
                    <a:latin typeface="Abadi MT Condensed Light"/>
                    <a:cs typeface="Abadi MT Condensed Light"/>
                  </a:defRPr>
                </a:lvl1pPr>
              </a:lstStyle>
              <a:p>
                <a:r>
                  <a:rPr lang="en-US" sz="1600" dirty="0"/>
                  <a:t>We sketched a reference architecture for “Your Events” and started to reflect on the implications that this design brings in relations to goals of the application itself.</a:t>
                </a:r>
              </a:p>
            </p:txBody>
          </p:sp>
          <p:sp>
            <p:nvSpPr>
              <p:cNvPr id="68" name="Rectangle 67"/>
              <p:cNvSpPr/>
              <p:nvPr/>
            </p:nvSpPr>
            <p:spPr>
              <a:xfrm>
                <a:off x="1181100" y="3792866"/>
                <a:ext cx="1032935" cy="1033123"/>
              </a:xfrm>
              <a:prstGeom prst="rect">
                <a:avLst/>
              </a:prstGeom>
              <a:solidFill>
                <a:schemeClr val="accent5">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TextBox 68"/>
              <p:cNvSpPr txBox="1"/>
              <p:nvPr/>
            </p:nvSpPr>
            <p:spPr>
              <a:xfrm>
                <a:off x="2146626" y="3834559"/>
                <a:ext cx="6222674" cy="338554"/>
              </a:xfrm>
              <a:prstGeom prst="rect">
                <a:avLst/>
              </a:prstGeom>
              <a:noFill/>
            </p:spPr>
            <p:txBody>
              <a:bodyPr wrap="square" lIns="0" tIns="0" rIns="108000" bIns="0" rtlCol="0" anchor="t" anchorCtr="0">
                <a:spAutoFit/>
              </a:bodyPr>
              <a:lstStyle/>
              <a:p>
                <a:pPr marL="180000"/>
                <a:r>
                  <a:rPr lang="en-US" sz="2200" dirty="0">
                    <a:solidFill>
                      <a:schemeClr val="accent5">
                        <a:lumMod val="75000"/>
                      </a:schemeClr>
                    </a:solidFill>
                    <a:latin typeface="Abadi MT Condensed Light"/>
                    <a:cs typeface="Abadi MT Condensed Light"/>
                  </a:rPr>
                  <a:t>ARCHITECTURAL DECISIONS AND THEIR IMPLICATIONS</a:t>
                </a:r>
              </a:p>
            </p:txBody>
          </p:sp>
        </p:grpSp>
        <p:sp>
          <p:nvSpPr>
            <p:cNvPr id="65" name="TextBox 64"/>
            <p:cNvSpPr txBox="1"/>
            <p:nvPr/>
          </p:nvSpPr>
          <p:spPr>
            <a:xfrm>
              <a:off x="665459" y="3874388"/>
              <a:ext cx="922389" cy="1015663"/>
            </a:xfrm>
            <a:prstGeom prst="rect">
              <a:avLst/>
            </a:prstGeom>
            <a:noFill/>
            <a:ln>
              <a:noFill/>
            </a:ln>
          </p:spPr>
          <p:txBody>
            <a:bodyPr wrap="square" lIns="0" rtlCol="0">
              <a:spAutoFit/>
            </a:bodyPr>
            <a:lstStyle>
              <a:defPPr>
                <a:defRPr lang="en-US"/>
              </a:defPPr>
              <a:lvl1pPr algn="r">
                <a:defRPr sz="6000">
                  <a:solidFill>
                    <a:schemeClr val="accent6">
                      <a:lumMod val="20000"/>
                      <a:lumOff val="80000"/>
                    </a:schemeClr>
                  </a:solidFill>
                  <a:latin typeface="Arial Narrow"/>
                  <a:cs typeface="Arial Narrow"/>
                </a:defRPr>
              </a:lvl1pPr>
            </a:lstStyle>
            <a:p>
              <a:r>
                <a:rPr lang="en-US">
                  <a:solidFill>
                    <a:schemeClr val="accent5">
                      <a:lumMod val="20000"/>
                      <a:lumOff val="80000"/>
                    </a:schemeClr>
                  </a:solidFill>
                </a:rPr>
                <a:t>02</a:t>
              </a:r>
            </a:p>
          </p:txBody>
        </p:sp>
      </p:grpSp>
      <p:grpSp>
        <p:nvGrpSpPr>
          <p:cNvPr id="70" name="Group 69"/>
          <p:cNvGrpSpPr/>
          <p:nvPr/>
        </p:nvGrpSpPr>
        <p:grpSpPr>
          <a:xfrm>
            <a:off x="910180" y="4670246"/>
            <a:ext cx="8233821" cy="1612030"/>
            <a:chOff x="571500" y="4890388"/>
            <a:chExt cx="8233821" cy="1612030"/>
          </a:xfrm>
        </p:grpSpPr>
        <p:grpSp>
          <p:nvGrpSpPr>
            <p:cNvPr id="71" name="Group 70"/>
            <p:cNvGrpSpPr/>
            <p:nvPr/>
          </p:nvGrpSpPr>
          <p:grpSpPr>
            <a:xfrm>
              <a:off x="571500" y="5024809"/>
              <a:ext cx="8233821" cy="1477609"/>
              <a:chOff x="1092200" y="5016343"/>
              <a:chExt cx="8233821" cy="1477609"/>
            </a:xfrm>
          </p:grpSpPr>
          <p:grpSp>
            <p:nvGrpSpPr>
              <p:cNvPr id="73" name="Group 72"/>
              <p:cNvGrpSpPr/>
              <p:nvPr/>
            </p:nvGrpSpPr>
            <p:grpSpPr>
              <a:xfrm>
                <a:off x="1092200" y="5016343"/>
                <a:ext cx="8233821" cy="1477609"/>
                <a:chOff x="884551" y="5261581"/>
                <a:chExt cx="8233821" cy="1477609"/>
              </a:xfrm>
            </p:grpSpPr>
            <p:grpSp>
              <p:nvGrpSpPr>
                <p:cNvPr id="75" name="Group 74"/>
                <p:cNvGrpSpPr/>
                <p:nvPr/>
              </p:nvGrpSpPr>
              <p:grpSpPr>
                <a:xfrm>
                  <a:off x="1925952" y="5261581"/>
                  <a:ext cx="7192420" cy="1469142"/>
                  <a:chOff x="3946789" y="4206119"/>
                  <a:chExt cx="5836938" cy="2607195"/>
                </a:xfrm>
              </p:grpSpPr>
              <p:sp>
                <p:nvSpPr>
                  <p:cNvPr id="77" name="Rectangle 76"/>
                  <p:cNvSpPr/>
                  <p:nvPr/>
                </p:nvSpPr>
                <p:spPr>
                  <a:xfrm>
                    <a:off x="3946789" y="4206119"/>
                    <a:ext cx="5836938" cy="2607195"/>
                  </a:xfrm>
                  <a:prstGeom prst="rect">
                    <a:avLst/>
                  </a:prstGeom>
                  <a:solidFill>
                    <a:schemeClr val="tx2">
                      <a:lumMod val="20000"/>
                      <a:lumOff val="80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8" name="TextBox 77"/>
                  <p:cNvSpPr txBox="1"/>
                  <p:nvPr/>
                </p:nvSpPr>
                <p:spPr>
                  <a:xfrm>
                    <a:off x="3956007" y="4270711"/>
                    <a:ext cx="4494748" cy="600811"/>
                  </a:xfrm>
                  <a:prstGeom prst="rect">
                    <a:avLst/>
                  </a:prstGeom>
                  <a:noFill/>
                </p:spPr>
                <p:txBody>
                  <a:bodyPr wrap="square" lIns="0" tIns="0" rIns="108000" bIns="0" rtlCol="0" anchor="t" anchorCtr="0">
                    <a:spAutoFit/>
                  </a:bodyPr>
                  <a:lstStyle/>
                  <a:p>
                    <a:pPr marL="1404000" indent="-1285200"/>
                    <a:r>
                      <a:rPr lang="en-US" sz="2200" dirty="0">
                        <a:solidFill>
                          <a:schemeClr val="accent1">
                            <a:lumMod val="75000"/>
                          </a:schemeClr>
                        </a:solidFill>
                        <a:latin typeface="Abadi MT Condensed Light"/>
                        <a:cs typeface="Abadi MT Condensed Light"/>
                      </a:rPr>
                      <a:t>SHARING MODELS AND THEIR IMPLICATIONS</a:t>
                    </a:r>
                  </a:p>
                </p:txBody>
              </p:sp>
            </p:grpSp>
            <p:sp>
              <p:nvSpPr>
                <p:cNvPr id="76" name="Rectangle 75"/>
                <p:cNvSpPr/>
                <p:nvPr/>
              </p:nvSpPr>
              <p:spPr>
                <a:xfrm>
                  <a:off x="884551" y="5270046"/>
                  <a:ext cx="1039987" cy="1469144"/>
                </a:xfrm>
                <a:prstGeom prst="rect">
                  <a:avLst/>
                </a:prstGeom>
                <a:solidFill>
                  <a:schemeClr val="accent1">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74" name="TextBox 73"/>
              <p:cNvSpPr txBox="1"/>
              <p:nvPr/>
            </p:nvSpPr>
            <p:spPr>
              <a:xfrm>
                <a:off x="2159981" y="5399642"/>
                <a:ext cx="7166039" cy="984885"/>
              </a:xfrm>
              <a:prstGeom prst="rect">
                <a:avLst/>
              </a:prstGeom>
              <a:noFill/>
            </p:spPr>
            <p:txBody>
              <a:bodyPr wrap="square" lIns="108000" tIns="0" rIns="108000" bIns="0" rtlCol="0" anchor="t" anchorCtr="0">
                <a:spAutoFit/>
              </a:bodyPr>
              <a:lstStyle/>
              <a:p>
                <a:r>
                  <a:rPr lang="en-US" sz="1600" i="1" dirty="0">
                    <a:solidFill>
                      <a:schemeClr val="accent1">
                        <a:lumMod val="75000"/>
                      </a:schemeClr>
                    </a:solidFill>
                    <a:latin typeface="Abadi MT Condensed Light"/>
                    <a:cs typeface="Abadi MT Condensed Light"/>
                  </a:rPr>
                  <a:t>We introduced the concepts of tenant, multi-tenancy, multi-instance single tenancy, and mixed tenancy.  We discussed benefits and drawbacks of each model and used the “Your Events” application in order to provide a practical example about how to asses which is the best model to use with a given scenario.</a:t>
                </a:r>
              </a:p>
            </p:txBody>
          </p:sp>
        </p:grpSp>
        <p:sp>
          <p:nvSpPr>
            <p:cNvPr id="72" name="TextBox 71"/>
            <p:cNvSpPr txBox="1"/>
            <p:nvPr/>
          </p:nvSpPr>
          <p:spPr>
            <a:xfrm>
              <a:off x="659109" y="4890388"/>
              <a:ext cx="922389" cy="1015663"/>
            </a:xfrm>
            <a:prstGeom prst="rect">
              <a:avLst/>
            </a:prstGeom>
            <a:noFill/>
            <a:ln>
              <a:noFill/>
            </a:ln>
          </p:spPr>
          <p:txBody>
            <a:bodyPr wrap="square" lIns="0" rtlCol="0">
              <a:spAutoFit/>
            </a:bodyPr>
            <a:lstStyle>
              <a:defPPr>
                <a:defRPr lang="en-US"/>
              </a:defPPr>
              <a:lvl1pPr algn="r">
                <a:defRPr sz="6000">
                  <a:solidFill>
                    <a:schemeClr val="accent6">
                      <a:lumMod val="20000"/>
                      <a:lumOff val="80000"/>
                    </a:schemeClr>
                  </a:solidFill>
                  <a:latin typeface="Arial Narrow"/>
                  <a:cs typeface="Arial Narrow"/>
                </a:defRPr>
              </a:lvl1pPr>
            </a:lstStyle>
            <a:p>
              <a:r>
                <a:rPr lang="en-US">
                  <a:solidFill>
                    <a:schemeClr val="accent1">
                      <a:lumMod val="20000"/>
                      <a:lumOff val="80000"/>
                    </a:schemeClr>
                  </a:solidFill>
                </a:rPr>
                <a:t>03</a:t>
              </a:r>
            </a:p>
          </p:txBody>
        </p:sp>
      </p:grpSp>
    </p:spTree>
    <p:extLst>
      <p:ext uri="{BB962C8B-B14F-4D97-AF65-F5344CB8AC3E}">
        <p14:creationId xmlns:p14="http://schemas.microsoft.com/office/powerpoint/2010/main" val="4809712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93F46CF-F35D-9048-B5C8-CC21AB4198F8}"/>
              </a:ext>
            </a:extLst>
          </p:cNvPr>
          <p:cNvSpPr>
            <a:spLocks noGrp="1"/>
          </p:cNvSpPr>
          <p:nvPr>
            <p:ph type="ctrTitle"/>
          </p:nvPr>
        </p:nvSpPr>
        <p:spPr/>
        <p:txBody>
          <a:bodyPr/>
          <a:lstStyle/>
          <a:p>
            <a:r>
              <a:rPr lang="en-US" dirty="0"/>
              <a:t>Introduction to Software As A Service</a:t>
            </a:r>
          </a:p>
        </p:txBody>
      </p:sp>
      <p:sp>
        <p:nvSpPr>
          <p:cNvPr id="4" name="Subtitle 3">
            <a:extLst>
              <a:ext uri="{FF2B5EF4-FFF2-40B4-BE49-F238E27FC236}">
                <a16:creationId xmlns:a16="http://schemas.microsoft.com/office/drawing/2014/main" id="{37BB3DCC-5C7B-2E4F-8906-114931A9B2A7}"/>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19581470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a:t>Software as a Service</a:t>
            </a:r>
          </a:p>
        </p:txBody>
      </p:sp>
      <p:sp>
        <p:nvSpPr>
          <p:cNvPr id="4" name="Date Placeholder 3"/>
          <p:cNvSpPr>
            <a:spLocks noGrp="1"/>
          </p:cNvSpPr>
          <p:nvPr>
            <p:ph type="dt" sz="half" idx="10"/>
          </p:nvPr>
        </p:nvSpPr>
        <p:spPr/>
        <p:txBody>
          <a:bodyPr/>
          <a:lstStyle/>
          <a:p>
            <a:fld id="{D165DBA8-B6EE-4C4F-BC61-5BCB0EBA0B55}" type="datetime1">
              <a:t>4/17/18</a:t>
            </a:fld>
            <a:endParaRPr lang="en-US"/>
          </a:p>
        </p:txBody>
      </p:sp>
      <p:sp>
        <p:nvSpPr>
          <p:cNvPr id="6" name="Slide Number Placeholder 5"/>
          <p:cNvSpPr>
            <a:spLocks noGrp="1"/>
          </p:cNvSpPr>
          <p:nvPr>
            <p:ph type="sldNum" sz="quarter" idx="12"/>
          </p:nvPr>
        </p:nvSpPr>
        <p:spPr/>
        <p:txBody>
          <a:bodyPr/>
          <a:lstStyle/>
          <a:p>
            <a:fld id="{BBE0A389-EB18-824A-A5ED-72ACC9A7FB5D}" type="slidenum">
              <a:t>16</a:t>
            </a:fld>
            <a:endParaRPr lang="en-US"/>
          </a:p>
        </p:txBody>
      </p:sp>
      <p:sp>
        <p:nvSpPr>
          <p:cNvPr id="26" name="Rectangle 25"/>
          <p:cNvSpPr/>
          <p:nvPr/>
        </p:nvSpPr>
        <p:spPr>
          <a:xfrm>
            <a:off x="0" y="1634066"/>
            <a:ext cx="9144000" cy="4779434"/>
          </a:xfrm>
          <a:prstGeom prst="rect">
            <a:avLst/>
          </a:prstGeom>
          <a:solidFill>
            <a:schemeClr val="bg1">
              <a:alpha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cxnSp>
        <p:nvCxnSpPr>
          <p:cNvPr id="27" name="Straight Connector 26"/>
          <p:cNvCxnSpPr/>
          <p:nvPr/>
        </p:nvCxnSpPr>
        <p:spPr>
          <a:xfrm>
            <a:off x="2209800" y="1917700"/>
            <a:ext cx="0" cy="4356100"/>
          </a:xfrm>
          <a:prstGeom prst="line">
            <a:avLst/>
          </a:prstGeom>
          <a:ln w="3175" cmpd="sng">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8" name="TextBox 27"/>
          <p:cNvSpPr txBox="1"/>
          <p:nvPr/>
        </p:nvSpPr>
        <p:spPr>
          <a:xfrm>
            <a:off x="50800" y="1814310"/>
            <a:ext cx="2157046" cy="707886"/>
          </a:xfrm>
          <a:prstGeom prst="rect">
            <a:avLst/>
          </a:prstGeom>
          <a:noFill/>
        </p:spPr>
        <p:txBody>
          <a:bodyPr wrap="square" rtlCol="0">
            <a:spAutoFit/>
          </a:bodyPr>
          <a:lstStyle/>
          <a:p>
            <a:pPr algn="r"/>
            <a:r>
              <a:rPr lang="en-US" sz="2000" b="1">
                <a:solidFill>
                  <a:schemeClr val="tx2">
                    <a:lumMod val="75000"/>
                  </a:schemeClr>
                </a:solidFill>
                <a:latin typeface="Abadi MT Condensed Extra Bold"/>
                <a:cs typeface="Abadi MT Condensed Extra Bold"/>
              </a:rPr>
              <a:t>CLOUD REFERENCE MODEL</a:t>
            </a:r>
            <a:endParaRPr lang="en-US" sz="2000">
              <a:solidFill>
                <a:schemeClr val="tx2">
                  <a:lumMod val="75000"/>
                </a:schemeClr>
              </a:solidFill>
              <a:latin typeface="Abadi MT Condensed Extra Bold"/>
              <a:cs typeface="Abadi MT Condensed Extra Bold"/>
            </a:endParaRPr>
          </a:p>
        </p:txBody>
      </p:sp>
      <p:sp>
        <p:nvSpPr>
          <p:cNvPr id="45" name="Rectangle 44"/>
          <p:cNvSpPr/>
          <p:nvPr/>
        </p:nvSpPr>
        <p:spPr>
          <a:xfrm>
            <a:off x="2338092" y="1778933"/>
            <a:ext cx="4111071" cy="646331"/>
          </a:xfrm>
          <a:prstGeom prst="rect">
            <a:avLst/>
          </a:prstGeom>
        </p:spPr>
        <p:txBody>
          <a:bodyPr wrap="none">
            <a:spAutoFit/>
          </a:bodyPr>
          <a:lstStyle/>
          <a:p>
            <a:r>
              <a:rPr lang="en-US" sz="3600">
                <a:solidFill>
                  <a:schemeClr val="tx2">
                    <a:lumMod val="75000"/>
                  </a:schemeClr>
                </a:solidFill>
                <a:latin typeface="Abadi MT Condensed Light"/>
                <a:cs typeface="Abadi MT Condensed Light"/>
              </a:rPr>
              <a:t>At the top of the stack…</a:t>
            </a:r>
          </a:p>
        </p:txBody>
      </p:sp>
      <p:grpSp>
        <p:nvGrpSpPr>
          <p:cNvPr id="8" name="Group 7"/>
          <p:cNvGrpSpPr/>
          <p:nvPr/>
        </p:nvGrpSpPr>
        <p:grpSpPr>
          <a:xfrm>
            <a:off x="801077" y="3825816"/>
            <a:ext cx="7326923" cy="970871"/>
            <a:chOff x="801077" y="4216576"/>
            <a:chExt cx="7326923" cy="970871"/>
          </a:xfrm>
        </p:grpSpPr>
        <p:sp>
          <p:nvSpPr>
            <p:cNvPr id="51" name="Rectangle 50"/>
            <p:cNvSpPr/>
            <p:nvPr/>
          </p:nvSpPr>
          <p:spPr>
            <a:xfrm>
              <a:off x="801077" y="4216576"/>
              <a:ext cx="7326923" cy="970871"/>
            </a:xfrm>
            <a:prstGeom prst="rect">
              <a:avLst/>
            </a:prstGeom>
            <a:solidFill>
              <a:schemeClr val="accent5">
                <a:lumMod val="40000"/>
                <a:lumOff val="60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TextBox 53"/>
            <p:cNvSpPr txBox="1"/>
            <p:nvPr/>
          </p:nvSpPr>
          <p:spPr>
            <a:xfrm>
              <a:off x="2305050" y="4343741"/>
              <a:ext cx="5608027" cy="738664"/>
            </a:xfrm>
            <a:prstGeom prst="rect">
              <a:avLst/>
            </a:prstGeom>
            <a:noFill/>
          </p:spPr>
          <p:txBody>
            <a:bodyPr wrap="square" lIns="108000" tIns="0" rIns="108000" bIns="0" rtlCol="0" anchor="t" anchorCtr="0">
              <a:spAutoFit/>
            </a:bodyPr>
            <a:lstStyle/>
            <a:p>
              <a:r>
                <a:rPr lang="en-US" sz="1600" i="1" dirty="0">
                  <a:solidFill>
                    <a:schemeClr val="accent5">
                      <a:lumMod val="75000"/>
                    </a:schemeClr>
                  </a:solidFill>
                  <a:latin typeface="Abadi MT Condensed Light"/>
                  <a:cs typeface="Abadi MT Condensed Light"/>
                </a:rPr>
                <a:t>Environment for building applications in the cloud and fundamental application building blocks available as services to implement core capabilities. These both include runtime and development environment supporting applications.</a:t>
              </a:r>
              <a:endParaRPr lang="en-US" sz="1400" i="1" dirty="0">
                <a:solidFill>
                  <a:schemeClr val="accent5">
                    <a:lumMod val="75000"/>
                  </a:schemeClr>
                </a:solidFill>
                <a:latin typeface="Abadi MT Condensed Light"/>
                <a:cs typeface="Abadi MT Condensed Light"/>
              </a:endParaRPr>
            </a:p>
          </p:txBody>
        </p:sp>
        <p:sp>
          <p:nvSpPr>
            <p:cNvPr id="7" name="Rectangle 6"/>
            <p:cNvSpPr/>
            <p:nvPr/>
          </p:nvSpPr>
          <p:spPr>
            <a:xfrm>
              <a:off x="810846" y="4229276"/>
              <a:ext cx="1398954" cy="958171"/>
            </a:xfrm>
            <a:prstGeom prst="rect">
              <a:avLst/>
            </a:prstGeom>
            <a:solidFill>
              <a:schemeClr val="accent5">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TextBox 38"/>
            <p:cNvSpPr txBox="1"/>
            <p:nvPr/>
          </p:nvSpPr>
          <p:spPr>
            <a:xfrm>
              <a:off x="889000" y="4241976"/>
              <a:ext cx="1257301" cy="769441"/>
            </a:xfrm>
            <a:prstGeom prst="rect">
              <a:avLst/>
            </a:prstGeom>
            <a:noFill/>
          </p:spPr>
          <p:txBody>
            <a:bodyPr wrap="square" rtlCol="0">
              <a:spAutoFit/>
            </a:bodyPr>
            <a:lstStyle/>
            <a:p>
              <a:pPr algn="r"/>
              <a:r>
                <a:rPr lang="en-US" sz="4400" b="1">
                  <a:solidFill>
                    <a:schemeClr val="accent5">
                      <a:lumMod val="20000"/>
                      <a:lumOff val="80000"/>
                    </a:schemeClr>
                  </a:solidFill>
                  <a:latin typeface="Abadi MT Condensed Extra Bold"/>
                  <a:cs typeface="Abadi MT Condensed Extra Bold"/>
                </a:rPr>
                <a:t>PaaS</a:t>
              </a:r>
              <a:endParaRPr lang="en-US" sz="2000">
                <a:solidFill>
                  <a:schemeClr val="accent5">
                    <a:lumMod val="20000"/>
                    <a:lumOff val="80000"/>
                  </a:schemeClr>
                </a:solidFill>
                <a:latin typeface="Abadi MT Condensed Extra Bold"/>
                <a:cs typeface="Abadi MT Condensed Extra Bold"/>
              </a:endParaRPr>
            </a:p>
          </p:txBody>
        </p:sp>
      </p:grpSp>
      <p:grpSp>
        <p:nvGrpSpPr>
          <p:cNvPr id="3" name="Group 2"/>
          <p:cNvGrpSpPr/>
          <p:nvPr/>
        </p:nvGrpSpPr>
        <p:grpSpPr>
          <a:xfrm>
            <a:off x="584201" y="2789730"/>
            <a:ext cx="7534030" cy="971420"/>
            <a:chOff x="584201" y="2516198"/>
            <a:chExt cx="7534030" cy="971420"/>
          </a:xfrm>
        </p:grpSpPr>
        <p:sp>
          <p:nvSpPr>
            <p:cNvPr id="48" name="Rectangle 47"/>
            <p:cNvSpPr/>
            <p:nvPr/>
          </p:nvSpPr>
          <p:spPr>
            <a:xfrm>
              <a:off x="810847" y="2516198"/>
              <a:ext cx="7307384" cy="971419"/>
            </a:xfrm>
            <a:prstGeom prst="rect">
              <a:avLst/>
            </a:prstGeom>
            <a:solidFill>
              <a:schemeClr val="accent6">
                <a:lumMod val="20000"/>
                <a:lumOff val="80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TextBox 52"/>
            <p:cNvSpPr txBox="1"/>
            <p:nvPr/>
          </p:nvSpPr>
          <p:spPr>
            <a:xfrm>
              <a:off x="2298704" y="2622403"/>
              <a:ext cx="5760911" cy="738664"/>
            </a:xfrm>
            <a:prstGeom prst="rect">
              <a:avLst/>
            </a:prstGeom>
            <a:noFill/>
          </p:spPr>
          <p:txBody>
            <a:bodyPr wrap="square" lIns="108000" tIns="0" rIns="108000" bIns="0" rtlCol="0" anchor="t" anchorCtr="0">
              <a:spAutoFit/>
            </a:bodyPr>
            <a:lstStyle/>
            <a:p>
              <a:r>
                <a:rPr lang="en-US" sz="1600" i="1" dirty="0">
                  <a:solidFill>
                    <a:srgbClr val="B27979"/>
                  </a:solidFill>
                  <a:latin typeface="Abadi MT Condensed Light"/>
                  <a:cs typeface="Abadi MT Condensed Light"/>
                </a:rPr>
                <a:t>Applications and services that can be used directly by the end user or integrated into applications to increase their capabilities.  Examples are emails, word processors, presentations. </a:t>
              </a:r>
              <a:endParaRPr lang="en-US" sz="1400" i="1" dirty="0">
                <a:solidFill>
                  <a:srgbClr val="B27979"/>
                </a:solidFill>
                <a:latin typeface="Abadi MT Condensed Light"/>
                <a:cs typeface="Abadi MT Condensed Light"/>
              </a:endParaRPr>
            </a:p>
          </p:txBody>
        </p:sp>
        <p:sp>
          <p:nvSpPr>
            <p:cNvPr id="44" name="Rectangle 43"/>
            <p:cNvSpPr/>
            <p:nvPr/>
          </p:nvSpPr>
          <p:spPr>
            <a:xfrm>
              <a:off x="810846" y="2526484"/>
              <a:ext cx="1398954" cy="961134"/>
            </a:xfrm>
            <a:prstGeom prst="rect">
              <a:avLst/>
            </a:prstGeom>
            <a:solidFill>
              <a:schemeClr val="accent6">
                <a:lumMod val="50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TextBox 37"/>
            <p:cNvSpPr txBox="1"/>
            <p:nvPr/>
          </p:nvSpPr>
          <p:spPr>
            <a:xfrm>
              <a:off x="584201" y="2516472"/>
              <a:ext cx="1562100" cy="769441"/>
            </a:xfrm>
            <a:prstGeom prst="rect">
              <a:avLst/>
            </a:prstGeom>
            <a:noFill/>
          </p:spPr>
          <p:txBody>
            <a:bodyPr wrap="square" rtlCol="0">
              <a:spAutoFit/>
            </a:bodyPr>
            <a:lstStyle/>
            <a:p>
              <a:pPr algn="r"/>
              <a:r>
                <a:rPr lang="en-US" sz="4400">
                  <a:solidFill>
                    <a:schemeClr val="accent6">
                      <a:lumMod val="20000"/>
                      <a:lumOff val="80000"/>
                    </a:schemeClr>
                  </a:solidFill>
                  <a:latin typeface="Abadi MT Condensed Extra Bold"/>
                  <a:cs typeface="Abadi MT Condensed Extra Bold"/>
                </a:rPr>
                <a:t>SaaS</a:t>
              </a:r>
            </a:p>
          </p:txBody>
        </p:sp>
      </p:grpSp>
      <p:grpSp>
        <p:nvGrpSpPr>
          <p:cNvPr id="9" name="Group 8"/>
          <p:cNvGrpSpPr/>
          <p:nvPr/>
        </p:nvGrpSpPr>
        <p:grpSpPr>
          <a:xfrm>
            <a:off x="810846" y="4875223"/>
            <a:ext cx="7307386" cy="1005854"/>
            <a:chOff x="810846" y="4640767"/>
            <a:chExt cx="7307386" cy="1005854"/>
          </a:xfrm>
        </p:grpSpPr>
        <p:sp>
          <p:nvSpPr>
            <p:cNvPr id="24" name="Rectangle 23"/>
            <p:cNvSpPr/>
            <p:nvPr/>
          </p:nvSpPr>
          <p:spPr>
            <a:xfrm>
              <a:off x="810846" y="4640767"/>
              <a:ext cx="7307386" cy="1005853"/>
            </a:xfrm>
            <a:prstGeom prst="rect">
              <a:avLst/>
            </a:prstGeom>
            <a:solidFill>
              <a:schemeClr val="tx2">
                <a:lumMod val="20000"/>
                <a:lumOff val="80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TextBox 28"/>
            <p:cNvSpPr txBox="1"/>
            <p:nvPr/>
          </p:nvSpPr>
          <p:spPr>
            <a:xfrm>
              <a:off x="2303598" y="4732136"/>
              <a:ext cx="5746248" cy="738664"/>
            </a:xfrm>
            <a:prstGeom prst="rect">
              <a:avLst/>
            </a:prstGeom>
            <a:noFill/>
          </p:spPr>
          <p:txBody>
            <a:bodyPr wrap="square" lIns="108000" tIns="0" rIns="108000" bIns="0" rtlCol="0" anchor="t" anchorCtr="0">
              <a:spAutoFit/>
            </a:bodyPr>
            <a:lstStyle/>
            <a:p>
              <a:r>
                <a:rPr lang="en-US" sz="1600" i="1" dirty="0">
                  <a:solidFill>
                    <a:schemeClr val="accent1">
                      <a:lumMod val="75000"/>
                    </a:schemeClr>
                  </a:solidFill>
                  <a:latin typeface="Abadi MT Condensed Light"/>
                  <a:cs typeface="Abadi MT Condensed Light"/>
                </a:rPr>
                <a:t>Infrastructure in terms of networking, raw compute, and storage that build up that hardware on top of which applications and systems are installed and deployed.</a:t>
              </a:r>
            </a:p>
          </p:txBody>
        </p:sp>
        <p:sp>
          <p:nvSpPr>
            <p:cNvPr id="30" name="Rectangle 29"/>
            <p:cNvSpPr/>
            <p:nvPr/>
          </p:nvSpPr>
          <p:spPr>
            <a:xfrm>
              <a:off x="810846" y="4640769"/>
              <a:ext cx="1398954" cy="1005852"/>
            </a:xfrm>
            <a:prstGeom prst="rect">
              <a:avLst/>
            </a:prstGeom>
            <a:solidFill>
              <a:schemeClr val="accent1">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TextBox 30"/>
            <p:cNvSpPr txBox="1"/>
            <p:nvPr/>
          </p:nvSpPr>
          <p:spPr>
            <a:xfrm>
              <a:off x="996462" y="4640767"/>
              <a:ext cx="1175238" cy="769441"/>
            </a:xfrm>
            <a:prstGeom prst="rect">
              <a:avLst/>
            </a:prstGeom>
            <a:noFill/>
            <a:ln>
              <a:noFill/>
            </a:ln>
          </p:spPr>
          <p:txBody>
            <a:bodyPr wrap="square" lIns="0" rtlCol="0">
              <a:spAutoFit/>
            </a:bodyPr>
            <a:lstStyle>
              <a:defPPr>
                <a:defRPr lang="en-US"/>
              </a:defPPr>
              <a:lvl1pPr algn="r">
                <a:defRPr sz="6000">
                  <a:solidFill>
                    <a:schemeClr val="accent1">
                      <a:lumMod val="40000"/>
                      <a:lumOff val="60000"/>
                    </a:schemeClr>
                  </a:solidFill>
                  <a:latin typeface="Arial Narrow"/>
                  <a:cs typeface="Arial Narrow"/>
                </a:defRPr>
              </a:lvl1pPr>
            </a:lstStyle>
            <a:p>
              <a:r>
                <a:rPr lang="en-US" sz="4400">
                  <a:solidFill>
                    <a:schemeClr val="accent1">
                      <a:lumMod val="20000"/>
                      <a:lumOff val="80000"/>
                    </a:schemeClr>
                  </a:solidFill>
                  <a:latin typeface="Abadi MT Condensed Extra Bold"/>
                  <a:cs typeface="Abadi MT Condensed Extra Bold"/>
                </a:rPr>
                <a:t>IaaS</a:t>
              </a:r>
              <a:endParaRPr lang="en-US" sz="2000">
                <a:solidFill>
                  <a:schemeClr val="accent1">
                    <a:lumMod val="20000"/>
                    <a:lumOff val="80000"/>
                  </a:schemeClr>
                </a:solidFill>
                <a:latin typeface="Abadi MT Condensed Extra Bold"/>
                <a:cs typeface="Abadi MT Condensed Extra Bold"/>
              </a:endParaRPr>
            </a:p>
          </p:txBody>
        </p:sp>
      </p:grpSp>
      <p:cxnSp>
        <p:nvCxnSpPr>
          <p:cNvPr id="34" name="Straight Connector 33"/>
          <p:cNvCxnSpPr/>
          <p:nvPr/>
        </p:nvCxnSpPr>
        <p:spPr>
          <a:xfrm>
            <a:off x="8632754" y="3052546"/>
            <a:ext cx="0" cy="2567359"/>
          </a:xfrm>
          <a:prstGeom prst="line">
            <a:avLst/>
          </a:prstGeom>
          <a:ln w="3175" cmpd="sng">
            <a:solidFill>
              <a:schemeClr val="tx2">
                <a:lumMod val="75000"/>
              </a:schemeClr>
            </a:solidFill>
            <a:headEnd type="stealth"/>
            <a:tailEnd type="stealth"/>
          </a:ln>
          <a:effectLst/>
        </p:spPr>
        <p:style>
          <a:lnRef idx="2">
            <a:schemeClr val="accent1"/>
          </a:lnRef>
          <a:fillRef idx="0">
            <a:schemeClr val="accent1"/>
          </a:fillRef>
          <a:effectRef idx="1">
            <a:schemeClr val="accent1"/>
          </a:effectRef>
          <a:fontRef idx="minor">
            <a:schemeClr val="tx1"/>
          </a:fontRef>
        </p:style>
      </p:cxnSp>
      <p:sp>
        <p:nvSpPr>
          <p:cNvPr id="37" name="TextBox 36"/>
          <p:cNvSpPr txBox="1"/>
          <p:nvPr/>
        </p:nvSpPr>
        <p:spPr>
          <a:xfrm>
            <a:off x="8119541" y="2737175"/>
            <a:ext cx="1024459" cy="307777"/>
          </a:xfrm>
          <a:prstGeom prst="rect">
            <a:avLst/>
          </a:prstGeom>
          <a:noFill/>
        </p:spPr>
        <p:txBody>
          <a:bodyPr wrap="square" rtlCol="0">
            <a:spAutoFit/>
          </a:bodyPr>
          <a:lstStyle/>
          <a:p>
            <a:pPr algn="ctr"/>
            <a:r>
              <a:rPr lang="en-US" sz="1400">
                <a:solidFill>
                  <a:schemeClr val="tx2">
                    <a:lumMod val="75000"/>
                  </a:schemeClr>
                </a:solidFill>
                <a:latin typeface="Abadi MT Condensed Extra Bold"/>
                <a:cs typeface="Abadi MT Condensed Extra Bold"/>
              </a:rPr>
              <a:t>COMPLEXITY</a:t>
            </a:r>
          </a:p>
        </p:txBody>
      </p:sp>
      <p:sp>
        <p:nvSpPr>
          <p:cNvPr id="41" name="TextBox 40"/>
          <p:cNvSpPr txBox="1"/>
          <p:nvPr/>
        </p:nvSpPr>
        <p:spPr>
          <a:xfrm>
            <a:off x="8119541" y="5624310"/>
            <a:ext cx="1024459" cy="307777"/>
          </a:xfrm>
          <a:prstGeom prst="rect">
            <a:avLst/>
          </a:prstGeom>
          <a:noFill/>
        </p:spPr>
        <p:txBody>
          <a:bodyPr wrap="square" rtlCol="0">
            <a:spAutoFit/>
          </a:bodyPr>
          <a:lstStyle/>
          <a:p>
            <a:pPr algn="ctr"/>
            <a:r>
              <a:rPr lang="en-US" sz="1400">
                <a:solidFill>
                  <a:schemeClr val="tx2">
                    <a:lumMod val="75000"/>
                  </a:schemeClr>
                </a:solidFill>
                <a:latin typeface="Abadi MT Condensed Extra Bold"/>
                <a:cs typeface="Abadi MT Condensed Extra Bold"/>
              </a:rPr>
              <a:t>CONTROL</a:t>
            </a:r>
          </a:p>
        </p:txBody>
      </p:sp>
    </p:spTree>
    <p:extLst>
      <p:ext uri="{BB962C8B-B14F-4D97-AF65-F5344CB8AC3E}">
        <p14:creationId xmlns:p14="http://schemas.microsoft.com/office/powerpoint/2010/main" val="15902464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ectangle 52"/>
          <p:cNvSpPr/>
          <p:nvPr/>
        </p:nvSpPr>
        <p:spPr>
          <a:xfrm>
            <a:off x="0" y="1498594"/>
            <a:ext cx="9153158" cy="4961473"/>
          </a:xfrm>
          <a:prstGeom prst="rect">
            <a:avLst/>
          </a:prstGeom>
          <a:solidFill>
            <a:schemeClr val="bg1">
              <a:alpha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b="0"/>
              <a:t>Software-as-a-Service</a:t>
            </a:r>
          </a:p>
        </p:txBody>
      </p:sp>
      <p:sp>
        <p:nvSpPr>
          <p:cNvPr id="4" name="Date Placeholder 3"/>
          <p:cNvSpPr>
            <a:spLocks noGrp="1"/>
          </p:cNvSpPr>
          <p:nvPr>
            <p:ph type="dt" sz="half" idx="10"/>
          </p:nvPr>
        </p:nvSpPr>
        <p:spPr/>
        <p:txBody>
          <a:bodyPr/>
          <a:lstStyle/>
          <a:p>
            <a:fld id="{3D204B18-9485-D74D-B2B3-6C26E88E40BB}" type="datetime1">
              <a:rPr lang="en-AU"/>
              <a:pPr/>
              <a:t>17/4/18</a:t>
            </a:fld>
            <a:endParaRPr lang="en-US"/>
          </a:p>
        </p:txBody>
      </p:sp>
      <p:sp>
        <p:nvSpPr>
          <p:cNvPr id="6" name="Slide Number Placeholder 5"/>
          <p:cNvSpPr>
            <a:spLocks noGrp="1"/>
          </p:cNvSpPr>
          <p:nvPr>
            <p:ph type="sldNum" sz="quarter" idx="12"/>
          </p:nvPr>
        </p:nvSpPr>
        <p:spPr/>
        <p:txBody>
          <a:bodyPr/>
          <a:lstStyle/>
          <a:p>
            <a:fld id="{BBE0A389-EB18-824A-A5ED-72ACC9A7FB5D}" type="slidenum">
              <a:rPr lang="en-US"/>
              <a:pPr/>
              <a:t>17</a:t>
            </a:fld>
            <a:endParaRPr lang="en-US"/>
          </a:p>
        </p:txBody>
      </p:sp>
      <p:cxnSp>
        <p:nvCxnSpPr>
          <p:cNvPr id="55" name="Straight Connector 54"/>
          <p:cNvCxnSpPr/>
          <p:nvPr/>
        </p:nvCxnSpPr>
        <p:spPr>
          <a:xfrm>
            <a:off x="2209800" y="1680624"/>
            <a:ext cx="0" cy="4478876"/>
          </a:xfrm>
          <a:prstGeom prst="line">
            <a:avLst/>
          </a:prstGeom>
          <a:ln w="3175" cmpd="sng">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56" name="TextBox 55"/>
          <p:cNvSpPr txBox="1"/>
          <p:nvPr/>
        </p:nvSpPr>
        <p:spPr>
          <a:xfrm>
            <a:off x="241300" y="1505920"/>
            <a:ext cx="1966804" cy="584776"/>
          </a:xfrm>
          <a:prstGeom prst="rect">
            <a:avLst/>
          </a:prstGeom>
          <a:noFill/>
        </p:spPr>
        <p:txBody>
          <a:bodyPr wrap="none" rtlCol="0">
            <a:spAutoFit/>
          </a:bodyPr>
          <a:lstStyle/>
          <a:p>
            <a:r>
              <a:rPr lang="en-US" sz="3200" b="1">
                <a:solidFill>
                  <a:srgbClr val="1F497D">
                    <a:lumMod val="75000"/>
                  </a:srgbClr>
                </a:solidFill>
                <a:latin typeface="Abadi MT Condensed Extra Bold"/>
                <a:cs typeface="Abadi MT Condensed Extra Bold"/>
              </a:rPr>
              <a:t>DEFINITION</a:t>
            </a:r>
            <a:endParaRPr lang="en-US" sz="2400">
              <a:solidFill>
                <a:schemeClr val="tx2">
                  <a:lumMod val="75000"/>
                </a:schemeClr>
              </a:solidFill>
              <a:latin typeface="Abadi MT Condensed Extra Bold"/>
              <a:cs typeface="Abadi MT Condensed Extra Bold"/>
            </a:endParaRPr>
          </a:p>
        </p:txBody>
      </p:sp>
      <p:sp>
        <p:nvSpPr>
          <p:cNvPr id="58" name="TextBox 57"/>
          <p:cNvSpPr txBox="1"/>
          <p:nvPr/>
        </p:nvSpPr>
        <p:spPr>
          <a:xfrm>
            <a:off x="2294464" y="1553624"/>
            <a:ext cx="6769100" cy="553998"/>
          </a:xfrm>
          <a:prstGeom prst="rect">
            <a:avLst/>
          </a:prstGeom>
          <a:noFill/>
        </p:spPr>
        <p:txBody>
          <a:bodyPr wrap="square" rtlCol="0">
            <a:spAutoFit/>
          </a:bodyPr>
          <a:lstStyle/>
          <a:p>
            <a:r>
              <a:rPr lang="en-US" sz="3000">
                <a:latin typeface="Abadi MT Condensed Light"/>
                <a:cs typeface="Abadi MT Condensed Light"/>
              </a:rPr>
              <a:t>At a glance</a:t>
            </a:r>
          </a:p>
        </p:txBody>
      </p:sp>
      <p:grpSp>
        <p:nvGrpSpPr>
          <p:cNvPr id="9" name="Group 8"/>
          <p:cNvGrpSpPr/>
          <p:nvPr/>
        </p:nvGrpSpPr>
        <p:grpSpPr>
          <a:xfrm>
            <a:off x="657322" y="2500228"/>
            <a:ext cx="8495836" cy="1294378"/>
            <a:chOff x="657322" y="2347828"/>
            <a:chExt cx="8495836" cy="1294378"/>
          </a:xfrm>
        </p:grpSpPr>
        <p:sp>
          <p:nvSpPr>
            <p:cNvPr id="17" name="Rectangle 16"/>
            <p:cNvSpPr/>
            <p:nvPr/>
          </p:nvSpPr>
          <p:spPr>
            <a:xfrm>
              <a:off x="1294110" y="2409430"/>
              <a:ext cx="7859048" cy="1225080"/>
            </a:xfrm>
            <a:prstGeom prst="rect">
              <a:avLst/>
            </a:prstGeom>
            <a:solidFill>
              <a:schemeClr val="accent6">
                <a:lumMod val="20000"/>
                <a:lumOff val="80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8" name="Group 7"/>
            <p:cNvGrpSpPr/>
            <p:nvPr/>
          </p:nvGrpSpPr>
          <p:grpSpPr>
            <a:xfrm>
              <a:off x="657322" y="2347828"/>
              <a:ext cx="1555096" cy="1294378"/>
              <a:chOff x="657322" y="2347828"/>
              <a:chExt cx="1555096" cy="1294378"/>
            </a:xfrm>
          </p:grpSpPr>
          <p:sp>
            <p:nvSpPr>
              <p:cNvPr id="15" name="Rectangle 14"/>
              <p:cNvSpPr/>
              <p:nvPr/>
            </p:nvSpPr>
            <p:spPr>
              <a:xfrm>
                <a:off x="657322" y="2402555"/>
                <a:ext cx="1555096" cy="1239651"/>
              </a:xfrm>
              <a:prstGeom prst="rect">
                <a:avLst/>
              </a:prstGeom>
              <a:solidFill>
                <a:schemeClr val="accent6">
                  <a:lumMod val="50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p:cNvSpPr txBox="1"/>
              <p:nvPr/>
            </p:nvSpPr>
            <p:spPr>
              <a:xfrm>
                <a:off x="796636" y="2347828"/>
                <a:ext cx="1373682" cy="769441"/>
              </a:xfrm>
              <a:prstGeom prst="rect">
                <a:avLst/>
              </a:prstGeom>
              <a:noFill/>
              <a:ln>
                <a:noFill/>
              </a:ln>
            </p:spPr>
            <p:txBody>
              <a:bodyPr wrap="square" lIns="0" rtlCol="0">
                <a:spAutoFit/>
              </a:bodyPr>
              <a:lstStyle>
                <a:defPPr>
                  <a:defRPr lang="en-US"/>
                </a:defPPr>
                <a:lvl1pPr algn="r">
                  <a:defRPr sz="6000">
                    <a:solidFill>
                      <a:schemeClr val="accent6">
                        <a:lumMod val="20000"/>
                        <a:lumOff val="80000"/>
                      </a:schemeClr>
                    </a:solidFill>
                    <a:latin typeface="Arial Narrow"/>
                    <a:cs typeface="Arial Narrow"/>
                  </a:defRPr>
                </a:lvl1pPr>
              </a:lstStyle>
              <a:p>
                <a:r>
                  <a:rPr lang="en-US" sz="4400" b="1">
                    <a:latin typeface="Abadi MT Condensed Extra Bold"/>
                    <a:cs typeface="Abadi MT Condensed Extra Bold"/>
                  </a:rPr>
                  <a:t>SaaS</a:t>
                </a:r>
                <a:endParaRPr lang="en-US" sz="1600" b="1">
                  <a:latin typeface="Abadi MT Condensed Extra Bold"/>
                  <a:cs typeface="Abadi MT Condensed Extra Bold"/>
                </a:endParaRPr>
              </a:p>
            </p:txBody>
          </p:sp>
        </p:grpSp>
        <p:sp>
          <p:nvSpPr>
            <p:cNvPr id="29" name="TextBox 28"/>
            <p:cNvSpPr txBox="1"/>
            <p:nvPr/>
          </p:nvSpPr>
          <p:spPr>
            <a:xfrm>
              <a:off x="2298701" y="2502185"/>
              <a:ext cx="6845299" cy="615553"/>
            </a:xfrm>
            <a:prstGeom prst="rect">
              <a:avLst/>
            </a:prstGeom>
            <a:noFill/>
          </p:spPr>
          <p:txBody>
            <a:bodyPr wrap="square" lIns="108000" tIns="0" rIns="108000" bIns="0" rtlCol="0" anchor="t" anchorCtr="0">
              <a:spAutoFit/>
            </a:bodyPr>
            <a:lstStyle/>
            <a:p>
              <a:pPr>
                <a:spcAft>
                  <a:spcPts val="600"/>
                </a:spcAft>
              </a:pPr>
              <a:r>
                <a:rPr lang="en-US" sz="2000" i="1" dirty="0">
                  <a:solidFill>
                    <a:srgbClr val="B27979"/>
                  </a:solidFill>
                  <a:latin typeface="Abadi MT Condensed Light"/>
                  <a:cs typeface="Abadi MT Condensed Light"/>
                </a:rPr>
                <a:t>“Software-as-a-Service (SaaS) is a software delivery model that provides access to application through the Internet as a Web-based service.”</a:t>
              </a:r>
            </a:p>
          </p:txBody>
        </p:sp>
      </p:grpSp>
      <p:sp>
        <p:nvSpPr>
          <p:cNvPr id="24" name="Footer Placeholder 4"/>
          <p:cNvSpPr txBox="1">
            <a:spLocks/>
          </p:cNvSpPr>
          <p:nvPr/>
        </p:nvSpPr>
        <p:spPr>
          <a:xfrm>
            <a:off x="2946400" y="3404273"/>
            <a:ext cx="6197600" cy="365125"/>
          </a:xfrm>
          <a:prstGeom prst="rect">
            <a:avLst/>
          </a:prstGeom>
        </p:spPr>
        <p:txBody>
          <a:bodyPr vert="horz" lIns="91440" tIns="45720" rIns="144000" bIns="45720" rtlCol="0" anchor="ctr"/>
          <a:lstStyle>
            <a:defPPr>
              <a:defRPr lang="en-US"/>
            </a:defPPr>
            <a:lvl1pPr marL="0" algn="ctr" defTabSz="457200" rtl="0" eaLnBrk="1" latinLnBrk="0" hangingPunct="1">
              <a:defRPr sz="1200" kern="1200">
                <a:solidFill>
                  <a:srgbClr val="17375E"/>
                </a:solidFill>
                <a:latin typeface="Abadi MT Condensed Light"/>
                <a:ea typeface="+mn-ea"/>
                <a:cs typeface="Abadi MT Condensed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i="1">
                <a:solidFill>
                  <a:schemeClr val="tx1">
                    <a:lumMod val="50000"/>
                    <a:lumOff val="50000"/>
                  </a:schemeClr>
                </a:solidFill>
              </a:rPr>
              <a:t>Ref. R. Buyya, C. Vecchiola, T. Selvi – Mastering Cloud Computing: Foundations and Application Programming</a:t>
            </a:r>
          </a:p>
        </p:txBody>
      </p:sp>
      <p:grpSp>
        <p:nvGrpSpPr>
          <p:cNvPr id="11" name="Group 10"/>
          <p:cNvGrpSpPr/>
          <p:nvPr/>
        </p:nvGrpSpPr>
        <p:grpSpPr>
          <a:xfrm>
            <a:off x="3319970" y="5517900"/>
            <a:ext cx="1122216" cy="646545"/>
            <a:chOff x="3532910" y="5449455"/>
            <a:chExt cx="1122216" cy="646545"/>
          </a:xfrm>
        </p:grpSpPr>
        <p:pic>
          <p:nvPicPr>
            <p:cNvPr id="37" name="Picture 53" descr="C:\Users\IBM_ADMIN\AppData\Local\Microsoft\Windows\Temporary Internet Files\Content.IE5\D56UKS8A\MC900432624[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3532910" y="5474535"/>
              <a:ext cx="621465" cy="621465"/>
            </a:xfrm>
            <a:prstGeom prst="rect">
              <a:avLst/>
            </a:prstGeom>
            <a:noFill/>
            <a:extLst>
              <a:ext uri="{909E8E84-426E-40dd-AFC4-6F175D3DCCD1}">
                <a14:hiddenFill xmlns:a14="http://schemas.microsoft.com/office/drawing/2010/main" xmlns="">
                  <a:solidFill>
                    <a:srgbClr val="FFFFFF"/>
                  </a:solidFill>
                </a14:hiddenFill>
              </a:ext>
            </a:extLst>
          </p:spPr>
        </p:pic>
        <p:pic>
          <p:nvPicPr>
            <p:cNvPr id="3" name="Picture 2" descr="Computer Screen.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4054764" y="5449455"/>
              <a:ext cx="600362" cy="600362"/>
            </a:xfrm>
            <a:prstGeom prst="rect">
              <a:avLst/>
            </a:prstGeom>
          </p:spPr>
        </p:pic>
      </p:grpSp>
      <p:grpSp>
        <p:nvGrpSpPr>
          <p:cNvPr id="10" name="Group 9"/>
          <p:cNvGrpSpPr/>
          <p:nvPr/>
        </p:nvGrpSpPr>
        <p:grpSpPr>
          <a:xfrm>
            <a:off x="2688542" y="4168738"/>
            <a:ext cx="1143768" cy="668017"/>
            <a:chOff x="2878667" y="4548988"/>
            <a:chExt cx="1143768" cy="668017"/>
          </a:xfrm>
        </p:grpSpPr>
        <p:pic>
          <p:nvPicPr>
            <p:cNvPr id="38" name="Picture 54" descr="C:\Users\IBM_ADMIN\AppData\Local\Microsoft\Windows\Temporary Internet Files\Content.IE5\EQO8ONQE\MC900432621[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2878667" y="4548988"/>
              <a:ext cx="636033" cy="636033"/>
            </a:xfrm>
            <a:prstGeom prst="rect">
              <a:avLst/>
            </a:prstGeom>
            <a:noFill/>
            <a:extLst>
              <a:ext uri="{909E8E84-426E-40dd-AFC4-6F175D3DCCD1}">
                <a14:hiddenFill xmlns:a14="http://schemas.microsoft.com/office/drawing/2010/main" xmlns="">
                  <a:solidFill>
                    <a:srgbClr val="FFFFFF"/>
                  </a:solidFill>
                </a14:hiddenFill>
              </a:ext>
            </a:extLst>
          </p:spPr>
        </p:pic>
        <p:pic>
          <p:nvPicPr>
            <p:cNvPr id="39" name="Picture 38" descr="Computer Screen.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3422073" y="4616643"/>
              <a:ext cx="600362" cy="600362"/>
            </a:xfrm>
            <a:prstGeom prst="rect">
              <a:avLst/>
            </a:prstGeom>
          </p:spPr>
        </p:pic>
      </p:grpSp>
      <p:sp>
        <p:nvSpPr>
          <p:cNvPr id="12" name="Rounded Rectangle 11"/>
          <p:cNvSpPr/>
          <p:nvPr/>
        </p:nvSpPr>
        <p:spPr>
          <a:xfrm>
            <a:off x="5346279" y="4228498"/>
            <a:ext cx="3551511" cy="1893698"/>
          </a:xfrm>
          <a:prstGeom prst="roundRect">
            <a:avLst>
              <a:gd name="adj" fmla="val 6762"/>
            </a:avLst>
          </a:prstGeom>
          <a:solidFill>
            <a:schemeClr val="accent4">
              <a:lumMod val="40000"/>
              <a:lumOff val="60000"/>
              <a:alpha val="20000"/>
            </a:schemeClr>
          </a:solidFill>
          <a:ln w="3175" cmpd="sng">
            <a:solidFill>
              <a:schemeClr val="tx2">
                <a:lumMod val="50000"/>
              </a:schemeClr>
            </a:solidFill>
            <a:prstDash val="dash"/>
            <a:headEnd type="none"/>
            <a:tailEnd type="stealt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13" name="Group 12"/>
          <p:cNvGrpSpPr/>
          <p:nvPr/>
        </p:nvGrpSpPr>
        <p:grpSpPr>
          <a:xfrm>
            <a:off x="5046283" y="4548756"/>
            <a:ext cx="1780218" cy="1056134"/>
            <a:chOff x="5046283" y="4548756"/>
            <a:chExt cx="1780218" cy="1056134"/>
          </a:xfrm>
        </p:grpSpPr>
        <p:sp>
          <p:nvSpPr>
            <p:cNvPr id="27" name="Cloud 26"/>
            <p:cNvSpPr/>
            <p:nvPr/>
          </p:nvSpPr>
          <p:spPr>
            <a:xfrm>
              <a:off x="5046283" y="4921215"/>
              <a:ext cx="1145115" cy="454122"/>
            </a:xfrm>
            <a:prstGeom prst="cloud">
              <a:avLst/>
            </a:prstGeom>
            <a:gradFill>
              <a:gsLst>
                <a:gs pos="0">
                  <a:schemeClr val="tx2">
                    <a:lumMod val="20000"/>
                    <a:lumOff val="80000"/>
                  </a:schemeClr>
                </a:gs>
                <a:gs pos="57000">
                  <a:schemeClr val="bg1"/>
                </a:gs>
              </a:gsLst>
            </a:gradFill>
            <a:ln>
              <a:gradFill flip="none" rotWithShape="1">
                <a:gsLst>
                  <a:gs pos="0">
                    <a:schemeClr val="accent1"/>
                  </a:gs>
                  <a:gs pos="100000">
                    <a:schemeClr val="tx2">
                      <a:lumMod val="40000"/>
                      <a:lumOff val="60000"/>
                    </a:schemeClr>
                  </a:gs>
                </a:gsLst>
                <a:lin ang="0" scaled="1"/>
                <a:tileRect/>
              </a:gra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dirty="0"/>
            </a:p>
          </p:txBody>
        </p:sp>
        <p:sp>
          <p:nvSpPr>
            <p:cNvPr id="41" name="Cloud 40"/>
            <p:cNvSpPr/>
            <p:nvPr/>
          </p:nvSpPr>
          <p:spPr>
            <a:xfrm>
              <a:off x="5801583" y="4948807"/>
              <a:ext cx="1024918" cy="431781"/>
            </a:xfrm>
            <a:prstGeom prst="cloud">
              <a:avLst/>
            </a:prstGeom>
            <a:gradFill>
              <a:gsLst>
                <a:gs pos="0">
                  <a:schemeClr val="tx2">
                    <a:lumMod val="20000"/>
                    <a:lumOff val="80000"/>
                  </a:schemeClr>
                </a:gs>
                <a:gs pos="57000">
                  <a:schemeClr val="bg1"/>
                </a:gs>
              </a:gsLst>
            </a:gradFill>
            <a:ln>
              <a:gradFill flip="none" rotWithShape="1">
                <a:gsLst>
                  <a:gs pos="0">
                    <a:schemeClr val="accent1"/>
                  </a:gs>
                  <a:gs pos="100000">
                    <a:schemeClr val="tx2">
                      <a:lumMod val="40000"/>
                      <a:lumOff val="60000"/>
                    </a:schemeClr>
                  </a:gs>
                </a:gsLst>
                <a:lin ang="0" scaled="1"/>
                <a:tileRect/>
              </a:gra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dirty="0"/>
            </a:p>
          </p:txBody>
        </p:sp>
        <p:grpSp>
          <p:nvGrpSpPr>
            <p:cNvPr id="42" name="Group 41"/>
            <p:cNvGrpSpPr/>
            <p:nvPr/>
          </p:nvGrpSpPr>
          <p:grpSpPr>
            <a:xfrm>
              <a:off x="5278031" y="4548756"/>
              <a:ext cx="577850" cy="603251"/>
              <a:chOff x="3670300" y="3149599"/>
              <a:chExt cx="577850" cy="603251"/>
            </a:xfrm>
          </p:grpSpPr>
          <p:sp>
            <p:nvSpPr>
              <p:cNvPr id="43" name="Rectangle 42"/>
              <p:cNvSpPr/>
              <p:nvPr/>
            </p:nvSpPr>
            <p:spPr>
              <a:xfrm>
                <a:off x="3670300" y="3149600"/>
                <a:ext cx="577850" cy="603250"/>
              </a:xfrm>
              <a:prstGeom prst="rect">
                <a:avLst/>
              </a:prstGeom>
              <a:solidFill>
                <a:schemeClr val="bg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Rectangle 43"/>
              <p:cNvSpPr/>
              <p:nvPr/>
            </p:nvSpPr>
            <p:spPr>
              <a:xfrm>
                <a:off x="3673475" y="3149599"/>
                <a:ext cx="574675" cy="53975"/>
              </a:xfrm>
              <a:prstGeom prst="rect">
                <a:avLst/>
              </a:prstGeom>
              <a:solidFill>
                <a:schemeClr val="accent1"/>
              </a:solidFill>
              <a:ln>
                <a:solidFill>
                  <a:srgbClr val="4F81B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Rectangle 44"/>
              <p:cNvSpPr/>
              <p:nvPr/>
            </p:nvSpPr>
            <p:spPr>
              <a:xfrm>
                <a:off x="3675592" y="3150659"/>
                <a:ext cx="45719" cy="45719"/>
              </a:xfrm>
              <a:prstGeom prst="rect">
                <a:avLst/>
              </a:prstGeom>
              <a:gradFill flip="none" rotWithShape="1">
                <a:gsLst>
                  <a:gs pos="0">
                    <a:schemeClr val="bg1">
                      <a:lumMod val="65000"/>
                    </a:schemeClr>
                  </a:gs>
                  <a:gs pos="100000">
                    <a:srgbClr val="FFFFFF"/>
                  </a:gs>
                </a:gsLst>
                <a:lin ang="16200000" scaled="0"/>
                <a:tileRect/>
              </a:gradFill>
              <a:ln w="3175" cmpd="sng">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Rectangle 45"/>
              <p:cNvSpPr/>
              <p:nvPr/>
            </p:nvSpPr>
            <p:spPr>
              <a:xfrm>
                <a:off x="3733800" y="3151506"/>
                <a:ext cx="390525" cy="45719"/>
              </a:xfrm>
              <a:prstGeom prst="rect">
                <a:avLst/>
              </a:prstGeom>
              <a:gradFill flip="none" rotWithShape="1">
                <a:gsLst>
                  <a:gs pos="0">
                    <a:schemeClr val="accent5">
                      <a:lumMod val="40000"/>
                      <a:lumOff val="60000"/>
                    </a:schemeClr>
                  </a:gs>
                  <a:gs pos="100000">
                    <a:srgbClr val="2C6CD5"/>
                  </a:gs>
                </a:gsLst>
                <a:lin ang="10800000" scaled="0"/>
                <a:tileRect/>
              </a:gradFill>
              <a:ln w="3175" cmpd="sng">
                <a:gradFill flip="none" rotWithShape="1">
                  <a:gsLst>
                    <a:gs pos="0">
                      <a:schemeClr val="accent1">
                        <a:shade val="95000"/>
                        <a:satMod val="105000"/>
                      </a:schemeClr>
                    </a:gs>
                    <a:gs pos="100000">
                      <a:schemeClr val="tx2">
                        <a:lumMod val="40000"/>
                        <a:lumOff val="60000"/>
                      </a:schemeClr>
                    </a:gs>
                  </a:gsLst>
                  <a:lin ang="0" scaled="1"/>
                  <a:tileRect/>
                </a:gra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Rectangle 46"/>
              <p:cNvSpPr/>
              <p:nvPr/>
            </p:nvSpPr>
            <p:spPr>
              <a:xfrm>
                <a:off x="4139142" y="3150659"/>
                <a:ext cx="45719" cy="45719"/>
              </a:xfrm>
              <a:prstGeom prst="rect">
                <a:avLst/>
              </a:prstGeom>
              <a:noFill/>
              <a:ln w="3175" cmpd="sng">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Rectangle 47"/>
              <p:cNvSpPr/>
              <p:nvPr/>
            </p:nvSpPr>
            <p:spPr>
              <a:xfrm>
                <a:off x="4193117" y="3150659"/>
                <a:ext cx="45719" cy="45719"/>
              </a:xfrm>
              <a:prstGeom prst="rect">
                <a:avLst/>
              </a:prstGeom>
              <a:noFill/>
              <a:ln w="3175" cmpd="sng">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Rectangle 48"/>
              <p:cNvSpPr/>
              <p:nvPr/>
            </p:nvSpPr>
            <p:spPr>
              <a:xfrm>
                <a:off x="3717925" y="3302000"/>
                <a:ext cx="355600" cy="247650"/>
              </a:xfrm>
              <a:prstGeom prst="rect">
                <a:avLst/>
              </a:prstGeom>
              <a:gradFill flip="none" rotWithShape="1">
                <a:gsLst>
                  <a:gs pos="11000">
                    <a:schemeClr val="bg1"/>
                  </a:gs>
                  <a:gs pos="100000">
                    <a:srgbClr val="ADE9FA"/>
                  </a:gs>
                </a:gsLst>
                <a:lin ang="2700000" scaled="0"/>
                <a:tileRect/>
              </a:gradFill>
              <a:ln w="3175" cmpd="sng">
                <a:solidFill>
                  <a:schemeClr val="tx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Rectangle 49"/>
              <p:cNvSpPr/>
              <p:nvPr/>
            </p:nvSpPr>
            <p:spPr>
              <a:xfrm>
                <a:off x="3714750" y="3227706"/>
                <a:ext cx="488950" cy="48894"/>
              </a:xfrm>
              <a:prstGeom prst="rect">
                <a:avLst/>
              </a:prstGeom>
              <a:gradFill flip="none" rotWithShape="1">
                <a:gsLst>
                  <a:gs pos="11000">
                    <a:schemeClr val="bg1"/>
                  </a:gs>
                  <a:gs pos="100000">
                    <a:srgbClr val="ADE9FA"/>
                  </a:gs>
                </a:gsLst>
                <a:lin ang="2700000" scaled="0"/>
                <a:tileRect/>
              </a:gradFill>
              <a:ln w="3175" cmpd="sng">
                <a:solidFill>
                  <a:schemeClr val="tx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Rectangle 50"/>
              <p:cNvSpPr/>
              <p:nvPr/>
            </p:nvSpPr>
            <p:spPr>
              <a:xfrm>
                <a:off x="3714750" y="3565525"/>
                <a:ext cx="358775" cy="155575"/>
              </a:xfrm>
              <a:prstGeom prst="rect">
                <a:avLst/>
              </a:prstGeom>
              <a:gradFill flip="none" rotWithShape="1">
                <a:gsLst>
                  <a:gs pos="11000">
                    <a:schemeClr val="bg1"/>
                  </a:gs>
                  <a:gs pos="100000">
                    <a:schemeClr val="bg1">
                      <a:lumMod val="95000"/>
                    </a:schemeClr>
                  </a:gs>
                </a:gsLst>
                <a:lin ang="2700000" scaled="0"/>
                <a:tileRect/>
              </a:gradFill>
              <a:ln w="317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52" name="Group 51"/>
              <p:cNvGrpSpPr>
                <a:grpSpLocks/>
              </p:cNvGrpSpPr>
              <p:nvPr/>
            </p:nvGrpSpPr>
            <p:grpSpPr>
              <a:xfrm>
                <a:off x="3739091" y="3586691"/>
                <a:ext cx="129540" cy="123825"/>
                <a:chOff x="4762500" y="3362325"/>
                <a:chExt cx="215900" cy="206375"/>
              </a:xfrm>
            </p:grpSpPr>
            <p:sp>
              <p:nvSpPr>
                <p:cNvPr id="72" name="Pie 71"/>
                <p:cNvSpPr/>
                <p:nvPr/>
              </p:nvSpPr>
              <p:spPr>
                <a:xfrm>
                  <a:off x="4765675" y="3362325"/>
                  <a:ext cx="212725" cy="206375"/>
                </a:xfrm>
                <a:prstGeom prst="pie">
                  <a:avLst>
                    <a:gd name="adj1" fmla="val 7396631"/>
                    <a:gd name="adj2" fmla="val 16200000"/>
                  </a:avLst>
                </a:prstGeom>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73" name="Pie 72"/>
                <p:cNvSpPr/>
                <p:nvPr/>
              </p:nvSpPr>
              <p:spPr>
                <a:xfrm>
                  <a:off x="4762500" y="3362325"/>
                  <a:ext cx="212725" cy="206375"/>
                </a:xfrm>
                <a:prstGeom prst="pie">
                  <a:avLst>
                    <a:gd name="adj1" fmla="val 16310510"/>
                    <a:gd name="adj2" fmla="val 20841224"/>
                  </a:avLst>
                </a:prstGeom>
                <a:gradFill>
                  <a:gsLst>
                    <a:gs pos="0">
                      <a:schemeClr val="accent6">
                        <a:lumMod val="60000"/>
                        <a:lumOff val="40000"/>
                      </a:schemeClr>
                    </a:gs>
                    <a:gs pos="100000">
                      <a:schemeClr val="accent6"/>
                    </a:gs>
                  </a:gsLs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74" name="Pie 73"/>
                <p:cNvSpPr/>
                <p:nvPr/>
              </p:nvSpPr>
              <p:spPr>
                <a:xfrm>
                  <a:off x="4762500" y="3362325"/>
                  <a:ext cx="212725" cy="206375"/>
                </a:xfrm>
                <a:prstGeom prst="pie">
                  <a:avLst>
                    <a:gd name="adj1" fmla="val 20822945"/>
                    <a:gd name="adj2" fmla="val 7431545"/>
                  </a:avLst>
                </a:prstGeom>
                <a:gradFill>
                  <a:gsLst>
                    <a:gs pos="0">
                      <a:srgbClr val="DC4F4F">
                        <a:alpha val="68000"/>
                      </a:srgbClr>
                    </a:gs>
                    <a:gs pos="100000">
                      <a:srgbClr val="8E222A">
                        <a:alpha val="84000"/>
                      </a:srgbClr>
                    </a:gs>
                  </a:gsLs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grpSp>
          <p:cxnSp>
            <p:nvCxnSpPr>
              <p:cNvPr id="54" name="Straight Connector 53"/>
              <p:cNvCxnSpPr/>
              <p:nvPr/>
            </p:nvCxnSpPr>
            <p:spPr>
              <a:xfrm flipH="1">
                <a:off x="3894571" y="3698875"/>
                <a:ext cx="137679" cy="1"/>
              </a:xfrm>
              <a:prstGeom prst="line">
                <a:avLst/>
              </a:prstGeom>
              <a:ln w="3175" cmpd="sng">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57" name="Rectangle 56"/>
              <p:cNvSpPr/>
              <p:nvPr/>
            </p:nvSpPr>
            <p:spPr>
              <a:xfrm>
                <a:off x="3919856" y="3597275"/>
                <a:ext cx="28800" cy="101600"/>
              </a:xfrm>
              <a:prstGeom prst="rect">
                <a:avLst/>
              </a:prstGeom>
              <a:gradFill flip="none" rotWithShape="1">
                <a:gsLst>
                  <a:gs pos="11000">
                    <a:schemeClr val="accent6">
                      <a:lumMod val="20000"/>
                      <a:lumOff val="80000"/>
                    </a:schemeClr>
                  </a:gs>
                  <a:gs pos="100000">
                    <a:schemeClr val="accent6">
                      <a:lumMod val="75000"/>
                    </a:schemeClr>
                  </a:gs>
                </a:gsLst>
                <a:lin ang="2700000" scaled="0"/>
                <a:tileRect/>
              </a:gradFill>
              <a:ln w="3175" cmpd="sng">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Rectangle 58"/>
              <p:cNvSpPr/>
              <p:nvPr/>
            </p:nvSpPr>
            <p:spPr>
              <a:xfrm>
                <a:off x="3961131" y="3648075"/>
                <a:ext cx="28800" cy="50400"/>
              </a:xfrm>
              <a:prstGeom prst="rect">
                <a:avLst/>
              </a:prstGeom>
              <a:gradFill flip="none" rotWithShape="1">
                <a:gsLst>
                  <a:gs pos="11000">
                    <a:schemeClr val="accent3">
                      <a:lumMod val="20000"/>
                      <a:lumOff val="80000"/>
                    </a:schemeClr>
                  </a:gs>
                  <a:gs pos="100000">
                    <a:schemeClr val="accent3">
                      <a:lumMod val="75000"/>
                    </a:schemeClr>
                  </a:gs>
                </a:gsLst>
                <a:lin ang="2700000" scaled="0"/>
                <a:tileRect/>
              </a:gradFill>
              <a:ln w="3175" cmpd="sng">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0" name="Straight Connector 59"/>
              <p:cNvCxnSpPr/>
              <p:nvPr/>
            </p:nvCxnSpPr>
            <p:spPr>
              <a:xfrm>
                <a:off x="4098925" y="3317875"/>
                <a:ext cx="104775" cy="0"/>
              </a:xfrm>
              <a:prstGeom prst="line">
                <a:avLst/>
              </a:prstGeom>
              <a:ln>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1" name="Straight Connector 60"/>
              <p:cNvCxnSpPr/>
              <p:nvPr/>
            </p:nvCxnSpPr>
            <p:spPr>
              <a:xfrm>
                <a:off x="4098925" y="3365500"/>
                <a:ext cx="104775" cy="0"/>
              </a:xfrm>
              <a:prstGeom prst="line">
                <a:avLst/>
              </a:prstGeom>
              <a:ln>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2" name="Straight Connector 61"/>
              <p:cNvCxnSpPr/>
              <p:nvPr/>
            </p:nvCxnSpPr>
            <p:spPr>
              <a:xfrm>
                <a:off x="4098925" y="3413125"/>
                <a:ext cx="104775" cy="0"/>
              </a:xfrm>
              <a:prstGeom prst="line">
                <a:avLst/>
              </a:prstGeom>
              <a:ln>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3" name="Straight Connector 62"/>
              <p:cNvCxnSpPr/>
              <p:nvPr/>
            </p:nvCxnSpPr>
            <p:spPr>
              <a:xfrm>
                <a:off x="4098925" y="3460750"/>
                <a:ext cx="104775" cy="0"/>
              </a:xfrm>
              <a:prstGeom prst="line">
                <a:avLst/>
              </a:prstGeom>
              <a:ln>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4" name="Straight Connector 63"/>
              <p:cNvCxnSpPr/>
              <p:nvPr/>
            </p:nvCxnSpPr>
            <p:spPr>
              <a:xfrm>
                <a:off x="4098925" y="3511550"/>
                <a:ext cx="63500" cy="0"/>
              </a:xfrm>
              <a:prstGeom prst="line">
                <a:avLst/>
              </a:prstGeom>
              <a:ln>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5" name="Straight Connector 64"/>
              <p:cNvCxnSpPr/>
              <p:nvPr/>
            </p:nvCxnSpPr>
            <p:spPr>
              <a:xfrm>
                <a:off x="4178300" y="3511550"/>
                <a:ext cx="25400" cy="0"/>
              </a:xfrm>
              <a:prstGeom prst="line">
                <a:avLst/>
              </a:prstGeom>
              <a:ln>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p:cNvCxnSpPr/>
              <p:nvPr/>
            </p:nvCxnSpPr>
            <p:spPr>
              <a:xfrm>
                <a:off x="4098925" y="3556000"/>
                <a:ext cx="63500" cy="0"/>
              </a:xfrm>
              <a:prstGeom prst="line">
                <a:avLst/>
              </a:prstGeom>
              <a:ln>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p:cNvCxnSpPr/>
              <p:nvPr/>
            </p:nvCxnSpPr>
            <p:spPr>
              <a:xfrm>
                <a:off x="4178300" y="3556000"/>
                <a:ext cx="25400" cy="0"/>
              </a:xfrm>
              <a:prstGeom prst="line">
                <a:avLst/>
              </a:prstGeom>
              <a:ln>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p:cNvCxnSpPr/>
              <p:nvPr/>
            </p:nvCxnSpPr>
            <p:spPr>
              <a:xfrm>
                <a:off x="4098925" y="3600450"/>
                <a:ext cx="63500" cy="0"/>
              </a:xfrm>
              <a:prstGeom prst="line">
                <a:avLst/>
              </a:prstGeom>
              <a:ln>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9" name="Straight Connector 68"/>
              <p:cNvCxnSpPr/>
              <p:nvPr/>
            </p:nvCxnSpPr>
            <p:spPr>
              <a:xfrm>
                <a:off x="4178300" y="3600450"/>
                <a:ext cx="25400" cy="0"/>
              </a:xfrm>
              <a:prstGeom prst="line">
                <a:avLst/>
              </a:prstGeom>
              <a:ln>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0" name="Straight Connector 69"/>
              <p:cNvCxnSpPr/>
              <p:nvPr/>
            </p:nvCxnSpPr>
            <p:spPr>
              <a:xfrm>
                <a:off x="4098925" y="3648075"/>
                <a:ext cx="104775" cy="0"/>
              </a:xfrm>
              <a:prstGeom prst="line">
                <a:avLst/>
              </a:prstGeom>
              <a:ln>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p:cNvCxnSpPr/>
              <p:nvPr/>
            </p:nvCxnSpPr>
            <p:spPr>
              <a:xfrm>
                <a:off x="4098925" y="3695700"/>
                <a:ext cx="104775" cy="0"/>
              </a:xfrm>
              <a:prstGeom prst="line">
                <a:avLst/>
              </a:prstGeom>
              <a:ln>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75" name="Cloud 74"/>
            <p:cNvSpPr/>
            <p:nvPr/>
          </p:nvSpPr>
          <p:spPr>
            <a:xfrm>
              <a:off x="5343454" y="5150768"/>
              <a:ext cx="1145115" cy="454122"/>
            </a:xfrm>
            <a:prstGeom prst="cloud">
              <a:avLst/>
            </a:prstGeom>
            <a:gradFill>
              <a:gsLst>
                <a:gs pos="0">
                  <a:schemeClr val="tx2">
                    <a:lumMod val="20000"/>
                    <a:lumOff val="80000"/>
                  </a:schemeClr>
                </a:gs>
                <a:gs pos="57000">
                  <a:schemeClr val="bg1"/>
                </a:gs>
              </a:gsLst>
            </a:gradFill>
            <a:ln>
              <a:gradFill flip="none" rotWithShape="1">
                <a:gsLst>
                  <a:gs pos="0">
                    <a:schemeClr val="accent1"/>
                  </a:gs>
                  <a:gs pos="100000">
                    <a:schemeClr val="tx2">
                      <a:lumMod val="40000"/>
                      <a:lumOff val="60000"/>
                    </a:schemeClr>
                  </a:gs>
                </a:gsLst>
                <a:lin ang="0" scaled="1"/>
                <a:tileRect/>
              </a:gra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dirty="0"/>
            </a:p>
          </p:txBody>
        </p:sp>
        <p:grpSp>
          <p:nvGrpSpPr>
            <p:cNvPr id="76" name="Group 75"/>
            <p:cNvGrpSpPr/>
            <p:nvPr/>
          </p:nvGrpSpPr>
          <p:grpSpPr>
            <a:xfrm>
              <a:off x="5669037" y="4701156"/>
              <a:ext cx="577850" cy="603251"/>
              <a:chOff x="3670300" y="3149599"/>
              <a:chExt cx="577850" cy="603251"/>
            </a:xfrm>
          </p:grpSpPr>
          <p:sp>
            <p:nvSpPr>
              <p:cNvPr id="77" name="Rectangle 76"/>
              <p:cNvSpPr/>
              <p:nvPr/>
            </p:nvSpPr>
            <p:spPr>
              <a:xfrm>
                <a:off x="3670300" y="3149600"/>
                <a:ext cx="577850" cy="603250"/>
              </a:xfrm>
              <a:prstGeom prst="rect">
                <a:avLst/>
              </a:prstGeom>
              <a:solidFill>
                <a:schemeClr val="bg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8" name="Rectangle 77"/>
              <p:cNvSpPr/>
              <p:nvPr/>
            </p:nvSpPr>
            <p:spPr>
              <a:xfrm>
                <a:off x="3673475" y="3149599"/>
                <a:ext cx="574675" cy="53975"/>
              </a:xfrm>
              <a:prstGeom prst="rect">
                <a:avLst/>
              </a:prstGeom>
              <a:solidFill>
                <a:schemeClr val="accent1"/>
              </a:solidFill>
              <a:ln>
                <a:solidFill>
                  <a:srgbClr val="4F81B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9" name="Rectangle 78"/>
              <p:cNvSpPr/>
              <p:nvPr/>
            </p:nvSpPr>
            <p:spPr>
              <a:xfrm>
                <a:off x="3675592" y="3150659"/>
                <a:ext cx="45719" cy="45719"/>
              </a:xfrm>
              <a:prstGeom prst="rect">
                <a:avLst/>
              </a:prstGeom>
              <a:gradFill flip="none" rotWithShape="1">
                <a:gsLst>
                  <a:gs pos="0">
                    <a:schemeClr val="bg1">
                      <a:lumMod val="65000"/>
                    </a:schemeClr>
                  </a:gs>
                  <a:gs pos="100000">
                    <a:srgbClr val="FFFFFF"/>
                  </a:gs>
                </a:gsLst>
                <a:lin ang="16200000" scaled="0"/>
                <a:tileRect/>
              </a:gradFill>
              <a:ln w="3175" cmpd="sng">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Rectangle 79"/>
              <p:cNvSpPr/>
              <p:nvPr/>
            </p:nvSpPr>
            <p:spPr>
              <a:xfrm>
                <a:off x="3733800" y="3151506"/>
                <a:ext cx="390525" cy="45719"/>
              </a:xfrm>
              <a:prstGeom prst="rect">
                <a:avLst/>
              </a:prstGeom>
              <a:gradFill flip="none" rotWithShape="1">
                <a:gsLst>
                  <a:gs pos="0">
                    <a:schemeClr val="accent5">
                      <a:lumMod val="40000"/>
                      <a:lumOff val="60000"/>
                    </a:schemeClr>
                  </a:gs>
                  <a:gs pos="100000">
                    <a:srgbClr val="2C6CD5"/>
                  </a:gs>
                </a:gsLst>
                <a:lin ang="10800000" scaled="0"/>
                <a:tileRect/>
              </a:gradFill>
              <a:ln w="3175" cmpd="sng">
                <a:gradFill flip="none" rotWithShape="1">
                  <a:gsLst>
                    <a:gs pos="0">
                      <a:schemeClr val="accent1">
                        <a:shade val="95000"/>
                        <a:satMod val="105000"/>
                      </a:schemeClr>
                    </a:gs>
                    <a:gs pos="100000">
                      <a:schemeClr val="tx2">
                        <a:lumMod val="40000"/>
                        <a:lumOff val="60000"/>
                      </a:schemeClr>
                    </a:gs>
                  </a:gsLst>
                  <a:lin ang="0" scaled="1"/>
                  <a:tileRect/>
                </a:gra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Rectangle 80"/>
              <p:cNvSpPr/>
              <p:nvPr/>
            </p:nvSpPr>
            <p:spPr>
              <a:xfrm>
                <a:off x="4139142" y="3150659"/>
                <a:ext cx="45719" cy="45719"/>
              </a:xfrm>
              <a:prstGeom prst="rect">
                <a:avLst/>
              </a:prstGeom>
              <a:noFill/>
              <a:ln w="3175" cmpd="sng">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2" name="Rectangle 81"/>
              <p:cNvSpPr/>
              <p:nvPr/>
            </p:nvSpPr>
            <p:spPr>
              <a:xfrm>
                <a:off x="4193117" y="3150659"/>
                <a:ext cx="45719" cy="45719"/>
              </a:xfrm>
              <a:prstGeom prst="rect">
                <a:avLst/>
              </a:prstGeom>
              <a:noFill/>
              <a:ln w="3175" cmpd="sng">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3" name="Rectangle 82"/>
              <p:cNvSpPr/>
              <p:nvPr/>
            </p:nvSpPr>
            <p:spPr>
              <a:xfrm>
                <a:off x="3717925" y="3302000"/>
                <a:ext cx="355600" cy="247650"/>
              </a:xfrm>
              <a:prstGeom prst="rect">
                <a:avLst/>
              </a:prstGeom>
              <a:gradFill flip="none" rotWithShape="1">
                <a:gsLst>
                  <a:gs pos="11000">
                    <a:schemeClr val="bg1"/>
                  </a:gs>
                  <a:gs pos="100000">
                    <a:srgbClr val="ADE9FA"/>
                  </a:gs>
                </a:gsLst>
                <a:lin ang="2700000" scaled="0"/>
                <a:tileRect/>
              </a:gradFill>
              <a:ln w="3175" cmpd="sng">
                <a:solidFill>
                  <a:schemeClr val="tx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4" name="Rectangle 83"/>
              <p:cNvSpPr/>
              <p:nvPr/>
            </p:nvSpPr>
            <p:spPr>
              <a:xfrm>
                <a:off x="3714750" y="3227706"/>
                <a:ext cx="488950" cy="48894"/>
              </a:xfrm>
              <a:prstGeom prst="rect">
                <a:avLst/>
              </a:prstGeom>
              <a:gradFill flip="none" rotWithShape="1">
                <a:gsLst>
                  <a:gs pos="11000">
                    <a:schemeClr val="bg1"/>
                  </a:gs>
                  <a:gs pos="100000">
                    <a:srgbClr val="ADE9FA"/>
                  </a:gs>
                </a:gsLst>
                <a:lin ang="2700000" scaled="0"/>
                <a:tileRect/>
              </a:gradFill>
              <a:ln w="3175" cmpd="sng">
                <a:solidFill>
                  <a:schemeClr val="tx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5" name="Rectangle 84"/>
              <p:cNvSpPr/>
              <p:nvPr/>
            </p:nvSpPr>
            <p:spPr>
              <a:xfrm>
                <a:off x="3714750" y="3565525"/>
                <a:ext cx="358775" cy="155575"/>
              </a:xfrm>
              <a:prstGeom prst="rect">
                <a:avLst/>
              </a:prstGeom>
              <a:gradFill flip="none" rotWithShape="1">
                <a:gsLst>
                  <a:gs pos="11000">
                    <a:schemeClr val="bg1"/>
                  </a:gs>
                  <a:gs pos="100000">
                    <a:schemeClr val="bg1">
                      <a:lumMod val="95000"/>
                    </a:schemeClr>
                  </a:gs>
                </a:gsLst>
                <a:lin ang="2700000" scaled="0"/>
                <a:tileRect/>
              </a:gradFill>
              <a:ln w="317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86" name="Group 85"/>
              <p:cNvGrpSpPr>
                <a:grpSpLocks/>
              </p:cNvGrpSpPr>
              <p:nvPr/>
            </p:nvGrpSpPr>
            <p:grpSpPr>
              <a:xfrm>
                <a:off x="3739091" y="3586691"/>
                <a:ext cx="129540" cy="123825"/>
                <a:chOff x="4762500" y="3362325"/>
                <a:chExt cx="215900" cy="206375"/>
              </a:xfrm>
            </p:grpSpPr>
            <p:sp>
              <p:nvSpPr>
                <p:cNvPr id="102" name="Pie 101"/>
                <p:cNvSpPr/>
                <p:nvPr/>
              </p:nvSpPr>
              <p:spPr>
                <a:xfrm>
                  <a:off x="4765675" y="3362325"/>
                  <a:ext cx="212725" cy="206375"/>
                </a:xfrm>
                <a:prstGeom prst="pie">
                  <a:avLst>
                    <a:gd name="adj1" fmla="val 7396631"/>
                    <a:gd name="adj2" fmla="val 16200000"/>
                  </a:avLst>
                </a:prstGeom>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03" name="Pie 102"/>
                <p:cNvSpPr/>
                <p:nvPr/>
              </p:nvSpPr>
              <p:spPr>
                <a:xfrm>
                  <a:off x="4762500" y="3362325"/>
                  <a:ext cx="212725" cy="206375"/>
                </a:xfrm>
                <a:prstGeom prst="pie">
                  <a:avLst>
                    <a:gd name="adj1" fmla="val 16310510"/>
                    <a:gd name="adj2" fmla="val 20841224"/>
                  </a:avLst>
                </a:prstGeom>
                <a:gradFill>
                  <a:gsLst>
                    <a:gs pos="0">
                      <a:schemeClr val="accent6">
                        <a:lumMod val="60000"/>
                        <a:lumOff val="40000"/>
                      </a:schemeClr>
                    </a:gs>
                    <a:gs pos="100000">
                      <a:schemeClr val="accent6"/>
                    </a:gs>
                  </a:gsLs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04" name="Pie 103"/>
                <p:cNvSpPr/>
                <p:nvPr/>
              </p:nvSpPr>
              <p:spPr>
                <a:xfrm>
                  <a:off x="4762500" y="3362325"/>
                  <a:ext cx="212725" cy="206375"/>
                </a:xfrm>
                <a:prstGeom prst="pie">
                  <a:avLst>
                    <a:gd name="adj1" fmla="val 20822945"/>
                    <a:gd name="adj2" fmla="val 7431545"/>
                  </a:avLst>
                </a:prstGeom>
                <a:gradFill>
                  <a:gsLst>
                    <a:gs pos="0">
                      <a:srgbClr val="DC4F4F">
                        <a:alpha val="68000"/>
                      </a:srgbClr>
                    </a:gs>
                    <a:gs pos="100000">
                      <a:srgbClr val="8E222A">
                        <a:alpha val="84000"/>
                      </a:srgbClr>
                    </a:gs>
                  </a:gsLs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grpSp>
          <p:cxnSp>
            <p:nvCxnSpPr>
              <p:cNvPr id="87" name="Straight Connector 86"/>
              <p:cNvCxnSpPr/>
              <p:nvPr/>
            </p:nvCxnSpPr>
            <p:spPr>
              <a:xfrm flipH="1">
                <a:off x="3894571" y="3698875"/>
                <a:ext cx="137679" cy="1"/>
              </a:xfrm>
              <a:prstGeom prst="line">
                <a:avLst/>
              </a:prstGeom>
              <a:ln w="3175" cmpd="sng">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88" name="Rectangle 87"/>
              <p:cNvSpPr/>
              <p:nvPr/>
            </p:nvSpPr>
            <p:spPr>
              <a:xfrm>
                <a:off x="3919856" y="3597275"/>
                <a:ext cx="28800" cy="101600"/>
              </a:xfrm>
              <a:prstGeom prst="rect">
                <a:avLst/>
              </a:prstGeom>
              <a:gradFill flip="none" rotWithShape="1">
                <a:gsLst>
                  <a:gs pos="11000">
                    <a:schemeClr val="accent6">
                      <a:lumMod val="20000"/>
                      <a:lumOff val="80000"/>
                    </a:schemeClr>
                  </a:gs>
                  <a:gs pos="100000">
                    <a:schemeClr val="accent6">
                      <a:lumMod val="75000"/>
                    </a:schemeClr>
                  </a:gs>
                </a:gsLst>
                <a:lin ang="2700000" scaled="0"/>
                <a:tileRect/>
              </a:gradFill>
              <a:ln w="3175" cmpd="sng">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9" name="Rectangle 88"/>
              <p:cNvSpPr/>
              <p:nvPr/>
            </p:nvSpPr>
            <p:spPr>
              <a:xfrm>
                <a:off x="3961131" y="3648075"/>
                <a:ext cx="28800" cy="50400"/>
              </a:xfrm>
              <a:prstGeom prst="rect">
                <a:avLst/>
              </a:prstGeom>
              <a:gradFill flip="none" rotWithShape="1">
                <a:gsLst>
                  <a:gs pos="11000">
                    <a:schemeClr val="accent3">
                      <a:lumMod val="20000"/>
                      <a:lumOff val="80000"/>
                    </a:schemeClr>
                  </a:gs>
                  <a:gs pos="100000">
                    <a:schemeClr val="accent3">
                      <a:lumMod val="75000"/>
                    </a:schemeClr>
                  </a:gs>
                </a:gsLst>
                <a:lin ang="2700000" scaled="0"/>
                <a:tileRect/>
              </a:gradFill>
              <a:ln w="3175" cmpd="sng">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0" name="Straight Connector 89"/>
              <p:cNvCxnSpPr/>
              <p:nvPr/>
            </p:nvCxnSpPr>
            <p:spPr>
              <a:xfrm>
                <a:off x="4098925" y="3317875"/>
                <a:ext cx="104775" cy="0"/>
              </a:xfrm>
              <a:prstGeom prst="line">
                <a:avLst/>
              </a:prstGeom>
              <a:ln>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91" name="Straight Connector 90"/>
              <p:cNvCxnSpPr/>
              <p:nvPr/>
            </p:nvCxnSpPr>
            <p:spPr>
              <a:xfrm>
                <a:off x="4098925" y="3365500"/>
                <a:ext cx="104775" cy="0"/>
              </a:xfrm>
              <a:prstGeom prst="line">
                <a:avLst/>
              </a:prstGeom>
              <a:ln>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92" name="Straight Connector 91"/>
              <p:cNvCxnSpPr/>
              <p:nvPr/>
            </p:nvCxnSpPr>
            <p:spPr>
              <a:xfrm>
                <a:off x="4098925" y="3413125"/>
                <a:ext cx="104775" cy="0"/>
              </a:xfrm>
              <a:prstGeom prst="line">
                <a:avLst/>
              </a:prstGeom>
              <a:ln>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93" name="Straight Connector 92"/>
              <p:cNvCxnSpPr/>
              <p:nvPr/>
            </p:nvCxnSpPr>
            <p:spPr>
              <a:xfrm>
                <a:off x="4098925" y="3460750"/>
                <a:ext cx="104775" cy="0"/>
              </a:xfrm>
              <a:prstGeom prst="line">
                <a:avLst/>
              </a:prstGeom>
              <a:ln>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94" name="Straight Connector 93"/>
              <p:cNvCxnSpPr/>
              <p:nvPr/>
            </p:nvCxnSpPr>
            <p:spPr>
              <a:xfrm>
                <a:off x="4098925" y="3511550"/>
                <a:ext cx="63500" cy="0"/>
              </a:xfrm>
              <a:prstGeom prst="line">
                <a:avLst/>
              </a:prstGeom>
              <a:ln>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95" name="Straight Connector 94"/>
              <p:cNvCxnSpPr/>
              <p:nvPr/>
            </p:nvCxnSpPr>
            <p:spPr>
              <a:xfrm>
                <a:off x="4178300" y="3511550"/>
                <a:ext cx="25400" cy="0"/>
              </a:xfrm>
              <a:prstGeom prst="line">
                <a:avLst/>
              </a:prstGeom>
              <a:ln>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96" name="Straight Connector 95"/>
              <p:cNvCxnSpPr/>
              <p:nvPr/>
            </p:nvCxnSpPr>
            <p:spPr>
              <a:xfrm>
                <a:off x="4098925" y="3556000"/>
                <a:ext cx="63500" cy="0"/>
              </a:xfrm>
              <a:prstGeom prst="line">
                <a:avLst/>
              </a:prstGeom>
              <a:ln>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97" name="Straight Connector 96"/>
              <p:cNvCxnSpPr/>
              <p:nvPr/>
            </p:nvCxnSpPr>
            <p:spPr>
              <a:xfrm>
                <a:off x="4178300" y="3556000"/>
                <a:ext cx="25400" cy="0"/>
              </a:xfrm>
              <a:prstGeom prst="line">
                <a:avLst/>
              </a:prstGeom>
              <a:ln>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98" name="Straight Connector 97"/>
              <p:cNvCxnSpPr/>
              <p:nvPr/>
            </p:nvCxnSpPr>
            <p:spPr>
              <a:xfrm>
                <a:off x="4098925" y="3600450"/>
                <a:ext cx="63500" cy="0"/>
              </a:xfrm>
              <a:prstGeom prst="line">
                <a:avLst/>
              </a:prstGeom>
              <a:ln>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99" name="Straight Connector 98"/>
              <p:cNvCxnSpPr/>
              <p:nvPr/>
            </p:nvCxnSpPr>
            <p:spPr>
              <a:xfrm>
                <a:off x="4178300" y="3600450"/>
                <a:ext cx="25400" cy="0"/>
              </a:xfrm>
              <a:prstGeom prst="line">
                <a:avLst/>
              </a:prstGeom>
              <a:ln>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00" name="Straight Connector 99"/>
              <p:cNvCxnSpPr/>
              <p:nvPr/>
            </p:nvCxnSpPr>
            <p:spPr>
              <a:xfrm>
                <a:off x="4098925" y="3648075"/>
                <a:ext cx="104775" cy="0"/>
              </a:xfrm>
              <a:prstGeom prst="line">
                <a:avLst/>
              </a:prstGeom>
              <a:ln>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01" name="Straight Connector 100"/>
              <p:cNvCxnSpPr/>
              <p:nvPr/>
            </p:nvCxnSpPr>
            <p:spPr>
              <a:xfrm>
                <a:off x="4098925" y="3695700"/>
                <a:ext cx="104775" cy="0"/>
              </a:xfrm>
              <a:prstGeom prst="line">
                <a:avLst/>
              </a:prstGeom>
              <a:ln>
                <a:solidFill>
                  <a:schemeClr val="accent1"/>
                </a:solidFill>
              </a:ln>
              <a:effectLst/>
            </p:spPr>
            <p:style>
              <a:lnRef idx="2">
                <a:schemeClr val="accent1"/>
              </a:lnRef>
              <a:fillRef idx="0">
                <a:schemeClr val="accent1"/>
              </a:fillRef>
              <a:effectRef idx="1">
                <a:schemeClr val="accent1"/>
              </a:effectRef>
              <a:fontRef idx="minor">
                <a:schemeClr val="tx1"/>
              </a:fontRef>
            </p:style>
          </p:cxnSp>
        </p:grpSp>
      </p:grpSp>
      <p:grpSp>
        <p:nvGrpSpPr>
          <p:cNvPr id="108" name="Group 107"/>
          <p:cNvGrpSpPr/>
          <p:nvPr/>
        </p:nvGrpSpPr>
        <p:grpSpPr>
          <a:xfrm>
            <a:off x="7432215" y="5535475"/>
            <a:ext cx="1024918" cy="742931"/>
            <a:chOff x="6536041" y="3721100"/>
            <a:chExt cx="1024918" cy="742931"/>
          </a:xfrm>
        </p:grpSpPr>
        <p:sp>
          <p:nvSpPr>
            <p:cNvPr id="109" name="Cloud 108"/>
            <p:cNvSpPr/>
            <p:nvPr/>
          </p:nvSpPr>
          <p:spPr>
            <a:xfrm>
              <a:off x="6536041" y="4032250"/>
              <a:ext cx="1024918" cy="431781"/>
            </a:xfrm>
            <a:prstGeom prst="cloud">
              <a:avLst/>
            </a:prstGeom>
            <a:gradFill>
              <a:gsLst>
                <a:gs pos="0">
                  <a:schemeClr val="tx2">
                    <a:lumMod val="20000"/>
                    <a:lumOff val="80000"/>
                  </a:schemeClr>
                </a:gs>
                <a:gs pos="57000">
                  <a:schemeClr val="bg1"/>
                </a:gs>
              </a:gsLst>
            </a:gradFill>
            <a:ln>
              <a:gradFill flip="none" rotWithShape="1">
                <a:gsLst>
                  <a:gs pos="0">
                    <a:schemeClr val="accent1"/>
                  </a:gs>
                  <a:gs pos="100000">
                    <a:schemeClr val="tx2">
                      <a:lumMod val="40000"/>
                      <a:lumOff val="60000"/>
                    </a:schemeClr>
                  </a:gs>
                </a:gsLst>
                <a:lin ang="0" scaled="1"/>
                <a:tileRect/>
              </a:gra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dirty="0"/>
            </a:p>
          </p:txBody>
        </p:sp>
        <p:pic>
          <p:nvPicPr>
            <p:cNvPr id="110" name="Picture 109" descr="Server.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31000" y="3721100"/>
              <a:ext cx="533400" cy="533400"/>
            </a:xfrm>
            <a:prstGeom prst="rect">
              <a:avLst/>
            </a:prstGeom>
          </p:spPr>
        </p:pic>
        <p:sp>
          <p:nvSpPr>
            <p:cNvPr id="111" name="Oval 110"/>
            <p:cNvSpPr/>
            <p:nvPr/>
          </p:nvSpPr>
          <p:spPr>
            <a:xfrm>
              <a:off x="6991350" y="3911600"/>
              <a:ext cx="400050" cy="400050"/>
            </a:xfrm>
            <a:prstGeom prst="ellipse">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2" name="Group 111"/>
            <p:cNvGrpSpPr/>
            <p:nvPr/>
          </p:nvGrpSpPr>
          <p:grpSpPr>
            <a:xfrm>
              <a:off x="7035800" y="3953511"/>
              <a:ext cx="309325" cy="314961"/>
              <a:chOff x="7073900" y="3905886"/>
              <a:chExt cx="309325" cy="314961"/>
            </a:xfrm>
          </p:grpSpPr>
          <p:grpSp>
            <p:nvGrpSpPr>
              <p:cNvPr id="113" name="Group 112"/>
              <p:cNvGrpSpPr/>
              <p:nvPr/>
            </p:nvGrpSpPr>
            <p:grpSpPr>
              <a:xfrm>
                <a:off x="7073900" y="3994786"/>
                <a:ext cx="228600" cy="226061"/>
                <a:chOff x="7054850" y="3975736"/>
                <a:chExt cx="285750" cy="282576"/>
              </a:xfrm>
            </p:grpSpPr>
            <p:sp>
              <p:nvSpPr>
                <p:cNvPr id="124" name="Oval 123"/>
                <p:cNvSpPr/>
                <p:nvPr/>
              </p:nvSpPr>
              <p:spPr>
                <a:xfrm>
                  <a:off x="7081838" y="3998117"/>
                  <a:ext cx="229500" cy="229500"/>
                </a:xfrm>
                <a:prstGeom prst="ellipse">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5" name="Group 124"/>
                <p:cNvGrpSpPr/>
                <p:nvPr/>
              </p:nvGrpSpPr>
              <p:grpSpPr>
                <a:xfrm>
                  <a:off x="7054850" y="3975736"/>
                  <a:ext cx="285750" cy="282576"/>
                  <a:chOff x="7051675" y="3972561"/>
                  <a:chExt cx="285750" cy="282576"/>
                </a:xfrm>
              </p:grpSpPr>
              <p:sp>
                <p:nvSpPr>
                  <p:cNvPr id="127" name="Rectangle 126"/>
                  <p:cNvSpPr/>
                  <p:nvPr/>
                </p:nvSpPr>
                <p:spPr>
                  <a:xfrm>
                    <a:off x="7054850" y="4092575"/>
                    <a:ext cx="279400" cy="4571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8" name="Rectangle 127"/>
                  <p:cNvSpPr/>
                  <p:nvPr/>
                </p:nvSpPr>
                <p:spPr>
                  <a:xfrm rot="5400000">
                    <a:off x="7054850" y="4089401"/>
                    <a:ext cx="279400" cy="4571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9" name="Rectangle 128"/>
                  <p:cNvSpPr/>
                  <p:nvPr/>
                </p:nvSpPr>
                <p:spPr>
                  <a:xfrm rot="19800000">
                    <a:off x="7058025" y="4092576"/>
                    <a:ext cx="279400" cy="4571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0" name="Rectangle 129"/>
                  <p:cNvSpPr/>
                  <p:nvPr/>
                </p:nvSpPr>
                <p:spPr>
                  <a:xfrm rot="18000000">
                    <a:off x="7054849" y="4092577"/>
                    <a:ext cx="279400" cy="4571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Rectangle 130"/>
                  <p:cNvSpPr/>
                  <p:nvPr/>
                </p:nvSpPr>
                <p:spPr>
                  <a:xfrm rot="1800000" flipV="1">
                    <a:off x="7051675" y="4092576"/>
                    <a:ext cx="279400" cy="4571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2" name="Rectangle 131"/>
                  <p:cNvSpPr/>
                  <p:nvPr/>
                </p:nvSpPr>
                <p:spPr>
                  <a:xfrm rot="3600000" flipH="1">
                    <a:off x="7051674" y="4089401"/>
                    <a:ext cx="279400" cy="4571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26" name="Oval 125"/>
                <p:cNvSpPr/>
                <p:nvPr/>
              </p:nvSpPr>
              <p:spPr>
                <a:xfrm>
                  <a:off x="7153275" y="4073524"/>
                  <a:ext cx="93600" cy="93600"/>
                </a:xfrm>
                <a:prstGeom prst="ellipse">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14" name="Group 113"/>
              <p:cNvGrpSpPr/>
              <p:nvPr/>
            </p:nvGrpSpPr>
            <p:grpSpPr>
              <a:xfrm>
                <a:off x="7210425" y="3905886"/>
                <a:ext cx="172800" cy="172800"/>
                <a:chOff x="7054850" y="3975736"/>
                <a:chExt cx="285750" cy="282576"/>
              </a:xfrm>
            </p:grpSpPr>
            <p:sp>
              <p:nvSpPr>
                <p:cNvPr id="115" name="Oval 114"/>
                <p:cNvSpPr/>
                <p:nvPr/>
              </p:nvSpPr>
              <p:spPr>
                <a:xfrm>
                  <a:off x="7081838" y="3998117"/>
                  <a:ext cx="229500" cy="229500"/>
                </a:xfrm>
                <a:prstGeom prst="ellipse">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6" name="Group 115"/>
                <p:cNvGrpSpPr/>
                <p:nvPr/>
              </p:nvGrpSpPr>
              <p:grpSpPr>
                <a:xfrm>
                  <a:off x="7054850" y="3975736"/>
                  <a:ext cx="285750" cy="282576"/>
                  <a:chOff x="7051675" y="3972561"/>
                  <a:chExt cx="285750" cy="282576"/>
                </a:xfrm>
              </p:grpSpPr>
              <p:sp>
                <p:nvSpPr>
                  <p:cNvPr id="118" name="Rectangle 117"/>
                  <p:cNvSpPr/>
                  <p:nvPr/>
                </p:nvSpPr>
                <p:spPr>
                  <a:xfrm>
                    <a:off x="7054850" y="4092575"/>
                    <a:ext cx="279400" cy="4571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9" name="Rectangle 118"/>
                  <p:cNvSpPr/>
                  <p:nvPr/>
                </p:nvSpPr>
                <p:spPr>
                  <a:xfrm rot="5400000">
                    <a:off x="7054850" y="4089401"/>
                    <a:ext cx="279400" cy="4571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0" name="Rectangle 119"/>
                  <p:cNvSpPr/>
                  <p:nvPr/>
                </p:nvSpPr>
                <p:spPr>
                  <a:xfrm rot="19800000">
                    <a:off x="7058025" y="4092576"/>
                    <a:ext cx="279400" cy="4571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1" name="Rectangle 120"/>
                  <p:cNvSpPr/>
                  <p:nvPr/>
                </p:nvSpPr>
                <p:spPr>
                  <a:xfrm rot="18000000">
                    <a:off x="7054849" y="4092577"/>
                    <a:ext cx="279400" cy="4571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Rectangle 121"/>
                  <p:cNvSpPr/>
                  <p:nvPr/>
                </p:nvSpPr>
                <p:spPr>
                  <a:xfrm rot="1800000" flipV="1">
                    <a:off x="7051675" y="4092576"/>
                    <a:ext cx="279400" cy="4571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3" name="Rectangle 122"/>
                  <p:cNvSpPr/>
                  <p:nvPr/>
                </p:nvSpPr>
                <p:spPr>
                  <a:xfrm rot="3600000" flipH="1">
                    <a:off x="7051674" y="4089401"/>
                    <a:ext cx="279400" cy="4571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17" name="Oval 116"/>
                <p:cNvSpPr/>
                <p:nvPr/>
              </p:nvSpPr>
              <p:spPr>
                <a:xfrm>
                  <a:off x="7153275" y="4073524"/>
                  <a:ext cx="93600" cy="93600"/>
                </a:xfrm>
                <a:prstGeom prst="ellipse">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grpSp>
        <p:nvGrpSpPr>
          <p:cNvPr id="133" name="Group 132"/>
          <p:cNvGrpSpPr/>
          <p:nvPr/>
        </p:nvGrpSpPr>
        <p:grpSpPr>
          <a:xfrm>
            <a:off x="7415797" y="3944080"/>
            <a:ext cx="1024918" cy="742931"/>
            <a:chOff x="6536041" y="3721100"/>
            <a:chExt cx="1024918" cy="742931"/>
          </a:xfrm>
        </p:grpSpPr>
        <p:sp>
          <p:nvSpPr>
            <p:cNvPr id="134" name="Cloud 133"/>
            <p:cNvSpPr/>
            <p:nvPr/>
          </p:nvSpPr>
          <p:spPr>
            <a:xfrm>
              <a:off x="6536041" y="4032250"/>
              <a:ext cx="1024918" cy="431781"/>
            </a:xfrm>
            <a:prstGeom prst="cloud">
              <a:avLst/>
            </a:prstGeom>
            <a:gradFill>
              <a:gsLst>
                <a:gs pos="0">
                  <a:schemeClr val="tx2">
                    <a:lumMod val="20000"/>
                    <a:lumOff val="80000"/>
                  </a:schemeClr>
                </a:gs>
                <a:gs pos="57000">
                  <a:schemeClr val="bg1"/>
                </a:gs>
              </a:gsLst>
            </a:gradFill>
            <a:ln>
              <a:gradFill flip="none" rotWithShape="1">
                <a:gsLst>
                  <a:gs pos="0">
                    <a:schemeClr val="accent1"/>
                  </a:gs>
                  <a:gs pos="100000">
                    <a:schemeClr val="tx2">
                      <a:lumMod val="40000"/>
                      <a:lumOff val="60000"/>
                    </a:schemeClr>
                  </a:gs>
                </a:gsLst>
                <a:lin ang="0" scaled="1"/>
                <a:tileRect/>
              </a:gra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dirty="0"/>
            </a:p>
          </p:txBody>
        </p:sp>
        <p:pic>
          <p:nvPicPr>
            <p:cNvPr id="135" name="Picture 134" descr="Server.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31000" y="3721100"/>
              <a:ext cx="533400" cy="533400"/>
            </a:xfrm>
            <a:prstGeom prst="rect">
              <a:avLst/>
            </a:prstGeom>
          </p:spPr>
        </p:pic>
        <p:sp>
          <p:nvSpPr>
            <p:cNvPr id="136" name="Oval 135"/>
            <p:cNvSpPr/>
            <p:nvPr/>
          </p:nvSpPr>
          <p:spPr>
            <a:xfrm>
              <a:off x="6991350" y="3911600"/>
              <a:ext cx="400050" cy="400050"/>
            </a:xfrm>
            <a:prstGeom prst="ellipse">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37" name="Group 136"/>
            <p:cNvGrpSpPr/>
            <p:nvPr/>
          </p:nvGrpSpPr>
          <p:grpSpPr>
            <a:xfrm>
              <a:off x="7035800" y="3953511"/>
              <a:ext cx="309325" cy="314961"/>
              <a:chOff x="7073900" y="3905886"/>
              <a:chExt cx="309325" cy="314961"/>
            </a:xfrm>
          </p:grpSpPr>
          <p:grpSp>
            <p:nvGrpSpPr>
              <p:cNvPr id="138" name="Group 137"/>
              <p:cNvGrpSpPr/>
              <p:nvPr/>
            </p:nvGrpSpPr>
            <p:grpSpPr>
              <a:xfrm>
                <a:off x="7073900" y="3994786"/>
                <a:ext cx="228600" cy="226061"/>
                <a:chOff x="7054850" y="3975736"/>
                <a:chExt cx="285750" cy="282576"/>
              </a:xfrm>
            </p:grpSpPr>
            <p:sp>
              <p:nvSpPr>
                <p:cNvPr id="149" name="Oval 148"/>
                <p:cNvSpPr/>
                <p:nvPr/>
              </p:nvSpPr>
              <p:spPr>
                <a:xfrm>
                  <a:off x="7081838" y="3998117"/>
                  <a:ext cx="229500" cy="229500"/>
                </a:xfrm>
                <a:prstGeom prst="ellipse">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50" name="Group 149"/>
                <p:cNvGrpSpPr/>
                <p:nvPr/>
              </p:nvGrpSpPr>
              <p:grpSpPr>
                <a:xfrm>
                  <a:off x="7054850" y="3975736"/>
                  <a:ext cx="285750" cy="282576"/>
                  <a:chOff x="7051675" y="3972561"/>
                  <a:chExt cx="285750" cy="282576"/>
                </a:xfrm>
              </p:grpSpPr>
              <p:sp>
                <p:nvSpPr>
                  <p:cNvPr id="152" name="Rectangle 151"/>
                  <p:cNvSpPr/>
                  <p:nvPr/>
                </p:nvSpPr>
                <p:spPr>
                  <a:xfrm>
                    <a:off x="7054850" y="4092575"/>
                    <a:ext cx="279400" cy="4571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3" name="Rectangle 152"/>
                  <p:cNvSpPr/>
                  <p:nvPr/>
                </p:nvSpPr>
                <p:spPr>
                  <a:xfrm rot="5400000">
                    <a:off x="7054850" y="4089401"/>
                    <a:ext cx="279400" cy="4571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4" name="Rectangle 153"/>
                  <p:cNvSpPr/>
                  <p:nvPr/>
                </p:nvSpPr>
                <p:spPr>
                  <a:xfrm rot="19800000">
                    <a:off x="7058025" y="4092576"/>
                    <a:ext cx="279400" cy="4571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5" name="Rectangle 154"/>
                  <p:cNvSpPr/>
                  <p:nvPr/>
                </p:nvSpPr>
                <p:spPr>
                  <a:xfrm rot="18000000">
                    <a:off x="7054849" y="4092577"/>
                    <a:ext cx="279400" cy="4571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6" name="Rectangle 155"/>
                  <p:cNvSpPr/>
                  <p:nvPr/>
                </p:nvSpPr>
                <p:spPr>
                  <a:xfrm rot="1800000" flipV="1">
                    <a:off x="7051675" y="4092576"/>
                    <a:ext cx="279400" cy="4571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7" name="Rectangle 156"/>
                  <p:cNvSpPr/>
                  <p:nvPr/>
                </p:nvSpPr>
                <p:spPr>
                  <a:xfrm rot="3600000" flipH="1">
                    <a:off x="7051674" y="4089401"/>
                    <a:ext cx="279400" cy="4571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51" name="Oval 150"/>
                <p:cNvSpPr/>
                <p:nvPr/>
              </p:nvSpPr>
              <p:spPr>
                <a:xfrm>
                  <a:off x="7153275" y="4073524"/>
                  <a:ext cx="93600" cy="93600"/>
                </a:xfrm>
                <a:prstGeom prst="ellipse">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39" name="Group 138"/>
              <p:cNvGrpSpPr/>
              <p:nvPr/>
            </p:nvGrpSpPr>
            <p:grpSpPr>
              <a:xfrm>
                <a:off x="7210425" y="3905886"/>
                <a:ext cx="172800" cy="172800"/>
                <a:chOff x="7054850" y="3975736"/>
                <a:chExt cx="285750" cy="282576"/>
              </a:xfrm>
            </p:grpSpPr>
            <p:sp>
              <p:nvSpPr>
                <p:cNvPr id="140" name="Oval 139"/>
                <p:cNvSpPr/>
                <p:nvPr/>
              </p:nvSpPr>
              <p:spPr>
                <a:xfrm>
                  <a:off x="7081838" y="3998117"/>
                  <a:ext cx="229500" cy="229500"/>
                </a:xfrm>
                <a:prstGeom prst="ellipse">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41" name="Group 140"/>
                <p:cNvGrpSpPr/>
                <p:nvPr/>
              </p:nvGrpSpPr>
              <p:grpSpPr>
                <a:xfrm>
                  <a:off x="7054850" y="3975736"/>
                  <a:ext cx="285750" cy="282576"/>
                  <a:chOff x="7051675" y="3972561"/>
                  <a:chExt cx="285750" cy="282576"/>
                </a:xfrm>
              </p:grpSpPr>
              <p:sp>
                <p:nvSpPr>
                  <p:cNvPr id="143" name="Rectangle 142"/>
                  <p:cNvSpPr/>
                  <p:nvPr/>
                </p:nvSpPr>
                <p:spPr>
                  <a:xfrm>
                    <a:off x="7054850" y="4092575"/>
                    <a:ext cx="279400" cy="4571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4" name="Rectangle 143"/>
                  <p:cNvSpPr/>
                  <p:nvPr/>
                </p:nvSpPr>
                <p:spPr>
                  <a:xfrm rot="5400000">
                    <a:off x="7054850" y="4089401"/>
                    <a:ext cx="279400" cy="4571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5" name="Rectangle 144"/>
                  <p:cNvSpPr/>
                  <p:nvPr/>
                </p:nvSpPr>
                <p:spPr>
                  <a:xfrm rot="19800000">
                    <a:off x="7058025" y="4092576"/>
                    <a:ext cx="279400" cy="4571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6" name="Rectangle 145"/>
                  <p:cNvSpPr/>
                  <p:nvPr/>
                </p:nvSpPr>
                <p:spPr>
                  <a:xfrm rot="18000000">
                    <a:off x="7054849" y="4092577"/>
                    <a:ext cx="279400" cy="4571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7" name="Rectangle 146"/>
                  <p:cNvSpPr/>
                  <p:nvPr/>
                </p:nvSpPr>
                <p:spPr>
                  <a:xfrm rot="1800000" flipV="1">
                    <a:off x="7051675" y="4092576"/>
                    <a:ext cx="279400" cy="4571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8" name="Rectangle 147"/>
                  <p:cNvSpPr/>
                  <p:nvPr/>
                </p:nvSpPr>
                <p:spPr>
                  <a:xfrm rot="3600000" flipH="1">
                    <a:off x="7051674" y="4089401"/>
                    <a:ext cx="279400" cy="4571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42" name="Oval 141"/>
                <p:cNvSpPr/>
                <p:nvPr/>
              </p:nvSpPr>
              <p:spPr>
                <a:xfrm>
                  <a:off x="7153275" y="4073524"/>
                  <a:ext cx="93600" cy="93600"/>
                </a:xfrm>
                <a:prstGeom prst="ellipse">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sp>
        <p:nvSpPr>
          <p:cNvPr id="18" name="Freeform 17"/>
          <p:cNvSpPr/>
          <p:nvPr/>
        </p:nvSpPr>
        <p:spPr>
          <a:xfrm>
            <a:off x="3840499" y="4498756"/>
            <a:ext cx="1384101" cy="262107"/>
          </a:xfrm>
          <a:custGeom>
            <a:avLst/>
            <a:gdLst>
              <a:gd name="connsiteX0" fmla="*/ 0 w 1346075"/>
              <a:gd name="connsiteY0" fmla="*/ 26345 h 300133"/>
              <a:gd name="connsiteX1" fmla="*/ 707260 w 1346075"/>
              <a:gd name="connsiteY1" fmla="*/ 26345 h 300133"/>
              <a:gd name="connsiteX2" fmla="*/ 1346075 w 1346075"/>
              <a:gd name="connsiteY2" fmla="*/ 300133 h 300133"/>
            </a:gdLst>
            <a:ahLst/>
            <a:cxnLst>
              <a:cxn ang="0">
                <a:pos x="connsiteX0" y="connsiteY0"/>
              </a:cxn>
              <a:cxn ang="0">
                <a:pos x="connsiteX1" y="connsiteY1"/>
              </a:cxn>
              <a:cxn ang="0">
                <a:pos x="connsiteX2" y="connsiteY2"/>
              </a:cxn>
            </a:cxnLst>
            <a:rect l="l" t="t" r="r" b="b"/>
            <a:pathLst>
              <a:path w="1346075" h="300133">
                <a:moveTo>
                  <a:pt x="0" y="26345"/>
                </a:moveTo>
                <a:cubicBezTo>
                  <a:pt x="241457" y="3529"/>
                  <a:pt x="482914" y="-19286"/>
                  <a:pt x="707260" y="26345"/>
                </a:cubicBezTo>
                <a:cubicBezTo>
                  <a:pt x="931606" y="71976"/>
                  <a:pt x="1346075" y="300133"/>
                  <a:pt x="1346075" y="300133"/>
                </a:cubicBezTo>
              </a:path>
            </a:pathLst>
          </a:custGeom>
          <a:ln w="3175" cmpd="sng">
            <a:solidFill>
              <a:schemeClr val="tx2">
                <a:lumMod val="50000"/>
              </a:schemeClr>
            </a:solidFill>
            <a:headEnd type="none"/>
            <a:tailEnd type="stealt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 name="Freeform 18"/>
          <p:cNvSpPr/>
          <p:nvPr/>
        </p:nvSpPr>
        <p:spPr>
          <a:xfrm>
            <a:off x="4410870" y="5316043"/>
            <a:ext cx="1201582" cy="501944"/>
          </a:xfrm>
          <a:custGeom>
            <a:avLst/>
            <a:gdLst>
              <a:gd name="connsiteX0" fmla="*/ 0 w 1201582"/>
              <a:gd name="connsiteY0" fmla="*/ 501944 h 501944"/>
              <a:gd name="connsiteX1" fmla="*/ 600791 w 1201582"/>
              <a:gd name="connsiteY1" fmla="*/ 365050 h 501944"/>
              <a:gd name="connsiteX2" fmla="*/ 1201582 w 1201582"/>
              <a:gd name="connsiteY2" fmla="*/ 0 h 501944"/>
            </a:gdLst>
            <a:ahLst/>
            <a:cxnLst>
              <a:cxn ang="0">
                <a:pos x="connsiteX0" y="connsiteY0"/>
              </a:cxn>
              <a:cxn ang="0">
                <a:pos x="connsiteX1" y="connsiteY1"/>
              </a:cxn>
              <a:cxn ang="0">
                <a:pos x="connsiteX2" y="connsiteY2"/>
              </a:cxn>
            </a:cxnLst>
            <a:rect l="l" t="t" r="r" b="b"/>
            <a:pathLst>
              <a:path w="1201582" h="501944">
                <a:moveTo>
                  <a:pt x="0" y="501944"/>
                </a:moveTo>
                <a:cubicBezTo>
                  <a:pt x="200263" y="475325"/>
                  <a:pt x="400527" y="448707"/>
                  <a:pt x="600791" y="365050"/>
                </a:cubicBezTo>
                <a:cubicBezTo>
                  <a:pt x="801055" y="281393"/>
                  <a:pt x="1201582" y="0"/>
                  <a:pt x="1201582" y="0"/>
                </a:cubicBezTo>
              </a:path>
            </a:pathLst>
          </a:custGeom>
          <a:ln w="3175" cmpd="sng">
            <a:solidFill>
              <a:schemeClr val="tx2">
                <a:lumMod val="50000"/>
              </a:schemeClr>
            </a:solidFill>
            <a:headEnd type="none"/>
            <a:tailEnd type="stealt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8" name="Rectangle 157"/>
          <p:cNvSpPr/>
          <p:nvPr/>
        </p:nvSpPr>
        <p:spPr>
          <a:xfrm>
            <a:off x="5683303" y="3929905"/>
            <a:ext cx="1146468" cy="307777"/>
          </a:xfrm>
          <a:prstGeom prst="rect">
            <a:avLst/>
          </a:prstGeom>
        </p:spPr>
        <p:txBody>
          <a:bodyPr wrap="none">
            <a:spAutoFit/>
          </a:bodyPr>
          <a:lstStyle/>
          <a:p>
            <a:r>
              <a:rPr lang="en-US" sz="1400" b="1">
                <a:solidFill>
                  <a:schemeClr val="accent1">
                    <a:lumMod val="50000"/>
                  </a:schemeClr>
                </a:solidFill>
                <a:latin typeface="Abadi MT Condensed Light"/>
                <a:cs typeface="Abadi MT Condensed Light"/>
              </a:rPr>
              <a:t>SaaS PROVIDER</a:t>
            </a:r>
            <a:endParaRPr lang="en-US" sz="1400"/>
          </a:p>
        </p:txBody>
      </p:sp>
      <p:sp>
        <p:nvSpPr>
          <p:cNvPr id="21" name="Freeform 20"/>
          <p:cNvSpPr/>
          <p:nvPr/>
        </p:nvSpPr>
        <p:spPr>
          <a:xfrm>
            <a:off x="6274084" y="4365392"/>
            <a:ext cx="1346074" cy="684468"/>
          </a:xfrm>
          <a:custGeom>
            <a:avLst/>
            <a:gdLst>
              <a:gd name="connsiteX0" fmla="*/ 0 w 1163557"/>
              <a:gd name="connsiteY0" fmla="*/ 654048 h 654048"/>
              <a:gd name="connsiteX1" fmla="*/ 479112 w 1163557"/>
              <a:gd name="connsiteY1" fmla="*/ 212946 h 654048"/>
              <a:gd name="connsiteX2" fmla="*/ 1163557 w 1163557"/>
              <a:gd name="connsiteY2" fmla="*/ 0 h 654048"/>
              <a:gd name="connsiteX3" fmla="*/ 1163557 w 1163557"/>
              <a:gd name="connsiteY3" fmla="*/ 0 h 654048"/>
            </a:gdLst>
            <a:ahLst/>
            <a:cxnLst>
              <a:cxn ang="0">
                <a:pos x="connsiteX0" y="connsiteY0"/>
              </a:cxn>
              <a:cxn ang="0">
                <a:pos x="connsiteX1" y="connsiteY1"/>
              </a:cxn>
              <a:cxn ang="0">
                <a:pos x="connsiteX2" y="connsiteY2"/>
              </a:cxn>
              <a:cxn ang="0">
                <a:pos x="connsiteX3" y="connsiteY3"/>
              </a:cxn>
            </a:cxnLst>
            <a:rect l="l" t="t" r="r" b="b"/>
            <a:pathLst>
              <a:path w="1163557" h="654048">
                <a:moveTo>
                  <a:pt x="0" y="654048"/>
                </a:moveTo>
                <a:cubicBezTo>
                  <a:pt x="142593" y="488001"/>
                  <a:pt x="285186" y="321954"/>
                  <a:pt x="479112" y="212946"/>
                </a:cubicBezTo>
                <a:cubicBezTo>
                  <a:pt x="673038" y="103938"/>
                  <a:pt x="1163557" y="0"/>
                  <a:pt x="1163557" y="0"/>
                </a:cubicBezTo>
                <a:lnTo>
                  <a:pt x="1163557" y="0"/>
                </a:lnTo>
              </a:path>
            </a:pathLst>
          </a:custGeom>
          <a:ln w="3175" cmpd="sng">
            <a:solidFill>
              <a:schemeClr val="tx2">
                <a:lumMod val="50000"/>
              </a:schemeClr>
            </a:solidFill>
            <a:prstDash val="dash"/>
            <a:headEnd type="none"/>
            <a:tailEnd type="stealt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9" name="Freeform 158"/>
          <p:cNvSpPr/>
          <p:nvPr/>
        </p:nvSpPr>
        <p:spPr>
          <a:xfrm>
            <a:off x="5931860" y="4433786"/>
            <a:ext cx="1825188" cy="1118019"/>
          </a:xfrm>
          <a:custGeom>
            <a:avLst/>
            <a:gdLst>
              <a:gd name="connsiteX0" fmla="*/ 0 w 1832793"/>
              <a:gd name="connsiteY0" fmla="*/ 174973 h 1118019"/>
              <a:gd name="connsiteX1" fmla="*/ 631211 w 1832793"/>
              <a:gd name="connsiteY1" fmla="*/ 53 h 1118019"/>
              <a:gd name="connsiteX2" fmla="*/ 1330866 w 1832793"/>
              <a:gd name="connsiteY2" fmla="*/ 190183 h 1118019"/>
              <a:gd name="connsiteX3" fmla="*/ 1832793 w 1832793"/>
              <a:gd name="connsiteY3" fmla="*/ 1118019 h 1118019"/>
            </a:gdLst>
            <a:ahLst/>
            <a:cxnLst>
              <a:cxn ang="0">
                <a:pos x="connsiteX0" y="connsiteY0"/>
              </a:cxn>
              <a:cxn ang="0">
                <a:pos x="connsiteX1" y="connsiteY1"/>
              </a:cxn>
              <a:cxn ang="0">
                <a:pos x="connsiteX2" y="connsiteY2"/>
              </a:cxn>
              <a:cxn ang="0">
                <a:pos x="connsiteX3" y="connsiteY3"/>
              </a:cxn>
            </a:cxnLst>
            <a:rect l="l" t="t" r="r" b="b"/>
            <a:pathLst>
              <a:path w="1832793" h="1118019">
                <a:moveTo>
                  <a:pt x="0" y="174973"/>
                </a:moveTo>
                <a:cubicBezTo>
                  <a:pt x="204700" y="86245"/>
                  <a:pt x="409400" y="-2482"/>
                  <a:pt x="631211" y="53"/>
                </a:cubicBezTo>
                <a:cubicBezTo>
                  <a:pt x="853022" y="2588"/>
                  <a:pt x="1130602" y="3855"/>
                  <a:pt x="1330866" y="190183"/>
                </a:cubicBezTo>
                <a:cubicBezTo>
                  <a:pt x="1531130" y="376511"/>
                  <a:pt x="1832793" y="1118019"/>
                  <a:pt x="1832793" y="1118019"/>
                </a:cubicBezTo>
              </a:path>
            </a:pathLst>
          </a:custGeom>
          <a:ln w="3175" cmpd="sng">
            <a:solidFill>
              <a:schemeClr val="tx2">
                <a:lumMod val="50000"/>
              </a:schemeClr>
            </a:solidFill>
            <a:prstDash val="dash"/>
            <a:headEnd type="none"/>
            <a:tailEnd type="stealt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0" name="Rectangle 159"/>
          <p:cNvSpPr/>
          <p:nvPr/>
        </p:nvSpPr>
        <p:spPr>
          <a:xfrm>
            <a:off x="5059998" y="5550112"/>
            <a:ext cx="1660055" cy="492443"/>
          </a:xfrm>
          <a:prstGeom prst="rect">
            <a:avLst/>
          </a:prstGeom>
        </p:spPr>
        <p:txBody>
          <a:bodyPr wrap="none">
            <a:spAutoFit/>
          </a:bodyPr>
          <a:lstStyle/>
          <a:p>
            <a:pPr algn="ctr"/>
            <a:r>
              <a:rPr lang="en-US" sz="1400" b="1">
                <a:solidFill>
                  <a:schemeClr val="accent1">
                    <a:lumMod val="50000"/>
                  </a:schemeClr>
                </a:solidFill>
                <a:latin typeface="Abadi MT Condensed Light"/>
                <a:cs typeface="Abadi MT Condensed Light"/>
              </a:rPr>
              <a:t>APPLICATION SOFTWARE</a:t>
            </a:r>
          </a:p>
          <a:p>
            <a:pPr algn="ctr"/>
            <a:r>
              <a:rPr lang="en-US" sz="1200" b="1">
                <a:solidFill>
                  <a:schemeClr val="accent1">
                    <a:lumMod val="50000"/>
                  </a:schemeClr>
                </a:solidFill>
                <a:latin typeface="Abadi MT Condensed Light"/>
                <a:cs typeface="Abadi MT Condensed Light"/>
              </a:rPr>
              <a:t>(WEB UI)</a:t>
            </a:r>
            <a:endParaRPr lang="en-US" sz="1200"/>
          </a:p>
        </p:txBody>
      </p:sp>
    </p:spTree>
    <p:extLst>
      <p:ext uri="{BB962C8B-B14F-4D97-AF65-F5344CB8AC3E}">
        <p14:creationId xmlns:p14="http://schemas.microsoft.com/office/powerpoint/2010/main" val="20122826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a:t>Software as a Service</a:t>
            </a:r>
          </a:p>
        </p:txBody>
      </p:sp>
      <p:sp>
        <p:nvSpPr>
          <p:cNvPr id="4" name="Date Placeholder 3"/>
          <p:cNvSpPr>
            <a:spLocks noGrp="1"/>
          </p:cNvSpPr>
          <p:nvPr>
            <p:ph type="dt" sz="half" idx="10"/>
          </p:nvPr>
        </p:nvSpPr>
        <p:spPr/>
        <p:txBody>
          <a:bodyPr/>
          <a:lstStyle/>
          <a:p>
            <a:fld id="{D165DBA8-B6EE-4C4F-BC61-5BCB0EBA0B55}" type="datetime1">
              <a:t>4/17/18</a:t>
            </a:fld>
            <a:endParaRPr lang="en-US"/>
          </a:p>
        </p:txBody>
      </p:sp>
      <p:sp>
        <p:nvSpPr>
          <p:cNvPr id="6" name="Slide Number Placeholder 5"/>
          <p:cNvSpPr>
            <a:spLocks noGrp="1"/>
          </p:cNvSpPr>
          <p:nvPr>
            <p:ph type="sldNum" sz="quarter" idx="12"/>
          </p:nvPr>
        </p:nvSpPr>
        <p:spPr/>
        <p:txBody>
          <a:bodyPr/>
          <a:lstStyle/>
          <a:p>
            <a:fld id="{BBE0A389-EB18-824A-A5ED-72ACC9A7FB5D}" type="slidenum">
              <a:t>18</a:t>
            </a:fld>
            <a:endParaRPr lang="en-US"/>
          </a:p>
        </p:txBody>
      </p:sp>
      <p:sp>
        <p:nvSpPr>
          <p:cNvPr id="26" name="Rectangle 25"/>
          <p:cNvSpPr/>
          <p:nvPr/>
        </p:nvSpPr>
        <p:spPr>
          <a:xfrm>
            <a:off x="0" y="1634066"/>
            <a:ext cx="9144000" cy="4779434"/>
          </a:xfrm>
          <a:prstGeom prst="rect">
            <a:avLst/>
          </a:prstGeom>
          <a:solidFill>
            <a:schemeClr val="bg1">
              <a:alpha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cxnSp>
        <p:nvCxnSpPr>
          <p:cNvPr id="27" name="Straight Connector 26"/>
          <p:cNvCxnSpPr/>
          <p:nvPr/>
        </p:nvCxnSpPr>
        <p:spPr>
          <a:xfrm>
            <a:off x="2209800" y="1917700"/>
            <a:ext cx="0" cy="4356100"/>
          </a:xfrm>
          <a:prstGeom prst="line">
            <a:avLst/>
          </a:prstGeom>
          <a:ln w="3175" cmpd="sng">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8" name="TextBox 27"/>
          <p:cNvSpPr txBox="1"/>
          <p:nvPr/>
        </p:nvSpPr>
        <p:spPr>
          <a:xfrm>
            <a:off x="245541" y="1755696"/>
            <a:ext cx="1966804" cy="584776"/>
          </a:xfrm>
          <a:prstGeom prst="rect">
            <a:avLst/>
          </a:prstGeom>
          <a:noFill/>
        </p:spPr>
        <p:txBody>
          <a:bodyPr wrap="none" rtlCol="0">
            <a:spAutoFit/>
          </a:bodyPr>
          <a:lstStyle/>
          <a:p>
            <a:r>
              <a:rPr lang="en-US" sz="3200" b="1">
                <a:solidFill>
                  <a:schemeClr val="tx2">
                    <a:lumMod val="75000"/>
                  </a:schemeClr>
                </a:solidFill>
                <a:latin typeface="Abadi MT Condensed Extra Bold"/>
                <a:cs typeface="Abadi MT Condensed Extra Bold"/>
              </a:rPr>
              <a:t>DEFINITION</a:t>
            </a:r>
            <a:endParaRPr lang="en-US" sz="3200">
              <a:solidFill>
                <a:schemeClr val="tx2">
                  <a:lumMod val="75000"/>
                </a:schemeClr>
              </a:solidFill>
              <a:latin typeface="Abadi MT Condensed Extra Bold"/>
              <a:cs typeface="Abadi MT Condensed Extra Bold"/>
            </a:endParaRPr>
          </a:p>
        </p:txBody>
      </p:sp>
      <p:sp>
        <p:nvSpPr>
          <p:cNvPr id="45" name="Rectangle 44"/>
          <p:cNvSpPr/>
          <p:nvPr/>
        </p:nvSpPr>
        <p:spPr>
          <a:xfrm>
            <a:off x="2338092" y="1778933"/>
            <a:ext cx="2775444" cy="646331"/>
          </a:xfrm>
          <a:prstGeom prst="rect">
            <a:avLst/>
          </a:prstGeom>
        </p:spPr>
        <p:txBody>
          <a:bodyPr wrap="none">
            <a:spAutoFit/>
          </a:bodyPr>
          <a:lstStyle/>
          <a:p>
            <a:r>
              <a:rPr lang="en-US" sz="3600">
                <a:solidFill>
                  <a:schemeClr val="tx2">
                    <a:lumMod val="75000"/>
                  </a:schemeClr>
                </a:solidFill>
                <a:latin typeface="Abadi MT Condensed Light"/>
                <a:cs typeface="Abadi MT Condensed Light"/>
              </a:rPr>
              <a:t>A view from NIST</a:t>
            </a:r>
          </a:p>
        </p:txBody>
      </p:sp>
      <p:sp>
        <p:nvSpPr>
          <p:cNvPr id="23" name="Rectangle 22"/>
          <p:cNvSpPr/>
          <p:nvPr/>
        </p:nvSpPr>
        <p:spPr>
          <a:xfrm>
            <a:off x="381000" y="2560942"/>
            <a:ext cx="8771467" cy="2993191"/>
          </a:xfrm>
          <a:prstGeom prst="rect">
            <a:avLst/>
          </a:prstGeom>
          <a:solidFill>
            <a:schemeClr val="accent4">
              <a:lumMod val="20000"/>
              <a:lumOff val="80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TextBox 23"/>
          <p:cNvSpPr txBox="1"/>
          <p:nvPr/>
        </p:nvSpPr>
        <p:spPr>
          <a:xfrm>
            <a:off x="2261428" y="3034763"/>
            <a:ext cx="6840240" cy="2215992"/>
          </a:xfrm>
          <a:prstGeom prst="rect">
            <a:avLst/>
          </a:prstGeom>
          <a:noFill/>
          <a:ln>
            <a:noFill/>
          </a:ln>
        </p:spPr>
        <p:txBody>
          <a:bodyPr wrap="square" lIns="144000" tIns="0" rIns="144000" bIns="0" rtlCol="0" anchor="t" anchorCtr="0">
            <a:spAutoFit/>
          </a:bodyPr>
          <a:lstStyle/>
          <a:p>
            <a:r>
              <a:rPr lang="en-US" i="1" dirty="0">
                <a:solidFill>
                  <a:schemeClr val="accent4">
                    <a:lumMod val="75000"/>
                  </a:schemeClr>
                </a:solidFill>
                <a:latin typeface="Abadi MT Condensed Light"/>
                <a:cs typeface="Abadi MT Condensed Light"/>
              </a:rPr>
              <a:t>“The capability provided to the consumer is to </a:t>
            </a:r>
            <a:r>
              <a:rPr lang="en-US" i="1" u="sng" dirty="0">
                <a:solidFill>
                  <a:schemeClr val="accent4">
                    <a:lumMod val="75000"/>
                  </a:schemeClr>
                </a:solidFill>
                <a:latin typeface="Abadi MT Condensed Light"/>
                <a:cs typeface="Abadi MT Condensed Light"/>
              </a:rPr>
              <a:t>use the provider’s applications running on a cloud infrastructure</a:t>
            </a:r>
            <a:r>
              <a:rPr lang="en-US" i="1" dirty="0">
                <a:solidFill>
                  <a:schemeClr val="accent4">
                    <a:lumMod val="75000"/>
                  </a:schemeClr>
                </a:solidFill>
                <a:latin typeface="Abadi MT Condensed Light"/>
                <a:cs typeface="Abadi MT Condensed Light"/>
              </a:rPr>
              <a:t>. The applications are accessible from various client devices through either a thin client interface, such as a web browser (e.g., web-based email), or a program interface. The consumer does not manage or control the underlying cloud infrastructure including network, servers, operating systems, storage, or even individual application capabilities, with the possible exception of limited user- specific application configuration settings.”</a:t>
            </a:r>
          </a:p>
          <a:p>
            <a:endParaRPr lang="en-US" i="1" dirty="0">
              <a:solidFill>
                <a:schemeClr val="accent4">
                  <a:lumMod val="75000"/>
                </a:schemeClr>
              </a:solidFill>
              <a:latin typeface="Abadi MT Condensed Light"/>
              <a:cs typeface="Abadi MT Condensed Light"/>
            </a:endParaRPr>
          </a:p>
        </p:txBody>
      </p:sp>
      <p:sp>
        <p:nvSpPr>
          <p:cNvPr id="32" name="Rectangle 31"/>
          <p:cNvSpPr/>
          <p:nvPr/>
        </p:nvSpPr>
        <p:spPr>
          <a:xfrm>
            <a:off x="262468" y="2560942"/>
            <a:ext cx="1951567" cy="2993191"/>
          </a:xfrm>
          <a:prstGeom prst="rect">
            <a:avLst/>
          </a:prstGeom>
          <a:solidFill>
            <a:schemeClr val="accent4">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TextBox 37"/>
          <p:cNvSpPr txBox="1"/>
          <p:nvPr/>
        </p:nvSpPr>
        <p:spPr>
          <a:xfrm>
            <a:off x="385236" y="2574179"/>
            <a:ext cx="1786464" cy="646331"/>
          </a:xfrm>
          <a:prstGeom prst="rect">
            <a:avLst/>
          </a:prstGeom>
          <a:noFill/>
          <a:ln>
            <a:noFill/>
          </a:ln>
        </p:spPr>
        <p:txBody>
          <a:bodyPr wrap="square" lIns="0" rtlCol="0">
            <a:spAutoFit/>
          </a:bodyPr>
          <a:lstStyle>
            <a:defPPr>
              <a:defRPr lang="en-US"/>
            </a:defPPr>
            <a:lvl1pPr algn="r">
              <a:defRPr sz="6000">
                <a:solidFill>
                  <a:schemeClr val="accent1">
                    <a:lumMod val="40000"/>
                    <a:lumOff val="60000"/>
                  </a:schemeClr>
                </a:solidFill>
                <a:latin typeface="Arial Narrow"/>
                <a:cs typeface="Arial Narrow"/>
              </a:defRPr>
            </a:lvl1pPr>
          </a:lstStyle>
          <a:p>
            <a:r>
              <a:rPr lang="en-US" sz="3600" b="1">
                <a:solidFill>
                  <a:schemeClr val="accent4">
                    <a:lumMod val="20000"/>
                    <a:lumOff val="80000"/>
                  </a:schemeClr>
                </a:solidFill>
                <a:latin typeface="Abadi MT Condensed Extra Bold"/>
                <a:cs typeface="Abadi MT Condensed Extra Bold"/>
              </a:rPr>
              <a:t>NIST</a:t>
            </a:r>
            <a:endParaRPr lang="en-US" sz="2000" b="1">
              <a:solidFill>
                <a:schemeClr val="accent4">
                  <a:lumMod val="20000"/>
                  <a:lumOff val="80000"/>
                </a:schemeClr>
              </a:solidFill>
              <a:latin typeface="Abadi MT Condensed Extra Bold"/>
              <a:cs typeface="Abadi MT Condensed Extra Bold"/>
            </a:endParaRPr>
          </a:p>
        </p:txBody>
      </p:sp>
      <p:sp>
        <p:nvSpPr>
          <p:cNvPr id="39" name="Footer Placeholder 4"/>
          <p:cNvSpPr txBox="1">
            <a:spLocks/>
          </p:cNvSpPr>
          <p:nvPr/>
        </p:nvSpPr>
        <p:spPr>
          <a:xfrm>
            <a:off x="2556933" y="5102218"/>
            <a:ext cx="6582834" cy="365125"/>
          </a:xfrm>
          <a:prstGeom prst="rect">
            <a:avLst/>
          </a:prstGeom>
        </p:spPr>
        <p:txBody>
          <a:bodyPr vert="horz" lIns="91440" tIns="45720" rIns="144000" bIns="45720" rtlCol="0" anchor="ctr"/>
          <a:lstStyle>
            <a:defPPr>
              <a:defRPr lang="en-US"/>
            </a:defPPr>
            <a:lvl1pPr marL="0" algn="ctr" defTabSz="457200" rtl="0" eaLnBrk="1" latinLnBrk="0" hangingPunct="1">
              <a:defRPr sz="1200" kern="1200">
                <a:solidFill>
                  <a:srgbClr val="17375E"/>
                </a:solidFill>
                <a:latin typeface="Abadi MT Condensed Light"/>
                <a:ea typeface="+mn-ea"/>
                <a:cs typeface="Abadi MT Condensed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i="1">
                <a:solidFill>
                  <a:schemeClr val="tx1">
                    <a:lumMod val="50000"/>
                    <a:lumOff val="50000"/>
                  </a:schemeClr>
                </a:solidFill>
              </a:rPr>
              <a:t>P. Mell, T. Grance, “NIST working definition on cloud computing.”  National Institute of Standard and Technology (NIST)</a:t>
            </a:r>
          </a:p>
          <a:p>
            <a:pPr algn="r"/>
            <a:r>
              <a:rPr lang="en-US" i="1">
                <a:solidFill>
                  <a:schemeClr val="tx1">
                    <a:lumMod val="50000"/>
                    <a:lumOff val="50000"/>
                  </a:schemeClr>
                </a:solidFill>
              </a:rPr>
              <a:t> http://csrc.nist.gov/publications/nistpubs/ 800-145/SP800-145.pdf</a:t>
            </a:r>
          </a:p>
        </p:txBody>
      </p:sp>
    </p:spTree>
    <p:extLst>
      <p:ext uri="{BB962C8B-B14F-4D97-AF65-F5344CB8AC3E}">
        <p14:creationId xmlns:p14="http://schemas.microsoft.com/office/powerpoint/2010/main" val="37813607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Software as a Service</a:t>
            </a:r>
          </a:p>
        </p:txBody>
      </p:sp>
      <p:sp>
        <p:nvSpPr>
          <p:cNvPr id="4" name="Date Placeholder 3"/>
          <p:cNvSpPr>
            <a:spLocks noGrp="1"/>
          </p:cNvSpPr>
          <p:nvPr>
            <p:ph type="dt" sz="half" idx="10"/>
          </p:nvPr>
        </p:nvSpPr>
        <p:spPr/>
        <p:txBody>
          <a:bodyPr/>
          <a:lstStyle/>
          <a:p>
            <a:fld id="{3D204B18-9485-D74D-B2B3-6C26E88E40BB}" type="datetime1">
              <a:rPr lang="en-AU"/>
              <a:pPr/>
              <a:t>17/4/18</a:t>
            </a:fld>
            <a:endParaRPr lang="en-US"/>
          </a:p>
        </p:txBody>
      </p:sp>
      <p:sp>
        <p:nvSpPr>
          <p:cNvPr id="6" name="Slide Number Placeholder 5"/>
          <p:cNvSpPr>
            <a:spLocks noGrp="1"/>
          </p:cNvSpPr>
          <p:nvPr>
            <p:ph type="sldNum" sz="quarter" idx="12"/>
          </p:nvPr>
        </p:nvSpPr>
        <p:spPr/>
        <p:txBody>
          <a:bodyPr/>
          <a:lstStyle/>
          <a:p>
            <a:fld id="{BBE0A389-EB18-824A-A5ED-72ACC9A7FB5D}" type="slidenum">
              <a:rPr lang="en-US"/>
              <a:pPr/>
              <a:t>19</a:t>
            </a:fld>
            <a:endParaRPr lang="en-US"/>
          </a:p>
        </p:txBody>
      </p:sp>
      <p:sp>
        <p:nvSpPr>
          <p:cNvPr id="7" name="Rectangle 6"/>
          <p:cNvSpPr/>
          <p:nvPr/>
        </p:nvSpPr>
        <p:spPr>
          <a:xfrm>
            <a:off x="8467" y="1498594"/>
            <a:ext cx="9153158" cy="4961473"/>
          </a:xfrm>
          <a:prstGeom prst="rect">
            <a:avLst/>
          </a:prstGeom>
          <a:solidFill>
            <a:schemeClr val="bg1">
              <a:alpha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 name="Straight Connector 7"/>
          <p:cNvCxnSpPr/>
          <p:nvPr/>
        </p:nvCxnSpPr>
        <p:spPr>
          <a:xfrm>
            <a:off x="1854186" y="1680624"/>
            <a:ext cx="0" cy="4601643"/>
          </a:xfrm>
          <a:prstGeom prst="line">
            <a:avLst/>
          </a:prstGeom>
          <a:ln w="3175" cmpd="sng">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1938849" y="1553624"/>
            <a:ext cx="7137417" cy="553998"/>
          </a:xfrm>
          <a:prstGeom prst="rect">
            <a:avLst/>
          </a:prstGeom>
          <a:noFill/>
        </p:spPr>
        <p:txBody>
          <a:bodyPr wrap="square" rtlCol="0">
            <a:spAutoFit/>
          </a:bodyPr>
          <a:lstStyle/>
          <a:p>
            <a:r>
              <a:rPr lang="en-US" sz="3000">
                <a:latin typeface="Abadi MT Condensed Light"/>
                <a:cs typeface="Abadi MT Condensed Light"/>
              </a:rPr>
              <a:t>Advantages of a SaaS offering</a:t>
            </a:r>
          </a:p>
        </p:txBody>
      </p:sp>
      <p:sp>
        <p:nvSpPr>
          <p:cNvPr id="10" name="TextBox 9"/>
          <p:cNvSpPr txBox="1"/>
          <p:nvPr/>
        </p:nvSpPr>
        <p:spPr>
          <a:xfrm>
            <a:off x="0" y="1552485"/>
            <a:ext cx="1861478" cy="461665"/>
          </a:xfrm>
          <a:prstGeom prst="rect">
            <a:avLst/>
          </a:prstGeom>
          <a:noFill/>
        </p:spPr>
        <p:txBody>
          <a:bodyPr wrap="square" rtlCol="0">
            <a:spAutoFit/>
          </a:bodyPr>
          <a:lstStyle/>
          <a:p>
            <a:pPr algn="r"/>
            <a:r>
              <a:rPr lang="en-US" sz="2400" b="1">
                <a:solidFill>
                  <a:schemeClr val="tx2">
                    <a:lumMod val="75000"/>
                  </a:schemeClr>
                </a:solidFill>
                <a:latin typeface="Abadi MT Condensed Extra Bold"/>
                <a:cs typeface="Abadi MT Condensed Extra Bold"/>
              </a:rPr>
              <a:t>KEY FEATURES</a:t>
            </a:r>
            <a:endParaRPr lang="en-US" sz="2400">
              <a:solidFill>
                <a:schemeClr val="tx2">
                  <a:lumMod val="75000"/>
                </a:schemeClr>
              </a:solidFill>
              <a:latin typeface="Abadi MT Condensed Extra Bold"/>
              <a:cs typeface="Abadi MT Condensed Extra Bold"/>
            </a:endParaRPr>
          </a:p>
        </p:txBody>
      </p:sp>
      <p:grpSp>
        <p:nvGrpSpPr>
          <p:cNvPr id="151" name="Group 150"/>
          <p:cNvGrpSpPr/>
          <p:nvPr/>
        </p:nvGrpSpPr>
        <p:grpSpPr>
          <a:xfrm>
            <a:off x="397929" y="4472716"/>
            <a:ext cx="8739721" cy="844342"/>
            <a:chOff x="397929" y="4540452"/>
            <a:chExt cx="8739721" cy="844342"/>
          </a:xfrm>
        </p:grpSpPr>
        <p:grpSp>
          <p:nvGrpSpPr>
            <p:cNvPr id="37" name="Group 36"/>
            <p:cNvGrpSpPr/>
            <p:nvPr/>
          </p:nvGrpSpPr>
          <p:grpSpPr>
            <a:xfrm>
              <a:off x="397929" y="4540452"/>
              <a:ext cx="8739721" cy="844342"/>
              <a:chOff x="457198" y="2567641"/>
              <a:chExt cx="8739721" cy="844342"/>
            </a:xfrm>
          </p:grpSpPr>
          <p:sp>
            <p:nvSpPr>
              <p:cNvPr id="39" name="Rectangle 38"/>
              <p:cNvSpPr/>
              <p:nvPr/>
            </p:nvSpPr>
            <p:spPr>
              <a:xfrm>
                <a:off x="1919819" y="2574515"/>
                <a:ext cx="7277100" cy="837468"/>
              </a:xfrm>
              <a:prstGeom prst="rect">
                <a:avLst/>
              </a:prstGeom>
              <a:solidFill>
                <a:schemeClr val="tx2">
                  <a:lumMod val="20000"/>
                  <a:lumOff val="80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TextBox 42"/>
              <p:cNvSpPr txBox="1"/>
              <p:nvPr/>
            </p:nvSpPr>
            <p:spPr>
              <a:xfrm>
                <a:off x="1895577" y="2614434"/>
                <a:ext cx="6719254" cy="369332"/>
              </a:xfrm>
              <a:prstGeom prst="rect">
                <a:avLst/>
              </a:prstGeom>
              <a:noFill/>
            </p:spPr>
            <p:txBody>
              <a:bodyPr wrap="square" lIns="0" tIns="0" rIns="108000" bIns="0" rtlCol="0" anchor="t" anchorCtr="0">
                <a:spAutoFit/>
              </a:bodyPr>
              <a:lstStyle/>
              <a:p>
                <a:pPr marL="180000"/>
                <a:r>
                  <a:rPr lang="en-US" sz="2400" dirty="0">
                    <a:solidFill>
                      <a:schemeClr val="accent1">
                        <a:lumMod val="75000"/>
                      </a:schemeClr>
                    </a:solidFill>
                    <a:latin typeface="Abadi MT Condensed Light"/>
                    <a:cs typeface="Abadi MT Condensed Light"/>
                  </a:rPr>
                  <a:t>MORE ACCESSIBLE LICENSING COSTS</a:t>
                </a:r>
                <a:endParaRPr lang="en-US" sz="2000" dirty="0">
                  <a:solidFill>
                    <a:schemeClr val="accent1">
                      <a:lumMod val="75000"/>
                    </a:schemeClr>
                  </a:solidFill>
                  <a:latin typeface="Abadi MT Condensed Light"/>
                  <a:cs typeface="Abadi MT Condensed Light"/>
                </a:endParaRPr>
              </a:p>
            </p:txBody>
          </p:sp>
          <p:sp>
            <p:nvSpPr>
              <p:cNvPr id="46" name="Rectangle 45"/>
              <p:cNvSpPr/>
              <p:nvPr/>
            </p:nvSpPr>
            <p:spPr>
              <a:xfrm>
                <a:off x="457198" y="2567641"/>
                <a:ext cx="1459445" cy="835875"/>
              </a:xfrm>
              <a:prstGeom prst="rect">
                <a:avLst/>
              </a:prstGeom>
              <a:solidFill>
                <a:schemeClr val="accent1">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8" name="TextBox 37"/>
            <p:cNvSpPr txBox="1"/>
            <p:nvPr/>
          </p:nvSpPr>
          <p:spPr>
            <a:xfrm>
              <a:off x="1879587" y="5004157"/>
              <a:ext cx="7124699" cy="246221"/>
            </a:xfrm>
            <a:prstGeom prst="rect">
              <a:avLst/>
            </a:prstGeom>
            <a:noFill/>
          </p:spPr>
          <p:txBody>
            <a:bodyPr wrap="square" lIns="108000" tIns="0" rIns="108000" bIns="0" rtlCol="0" anchor="t" anchorCtr="0">
              <a:spAutoFit/>
            </a:bodyPr>
            <a:lstStyle/>
            <a:p>
              <a:pPr>
                <a:spcAft>
                  <a:spcPts val="600"/>
                </a:spcAft>
              </a:pPr>
              <a:r>
                <a:rPr lang="en-US" sz="1600" i="1" dirty="0">
                  <a:solidFill>
                    <a:schemeClr val="accent1">
                      <a:lumMod val="75000"/>
                    </a:schemeClr>
                  </a:solidFill>
                  <a:latin typeface="Abadi MT Condensed Light"/>
                  <a:cs typeface="Abadi MT Condensed Light"/>
                </a:rPr>
                <a:t>Because the provider can share costs at scale, subscriptions can be offered at a cheaper price.</a:t>
              </a:r>
            </a:p>
          </p:txBody>
        </p:sp>
      </p:grpSp>
      <p:grpSp>
        <p:nvGrpSpPr>
          <p:cNvPr id="57" name="Group 56"/>
          <p:cNvGrpSpPr/>
          <p:nvPr/>
        </p:nvGrpSpPr>
        <p:grpSpPr>
          <a:xfrm>
            <a:off x="397930" y="2157054"/>
            <a:ext cx="8746070" cy="1204211"/>
            <a:chOff x="397930" y="2207856"/>
            <a:chExt cx="8746070" cy="1204211"/>
          </a:xfrm>
        </p:grpSpPr>
        <p:grpSp>
          <p:nvGrpSpPr>
            <p:cNvPr id="21" name="Group 20"/>
            <p:cNvGrpSpPr/>
            <p:nvPr/>
          </p:nvGrpSpPr>
          <p:grpSpPr>
            <a:xfrm>
              <a:off x="397930" y="2207856"/>
              <a:ext cx="8746070" cy="1204211"/>
              <a:chOff x="465666" y="2388215"/>
              <a:chExt cx="8746070" cy="1204211"/>
            </a:xfrm>
          </p:grpSpPr>
          <p:grpSp>
            <p:nvGrpSpPr>
              <p:cNvPr id="22" name="Group 21"/>
              <p:cNvGrpSpPr/>
              <p:nvPr/>
            </p:nvGrpSpPr>
            <p:grpSpPr>
              <a:xfrm>
                <a:off x="1882880" y="2395088"/>
                <a:ext cx="7328856" cy="1191180"/>
                <a:chOff x="1882880" y="2570930"/>
                <a:chExt cx="7328856" cy="1191180"/>
              </a:xfrm>
            </p:grpSpPr>
            <p:sp>
              <p:nvSpPr>
                <p:cNvPr id="25" name="Rectangle 24"/>
                <p:cNvSpPr/>
                <p:nvPr/>
              </p:nvSpPr>
              <p:spPr>
                <a:xfrm>
                  <a:off x="1921936" y="2570930"/>
                  <a:ext cx="7289800" cy="1191180"/>
                </a:xfrm>
                <a:prstGeom prst="rect">
                  <a:avLst/>
                </a:prstGeom>
                <a:solidFill>
                  <a:schemeClr val="accent6">
                    <a:lumMod val="20000"/>
                    <a:lumOff val="80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TextBox 25"/>
                <p:cNvSpPr txBox="1"/>
                <p:nvPr/>
              </p:nvSpPr>
              <p:spPr>
                <a:xfrm>
                  <a:off x="1882880" y="2653185"/>
                  <a:ext cx="7278054" cy="369332"/>
                </a:xfrm>
                <a:prstGeom prst="rect">
                  <a:avLst/>
                </a:prstGeom>
                <a:noFill/>
              </p:spPr>
              <p:txBody>
                <a:bodyPr wrap="square" lIns="0" tIns="0" rIns="108000" bIns="0" rtlCol="0" anchor="t" anchorCtr="0">
                  <a:spAutoFit/>
                </a:bodyPr>
                <a:lstStyle/>
                <a:p>
                  <a:pPr marL="180000"/>
                  <a:r>
                    <a:rPr lang="en-US" sz="2400" dirty="0">
                      <a:solidFill>
                        <a:srgbClr val="B27979"/>
                      </a:solidFill>
                      <a:latin typeface="Abadi MT Condensed Light"/>
                      <a:cs typeface="Abadi MT Condensed Light"/>
                    </a:rPr>
                    <a:t>IT FREES USERS FROM HW AND SW INSTALLATIONS/MAINTENANCE</a:t>
                  </a:r>
                  <a:endParaRPr lang="en-US" sz="2000" dirty="0">
                    <a:solidFill>
                      <a:srgbClr val="B27979"/>
                    </a:solidFill>
                    <a:latin typeface="Abadi MT Condensed Light"/>
                    <a:cs typeface="Abadi MT Condensed Light"/>
                  </a:endParaRPr>
                </a:p>
              </p:txBody>
            </p:sp>
          </p:grpSp>
          <p:sp>
            <p:nvSpPr>
              <p:cNvPr id="23" name="Rectangle 22"/>
              <p:cNvSpPr/>
              <p:nvPr/>
            </p:nvSpPr>
            <p:spPr>
              <a:xfrm>
                <a:off x="465666" y="2388215"/>
                <a:ext cx="1458873" cy="1204211"/>
              </a:xfrm>
              <a:prstGeom prst="rect">
                <a:avLst/>
              </a:prstGeom>
              <a:solidFill>
                <a:schemeClr val="accent6">
                  <a:lumMod val="50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3" name="TextBox 32"/>
            <p:cNvSpPr txBox="1"/>
            <p:nvPr/>
          </p:nvSpPr>
          <p:spPr>
            <a:xfrm>
              <a:off x="1888066" y="2753491"/>
              <a:ext cx="7124699" cy="492443"/>
            </a:xfrm>
            <a:prstGeom prst="rect">
              <a:avLst/>
            </a:prstGeom>
            <a:noFill/>
          </p:spPr>
          <p:txBody>
            <a:bodyPr wrap="square" lIns="108000" tIns="0" rIns="108000" bIns="0" rtlCol="0" anchor="t" anchorCtr="0">
              <a:spAutoFit/>
            </a:bodyPr>
            <a:lstStyle/>
            <a:p>
              <a:pPr>
                <a:spcAft>
                  <a:spcPts val="600"/>
                </a:spcAft>
              </a:pPr>
              <a:r>
                <a:rPr lang="en-US" sz="1600" i="1" dirty="0">
                  <a:solidFill>
                    <a:srgbClr val="B27979"/>
                  </a:solidFill>
                  <a:latin typeface="Abadi MT Condensed Light"/>
                  <a:cs typeface="Abadi MT Condensed Light"/>
                </a:rPr>
                <a:t>Because the entire application is serviced through the cloud the only things that a user need to have is a browser and an Internet connection.</a:t>
              </a:r>
            </a:p>
          </p:txBody>
        </p:sp>
        <p:grpSp>
          <p:nvGrpSpPr>
            <p:cNvPr id="3" name="Group 2"/>
            <p:cNvGrpSpPr/>
            <p:nvPr/>
          </p:nvGrpSpPr>
          <p:grpSpPr>
            <a:xfrm>
              <a:off x="599505" y="2556642"/>
              <a:ext cx="688974" cy="463549"/>
              <a:chOff x="644526" y="2572808"/>
              <a:chExt cx="688974" cy="463549"/>
            </a:xfrm>
          </p:grpSpPr>
          <p:sp>
            <p:nvSpPr>
              <p:cNvPr id="194" name="Rounded Rectangle 193"/>
              <p:cNvSpPr/>
              <p:nvPr/>
            </p:nvSpPr>
            <p:spPr>
              <a:xfrm>
                <a:off x="717550" y="2595033"/>
                <a:ext cx="546099" cy="396875"/>
              </a:xfrm>
              <a:prstGeom prst="roundRect">
                <a:avLst>
                  <a:gd name="adj" fmla="val 7465"/>
                </a:avLst>
              </a:prstGeom>
              <a:noFill/>
              <a:ln w="3175" cmpd="sng">
                <a:solidFill>
                  <a:schemeClr val="accent6">
                    <a:lumMod val="20000"/>
                    <a:lumOff val="80000"/>
                  </a:schemeClr>
                </a:solidFill>
                <a:headEnd type="oval"/>
                <a:tailEnd type="ova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0" name="Round Same Side Corner Rectangle 199"/>
              <p:cNvSpPr/>
              <p:nvPr/>
            </p:nvSpPr>
            <p:spPr>
              <a:xfrm>
                <a:off x="695326" y="2572808"/>
                <a:ext cx="590550" cy="412750"/>
              </a:xfrm>
              <a:prstGeom prst="round2SameRect">
                <a:avLst>
                  <a:gd name="adj1" fmla="val 8205"/>
                  <a:gd name="adj2" fmla="val 0"/>
                </a:avLst>
              </a:prstGeom>
              <a:noFill/>
              <a:ln w="9525" cmpd="sng">
                <a:solidFill>
                  <a:schemeClr val="accent6">
                    <a:lumMod val="20000"/>
                    <a:lumOff val="80000"/>
                  </a:schemeClr>
                </a:solidFill>
                <a:headEnd type="oval"/>
                <a:tailEnd type="ova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1" name="Round Same Side Corner Rectangle 200"/>
              <p:cNvSpPr/>
              <p:nvPr/>
            </p:nvSpPr>
            <p:spPr>
              <a:xfrm rot="10800000">
                <a:off x="644526" y="2990637"/>
                <a:ext cx="688974" cy="45720"/>
              </a:xfrm>
              <a:prstGeom prst="round2SameRect">
                <a:avLst/>
              </a:prstGeom>
              <a:noFill/>
              <a:ln w="9525" cmpd="sng">
                <a:solidFill>
                  <a:schemeClr val="accent6">
                    <a:lumMod val="20000"/>
                    <a:lumOff val="80000"/>
                  </a:schemeClr>
                </a:solidFill>
                <a:headEnd type="oval"/>
                <a:tailEnd type="ova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2" name="Rounded Rectangle 201"/>
              <p:cNvSpPr/>
              <p:nvPr/>
            </p:nvSpPr>
            <p:spPr>
              <a:xfrm>
                <a:off x="896938" y="2988732"/>
                <a:ext cx="188912" cy="28800"/>
              </a:xfrm>
              <a:prstGeom prst="roundRect">
                <a:avLst/>
              </a:prstGeom>
              <a:solidFill>
                <a:schemeClr val="accent6">
                  <a:lumMod val="20000"/>
                  <a:lumOff val="80000"/>
                  <a:alpha val="70000"/>
                </a:schemeClr>
              </a:solidFill>
              <a:ln>
                <a:noFill/>
                <a:headEnd type="oval"/>
                <a:tailEnd type="ova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cxnSp>
          <p:nvCxnSpPr>
            <p:cNvPr id="206" name="Straight Connector 205"/>
            <p:cNvCxnSpPr/>
            <p:nvPr/>
          </p:nvCxnSpPr>
          <p:spPr>
            <a:xfrm>
              <a:off x="558220" y="3028665"/>
              <a:ext cx="1146175" cy="0"/>
            </a:xfrm>
            <a:prstGeom prst="line">
              <a:avLst/>
            </a:prstGeom>
            <a:noFill/>
            <a:ln w="9525" cmpd="sng">
              <a:solidFill>
                <a:schemeClr val="accent6">
                  <a:lumMod val="40000"/>
                  <a:lumOff val="60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grpSp>
          <p:nvGrpSpPr>
            <p:cNvPr id="233" name="Group 232"/>
            <p:cNvGrpSpPr/>
            <p:nvPr/>
          </p:nvGrpSpPr>
          <p:grpSpPr>
            <a:xfrm>
              <a:off x="1321288" y="2776782"/>
              <a:ext cx="415915" cy="251883"/>
              <a:chOff x="1252018" y="2869142"/>
              <a:chExt cx="415915" cy="251883"/>
            </a:xfrm>
          </p:grpSpPr>
          <p:grpSp>
            <p:nvGrpSpPr>
              <p:cNvPr id="228" name="Group 227"/>
              <p:cNvGrpSpPr/>
              <p:nvPr/>
            </p:nvGrpSpPr>
            <p:grpSpPr>
              <a:xfrm rot="872637">
                <a:off x="1401233" y="2941109"/>
                <a:ext cx="266700" cy="139700"/>
                <a:chOff x="1407583" y="2950634"/>
                <a:chExt cx="266700" cy="139700"/>
              </a:xfrm>
            </p:grpSpPr>
            <p:sp>
              <p:nvSpPr>
                <p:cNvPr id="225" name="Oval 224"/>
                <p:cNvSpPr/>
                <p:nvPr/>
              </p:nvSpPr>
              <p:spPr>
                <a:xfrm rot="2079594">
                  <a:off x="1407583" y="2950634"/>
                  <a:ext cx="266700" cy="139700"/>
                </a:xfrm>
                <a:prstGeom prst="ellipse">
                  <a:avLst/>
                </a:prstGeom>
                <a:solidFill>
                  <a:schemeClr val="accent6">
                    <a:lumMod val="60000"/>
                    <a:lumOff val="40000"/>
                    <a:alpha val="30000"/>
                  </a:schemeClr>
                </a:solidFill>
                <a:ln w="3175" cmpd="sng">
                  <a:solidFill>
                    <a:srgbClr val="FCD5B5"/>
                  </a:solidFill>
                  <a:headEnd type="none"/>
                  <a:tailEnd type="stealth"/>
                </a:ln>
                <a:effectLst/>
              </p:spPr>
              <p:style>
                <a:lnRef idx="2">
                  <a:schemeClr val="accent1"/>
                </a:lnRef>
                <a:fillRef idx="0">
                  <a:schemeClr val="accent1"/>
                </a:fillRef>
                <a:effectRef idx="1">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21" name="Oval 220"/>
                <p:cNvSpPr>
                  <a:spLocks noChangeAspect="1"/>
                </p:cNvSpPr>
                <p:nvPr/>
              </p:nvSpPr>
              <p:spPr>
                <a:xfrm rot="2079594">
                  <a:off x="1522859" y="3001485"/>
                  <a:ext cx="53340" cy="27940"/>
                </a:xfrm>
                <a:prstGeom prst="ellipse">
                  <a:avLst/>
                </a:prstGeom>
                <a:solidFill>
                  <a:srgbClr val="B76820"/>
                </a:solidFill>
                <a:ln w="3175" cmpd="sng">
                  <a:solidFill>
                    <a:srgbClr val="FCD5B5"/>
                  </a:solidFill>
                  <a:headEnd type="none"/>
                  <a:tailEnd type="stealth"/>
                </a:ln>
                <a:effectLst/>
              </p:spPr>
              <p:style>
                <a:lnRef idx="2">
                  <a:schemeClr val="accent1"/>
                </a:lnRef>
                <a:fillRef idx="0">
                  <a:schemeClr val="accent1"/>
                </a:fillRef>
                <a:effectRef idx="1">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32" name="Group 231"/>
              <p:cNvGrpSpPr/>
              <p:nvPr/>
            </p:nvGrpSpPr>
            <p:grpSpPr>
              <a:xfrm>
                <a:off x="1252018" y="2869142"/>
                <a:ext cx="352357" cy="251883"/>
                <a:chOff x="1252018" y="2869142"/>
                <a:chExt cx="352357" cy="251883"/>
              </a:xfrm>
            </p:grpSpPr>
            <p:cxnSp>
              <p:nvCxnSpPr>
                <p:cNvPr id="207" name="Straight Connector 206"/>
                <p:cNvCxnSpPr/>
                <p:nvPr/>
              </p:nvCxnSpPr>
              <p:spPr>
                <a:xfrm>
                  <a:off x="1304472" y="2872317"/>
                  <a:ext cx="0" cy="247650"/>
                </a:xfrm>
                <a:prstGeom prst="line">
                  <a:avLst/>
                </a:prstGeom>
                <a:noFill/>
                <a:ln w="6350" cmpd="sng">
                  <a:solidFill>
                    <a:schemeClr val="accent6">
                      <a:lumMod val="40000"/>
                      <a:lumOff val="60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208" name="Straight Connector 207"/>
                <p:cNvCxnSpPr/>
                <p:nvPr/>
              </p:nvCxnSpPr>
              <p:spPr>
                <a:xfrm flipV="1">
                  <a:off x="1548879" y="2870200"/>
                  <a:ext cx="0" cy="59267"/>
                </a:xfrm>
                <a:prstGeom prst="line">
                  <a:avLst/>
                </a:prstGeom>
                <a:noFill/>
                <a:ln w="6350" cmpd="sng">
                  <a:solidFill>
                    <a:schemeClr val="accent6">
                      <a:lumMod val="40000"/>
                      <a:lumOff val="60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209" name="Straight Connector 208"/>
                <p:cNvCxnSpPr/>
                <p:nvPr/>
              </p:nvCxnSpPr>
              <p:spPr>
                <a:xfrm flipH="1">
                  <a:off x="1252018" y="2872317"/>
                  <a:ext cx="50800" cy="98425"/>
                </a:xfrm>
                <a:prstGeom prst="line">
                  <a:avLst/>
                </a:prstGeom>
                <a:noFill/>
                <a:ln w="6350" cmpd="sng">
                  <a:solidFill>
                    <a:schemeClr val="accent6">
                      <a:lumMod val="40000"/>
                      <a:lumOff val="60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214" name="Straight Connector 213"/>
                <p:cNvCxnSpPr/>
                <p:nvPr/>
              </p:nvCxnSpPr>
              <p:spPr>
                <a:xfrm>
                  <a:off x="1553575" y="2872317"/>
                  <a:ext cx="50800" cy="98425"/>
                </a:xfrm>
                <a:prstGeom prst="line">
                  <a:avLst/>
                </a:prstGeom>
                <a:noFill/>
                <a:ln w="6350" cmpd="sng">
                  <a:solidFill>
                    <a:schemeClr val="accent6">
                      <a:lumMod val="40000"/>
                      <a:lumOff val="60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220" name="Straight Connector 219"/>
                <p:cNvCxnSpPr/>
                <p:nvPr/>
              </p:nvCxnSpPr>
              <p:spPr>
                <a:xfrm rot="5400000">
                  <a:off x="1427238" y="2745317"/>
                  <a:ext cx="0" cy="247650"/>
                </a:xfrm>
                <a:prstGeom prst="line">
                  <a:avLst/>
                </a:prstGeom>
                <a:noFill/>
                <a:ln w="6350" cmpd="sng">
                  <a:solidFill>
                    <a:schemeClr val="accent6">
                      <a:lumMod val="40000"/>
                      <a:lumOff val="60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231" name="Diagonal Stripe 230"/>
                <p:cNvSpPr/>
                <p:nvPr/>
              </p:nvSpPr>
              <p:spPr>
                <a:xfrm flipV="1">
                  <a:off x="1304925" y="3057525"/>
                  <a:ext cx="64800" cy="63500"/>
                </a:xfrm>
                <a:prstGeom prst="diagStripe">
                  <a:avLst/>
                </a:prstGeom>
                <a:solidFill>
                  <a:srgbClr val="FAC090">
                    <a:alpha val="20000"/>
                  </a:srgbClr>
                </a:solidFill>
                <a:ln w="3175" cmpd="sng">
                  <a:solidFill>
                    <a:srgbClr val="FAC090"/>
                  </a:solidFill>
                  <a:headEnd type="none"/>
                  <a:tailEnd type="stealth"/>
                </a:ln>
                <a:effectLst/>
              </p:spPr>
              <p:style>
                <a:lnRef idx="2">
                  <a:schemeClr val="accent1"/>
                </a:lnRef>
                <a:fillRef idx="0">
                  <a:schemeClr val="accent1"/>
                </a:fillRef>
                <a:effectRef idx="1">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22" name="Diagonal Stripe 221"/>
                <p:cNvSpPr/>
                <p:nvPr/>
              </p:nvSpPr>
              <p:spPr>
                <a:xfrm flipV="1">
                  <a:off x="1304924" y="2962271"/>
                  <a:ext cx="154800" cy="155575"/>
                </a:xfrm>
                <a:prstGeom prst="diagStripe">
                  <a:avLst>
                    <a:gd name="adj" fmla="val 74490"/>
                  </a:avLst>
                </a:prstGeom>
                <a:solidFill>
                  <a:srgbClr val="FAC090">
                    <a:alpha val="20000"/>
                  </a:srgbClr>
                </a:solidFill>
                <a:ln w="3175" cmpd="sng">
                  <a:solidFill>
                    <a:srgbClr val="FAC090"/>
                  </a:solidFill>
                  <a:headEnd type="none"/>
                  <a:tailEnd type="stealth"/>
                </a:ln>
                <a:effectLst/>
              </p:spPr>
              <p:style>
                <a:lnRef idx="2">
                  <a:schemeClr val="accent1"/>
                </a:lnRef>
                <a:fillRef idx="0">
                  <a:schemeClr val="accent1"/>
                </a:fillRef>
                <a:effectRef idx="1">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grpSp>
        </p:grpSp>
        <p:grpSp>
          <p:nvGrpSpPr>
            <p:cNvPr id="239" name="Group 238"/>
            <p:cNvGrpSpPr/>
            <p:nvPr/>
          </p:nvGrpSpPr>
          <p:grpSpPr>
            <a:xfrm rot="2700000">
              <a:off x="1291644" y="2723865"/>
              <a:ext cx="406400" cy="406400"/>
              <a:chOff x="1235075" y="2289175"/>
              <a:chExt cx="406400" cy="406400"/>
            </a:xfrm>
          </p:grpSpPr>
          <p:cxnSp>
            <p:nvCxnSpPr>
              <p:cNvPr id="235" name="Straight Connector 234"/>
              <p:cNvCxnSpPr/>
              <p:nvPr/>
            </p:nvCxnSpPr>
            <p:spPr>
              <a:xfrm>
                <a:off x="1235075" y="2492375"/>
                <a:ext cx="406400" cy="0"/>
              </a:xfrm>
              <a:prstGeom prst="line">
                <a:avLst/>
              </a:prstGeom>
              <a:ln w="57150" cmpd="sng">
                <a:solidFill>
                  <a:schemeClr val="accent6">
                    <a:lumMod val="20000"/>
                    <a:lumOff val="80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238" name="Straight Connector 237"/>
              <p:cNvCxnSpPr/>
              <p:nvPr/>
            </p:nvCxnSpPr>
            <p:spPr>
              <a:xfrm rot="5400000">
                <a:off x="1228725" y="2492375"/>
                <a:ext cx="406400" cy="0"/>
              </a:xfrm>
              <a:prstGeom prst="line">
                <a:avLst/>
              </a:prstGeom>
              <a:ln w="57150" cmpd="sng">
                <a:solidFill>
                  <a:schemeClr val="accent6">
                    <a:lumMod val="20000"/>
                    <a:lumOff val="80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grpSp>
        <p:grpSp>
          <p:nvGrpSpPr>
            <p:cNvPr id="53" name="Group 52"/>
            <p:cNvGrpSpPr/>
            <p:nvPr/>
          </p:nvGrpSpPr>
          <p:grpSpPr>
            <a:xfrm>
              <a:off x="742371" y="2666715"/>
              <a:ext cx="415924" cy="206374"/>
              <a:chOff x="688976" y="2740025"/>
              <a:chExt cx="415924" cy="206374"/>
            </a:xfrm>
          </p:grpSpPr>
          <p:grpSp>
            <p:nvGrpSpPr>
              <p:cNvPr id="342" name="Group 341"/>
              <p:cNvGrpSpPr/>
              <p:nvPr/>
            </p:nvGrpSpPr>
            <p:grpSpPr>
              <a:xfrm>
                <a:off x="688976" y="2740025"/>
                <a:ext cx="415924" cy="206374"/>
                <a:chOff x="742951" y="2800350"/>
                <a:chExt cx="822325" cy="501650"/>
              </a:xfrm>
            </p:grpSpPr>
            <p:cxnSp>
              <p:nvCxnSpPr>
                <p:cNvPr id="432" name="Straight Connector 431"/>
                <p:cNvCxnSpPr/>
                <p:nvPr/>
              </p:nvCxnSpPr>
              <p:spPr>
                <a:xfrm>
                  <a:off x="901700" y="3302000"/>
                  <a:ext cx="565150" cy="0"/>
                </a:xfrm>
                <a:prstGeom prst="line">
                  <a:avLst/>
                </a:prstGeom>
                <a:noFill/>
                <a:ln w="6350" cmpd="sng">
                  <a:solidFill>
                    <a:schemeClr val="accent6">
                      <a:lumMod val="20000"/>
                      <a:lumOff val="80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433" name="Arc 432"/>
                <p:cNvSpPr/>
                <p:nvPr/>
              </p:nvSpPr>
              <p:spPr>
                <a:xfrm>
                  <a:off x="1362076" y="3105150"/>
                  <a:ext cx="203200" cy="196850"/>
                </a:xfrm>
                <a:prstGeom prst="arc">
                  <a:avLst>
                    <a:gd name="adj1" fmla="val 16119248"/>
                    <a:gd name="adj2" fmla="val 5400000"/>
                  </a:avLst>
                </a:prstGeom>
                <a:noFill/>
                <a:ln w="6350" cmpd="sng">
                  <a:solidFill>
                    <a:schemeClr val="accent6">
                      <a:lumMod val="20000"/>
                      <a:lumOff val="80000"/>
                    </a:schemeClr>
                  </a:solidFill>
                  <a:headEnd type="none"/>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34" name="Arc 433"/>
                <p:cNvSpPr/>
                <p:nvPr/>
              </p:nvSpPr>
              <p:spPr>
                <a:xfrm>
                  <a:off x="1323976" y="3019425"/>
                  <a:ext cx="144000" cy="144000"/>
                </a:xfrm>
                <a:prstGeom prst="arc">
                  <a:avLst>
                    <a:gd name="adj1" fmla="val 12949107"/>
                    <a:gd name="adj2" fmla="val 746464"/>
                  </a:avLst>
                </a:prstGeom>
                <a:noFill/>
                <a:ln w="6350" cmpd="sng">
                  <a:solidFill>
                    <a:schemeClr val="accent6">
                      <a:lumMod val="20000"/>
                      <a:lumOff val="80000"/>
                    </a:schemeClr>
                  </a:solidFill>
                  <a:headEnd type="none"/>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35" name="Arc 434"/>
                <p:cNvSpPr/>
                <p:nvPr/>
              </p:nvSpPr>
              <p:spPr>
                <a:xfrm>
                  <a:off x="923924" y="2800350"/>
                  <a:ext cx="434975" cy="406400"/>
                </a:xfrm>
                <a:prstGeom prst="arc">
                  <a:avLst>
                    <a:gd name="adj1" fmla="val 11236611"/>
                    <a:gd name="adj2" fmla="val 456472"/>
                  </a:avLst>
                </a:prstGeom>
                <a:noFill/>
                <a:ln w="6350" cmpd="sng">
                  <a:solidFill>
                    <a:schemeClr val="accent6">
                      <a:lumMod val="20000"/>
                      <a:lumOff val="80000"/>
                    </a:schemeClr>
                  </a:solidFill>
                  <a:headEnd type="none"/>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36" name="Arc 435"/>
                <p:cNvSpPr/>
                <p:nvPr/>
              </p:nvSpPr>
              <p:spPr>
                <a:xfrm>
                  <a:off x="742951" y="2968626"/>
                  <a:ext cx="336088" cy="333374"/>
                </a:xfrm>
                <a:prstGeom prst="arc">
                  <a:avLst>
                    <a:gd name="adj1" fmla="val 5549553"/>
                    <a:gd name="adj2" fmla="val 16665205"/>
                  </a:avLst>
                </a:prstGeom>
                <a:noFill/>
                <a:ln w="6350" cmpd="sng">
                  <a:solidFill>
                    <a:schemeClr val="accent6">
                      <a:lumMod val="20000"/>
                      <a:lumOff val="80000"/>
                    </a:schemeClr>
                  </a:solidFill>
                  <a:headEnd type="none"/>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437" name="Group 436"/>
              <p:cNvGrpSpPr/>
              <p:nvPr/>
            </p:nvGrpSpPr>
            <p:grpSpPr>
              <a:xfrm>
                <a:off x="736601" y="2828925"/>
                <a:ext cx="222249" cy="117474"/>
                <a:chOff x="742951" y="2800350"/>
                <a:chExt cx="822325" cy="501650"/>
              </a:xfrm>
            </p:grpSpPr>
            <p:cxnSp>
              <p:nvCxnSpPr>
                <p:cNvPr id="438" name="Straight Connector 437"/>
                <p:cNvCxnSpPr/>
                <p:nvPr/>
              </p:nvCxnSpPr>
              <p:spPr>
                <a:xfrm>
                  <a:off x="901700" y="3302000"/>
                  <a:ext cx="565150" cy="0"/>
                </a:xfrm>
                <a:prstGeom prst="line">
                  <a:avLst/>
                </a:prstGeom>
                <a:noFill/>
                <a:ln w="6350" cmpd="sng">
                  <a:solidFill>
                    <a:schemeClr val="accent6">
                      <a:lumMod val="20000"/>
                      <a:lumOff val="80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439" name="Arc 438"/>
                <p:cNvSpPr/>
                <p:nvPr/>
              </p:nvSpPr>
              <p:spPr>
                <a:xfrm>
                  <a:off x="1362076" y="3105150"/>
                  <a:ext cx="203200" cy="196850"/>
                </a:xfrm>
                <a:prstGeom prst="arc">
                  <a:avLst>
                    <a:gd name="adj1" fmla="val 16119248"/>
                    <a:gd name="adj2" fmla="val 5400000"/>
                  </a:avLst>
                </a:prstGeom>
                <a:noFill/>
                <a:ln w="6350" cmpd="sng">
                  <a:solidFill>
                    <a:schemeClr val="accent6">
                      <a:lumMod val="20000"/>
                      <a:lumOff val="80000"/>
                    </a:schemeClr>
                  </a:solidFill>
                  <a:headEnd type="none"/>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40" name="Arc 439"/>
                <p:cNvSpPr/>
                <p:nvPr/>
              </p:nvSpPr>
              <p:spPr>
                <a:xfrm>
                  <a:off x="1323976" y="3019425"/>
                  <a:ext cx="144000" cy="144000"/>
                </a:xfrm>
                <a:prstGeom prst="arc">
                  <a:avLst>
                    <a:gd name="adj1" fmla="val 12949107"/>
                    <a:gd name="adj2" fmla="val 746464"/>
                  </a:avLst>
                </a:prstGeom>
                <a:noFill/>
                <a:ln w="6350" cmpd="sng">
                  <a:solidFill>
                    <a:schemeClr val="accent6">
                      <a:lumMod val="20000"/>
                      <a:lumOff val="80000"/>
                    </a:schemeClr>
                  </a:solidFill>
                  <a:headEnd type="none"/>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41" name="Arc 440"/>
                <p:cNvSpPr/>
                <p:nvPr/>
              </p:nvSpPr>
              <p:spPr>
                <a:xfrm>
                  <a:off x="923924" y="2800350"/>
                  <a:ext cx="434975" cy="406400"/>
                </a:xfrm>
                <a:prstGeom prst="arc">
                  <a:avLst>
                    <a:gd name="adj1" fmla="val 11236611"/>
                    <a:gd name="adj2" fmla="val 456472"/>
                  </a:avLst>
                </a:prstGeom>
                <a:noFill/>
                <a:ln w="6350" cmpd="sng">
                  <a:solidFill>
                    <a:schemeClr val="accent6">
                      <a:lumMod val="20000"/>
                      <a:lumOff val="80000"/>
                    </a:schemeClr>
                  </a:solidFill>
                  <a:headEnd type="none"/>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42" name="Arc 441"/>
                <p:cNvSpPr/>
                <p:nvPr/>
              </p:nvSpPr>
              <p:spPr>
                <a:xfrm>
                  <a:off x="742951" y="2968626"/>
                  <a:ext cx="336088" cy="333374"/>
                </a:xfrm>
                <a:prstGeom prst="arc">
                  <a:avLst>
                    <a:gd name="adj1" fmla="val 5549553"/>
                    <a:gd name="adj2" fmla="val 16665205"/>
                  </a:avLst>
                </a:prstGeom>
                <a:noFill/>
                <a:ln w="6350" cmpd="sng">
                  <a:solidFill>
                    <a:schemeClr val="accent6">
                      <a:lumMod val="20000"/>
                      <a:lumOff val="80000"/>
                    </a:schemeClr>
                  </a:solidFill>
                  <a:headEnd type="none"/>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grpSp>
      <p:grpSp>
        <p:nvGrpSpPr>
          <p:cNvPr id="153" name="Group 152"/>
          <p:cNvGrpSpPr/>
          <p:nvPr/>
        </p:nvGrpSpPr>
        <p:grpSpPr>
          <a:xfrm>
            <a:off x="397930" y="3399082"/>
            <a:ext cx="8746071" cy="1034085"/>
            <a:chOff x="397930" y="3449884"/>
            <a:chExt cx="8746071" cy="1034085"/>
          </a:xfrm>
        </p:grpSpPr>
        <p:grpSp>
          <p:nvGrpSpPr>
            <p:cNvPr id="227" name="Group 226"/>
            <p:cNvGrpSpPr/>
            <p:nvPr/>
          </p:nvGrpSpPr>
          <p:grpSpPr>
            <a:xfrm>
              <a:off x="397930" y="3449884"/>
              <a:ext cx="8746071" cy="1034085"/>
              <a:chOff x="397930" y="3564106"/>
              <a:chExt cx="8746071" cy="1034085"/>
            </a:xfrm>
          </p:grpSpPr>
          <p:grpSp>
            <p:nvGrpSpPr>
              <p:cNvPr id="28" name="Group 27"/>
              <p:cNvGrpSpPr/>
              <p:nvPr/>
            </p:nvGrpSpPr>
            <p:grpSpPr>
              <a:xfrm>
                <a:off x="397930" y="3564106"/>
                <a:ext cx="8746071" cy="1034085"/>
                <a:chOff x="457891" y="3858867"/>
                <a:chExt cx="8746071" cy="1034085"/>
              </a:xfrm>
            </p:grpSpPr>
            <p:grpSp>
              <p:nvGrpSpPr>
                <p:cNvPr id="32" name="Group 31"/>
                <p:cNvGrpSpPr/>
                <p:nvPr/>
              </p:nvGrpSpPr>
              <p:grpSpPr>
                <a:xfrm>
                  <a:off x="1888397" y="3858867"/>
                  <a:ext cx="7315565" cy="1034083"/>
                  <a:chOff x="2609697" y="3053237"/>
                  <a:chExt cx="6856611" cy="1664034"/>
                </a:xfrm>
              </p:grpSpPr>
              <p:sp>
                <p:nvSpPr>
                  <p:cNvPr id="34" name="Rectangle 33"/>
                  <p:cNvSpPr/>
                  <p:nvPr/>
                </p:nvSpPr>
                <p:spPr>
                  <a:xfrm>
                    <a:off x="2633846" y="3053237"/>
                    <a:ext cx="6832462" cy="1664034"/>
                  </a:xfrm>
                  <a:prstGeom prst="rect">
                    <a:avLst/>
                  </a:prstGeom>
                  <a:solidFill>
                    <a:schemeClr val="accent5">
                      <a:lumMod val="40000"/>
                      <a:lumOff val="60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TextBox 34"/>
                  <p:cNvSpPr txBox="1"/>
                  <p:nvPr/>
                </p:nvSpPr>
                <p:spPr>
                  <a:xfrm>
                    <a:off x="2609697" y="3120476"/>
                    <a:ext cx="5406935" cy="594324"/>
                  </a:xfrm>
                  <a:prstGeom prst="rect">
                    <a:avLst/>
                  </a:prstGeom>
                  <a:noFill/>
                </p:spPr>
                <p:txBody>
                  <a:bodyPr wrap="square" lIns="0" tIns="0" rIns="108000" bIns="0" rtlCol="0" anchor="t" anchorCtr="0">
                    <a:spAutoFit/>
                  </a:bodyPr>
                  <a:lstStyle/>
                  <a:p>
                    <a:pPr marL="180000"/>
                    <a:r>
                      <a:rPr lang="en-US" sz="2400" dirty="0">
                        <a:solidFill>
                          <a:schemeClr val="accent5">
                            <a:lumMod val="75000"/>
                          </a:schemeClr>
                        </a:solidFill>
                        <a:latin typeface="Abadi MT Condensed Light"/>
                        <a:cs typeface="Abadi MT Condensed Light"/>
                      </a:rPr>
                      <a:t>FASTER ROLLOUT OF RELEASES</a:t>
                    </a:r>
                  </a:p>
                </p:txBody>
              </p:sp>
            </p:grpSp>
            <p:sp>
              <p:nvSpPr>
                <p:cNvPr id="30" name="Rectangle 29"/>
                <p:cNvSpPr/>
                <p:nvPr/>
              </p:nvSpPr>
              <p:spPr>
                <a:xfrm>
                  <a:off x="457891" y="3858872"/>
                  <a:ext cx="1466647" cy="1034080"/>
                </a:xfrm>
                <a:prstGeom prst="rect">
                  <a:avLst/>
                </a:prstGeom>
                <a:solidFill>
                  <a:schemeClr val="accent5">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6" name="TextBox 35"/>
              <p:cNvSpPr txBox="1"/>
              <p:nvPr/>
            </p:nvSpPr>
            <p:spPr>
              <a:xfrm>
                <a:off x="1879593" y="3999669"/>
                <a:ext cx="7264407" cy="492443"/>
              </a:xfrm>
              <a:prstGeom prst="rect">
                <a:avLst/>
              </a:prstGeom>
              <a:noFill/>
            </p:spPr>
            <p:txBody>
              <a:bodyPr wrap="square" lIns="108000" tIns="0" rIns="108000" bIns="0" rtlCol="0" anchor="t" anchorCtr="0">
                <a:spAutoFit/>
              </a:bodyPr>
              <a:lstStyle/>
              <a:p>
                <a:pPr>
                  <a:spcAft>
                    <a:spcPts val="600"/>
                  </a:spcAft>
                </a:pPr>
                <a:r>
                  <a:rPr lang="en-US" sz="1600" i="1" dirty="0">
                    <a:solidFill>
                      <a:schemeClr val="accent5">
                        <a:lumMod val="75000"/>
                      </a:schemeClr>
                    </a:solidFill>
                    <a:latin typeface="Abadi MT Condensed Light"/>
                    <a:cs typeface="Abadi MT Condensed Light"/>
                  </a:rPr>
                  <a:t>Because the software is run and administered by the provider, updateds, patches are applied centrally and transparently applied.</a:t>
                </a:r>
              </a:p>
            </p:txBody>
          </p:sp>
        </p:grpSp>
        <p:grpSp>
          <p:nvGrpSpPr>
            <p:cNvPr id="61" name="Group 60"/>
            <p:cNvGrpSpPr/>
            <p:nvPr/>
          </p:nvGrpSpPr>
          <p:grpSpPr>
            <a:xfrm>
              <a:off x="526470" y="3606800"/>
              <a:ext cx="1194380" cy="647699"/>
              <a:chOff x="863021" y="3498565"/>
              <a:chExt cx="415924" cy="206374"/>
            </a:xfrm>
          </p:grpSpPr>
          <p:cxnSp>
            <p:nvCxnSpPr>
              <p:cNvPr id="443" name="Straight Connector 442"/>
              <p:cNvCxnSpPr/>
              <p:nvPr/>
            </p:nvCxnSpPr>
            <p:spPr>
              <a:xfrm>
                <a:off x="943315" y="3704939"/>
                <a:ext cx="285847" cy="0"/>
              </a:xfrm>
              <a:prstGeom prst="line">
                <a:avLst/>
              </a:prstGeom>
              <a:noFill/>
              <a:ln w="6350" cmpd="sng">
                <a:solidFill>
                  <a:schemeClr val="accent5">
                    <a:lumMod val="40000"/>
                    <a:lumOff val="60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444" name="Arc 443"/>
              <p:cNvSpPr/>
              <p:nvPr/>
            </p:nvSpPr>
            <p:spPr>
              <a:xfrm>
                <a:off x="1176168" y="3623957"/>
                <a:ext cx="102777" cy="80982"/>
              </a:xfrm>
              <a:prstGeom prst="arc">
                <a:avLst>
                  <a:gd name="adj1" fmla="val 16119248"/>
                  <a:gd name="adj2" fmla="val 5400000"/>
                </a:avLst>
              </a:prstGeom>
              <a:noFill/>
              <a:ln w="6350" cmpd="sng">
                <a:solidFill>
                  <a:schemeClr val="accent5">
                    <a:lumMod val="40000"/>
                    <a:lumOff val="60000"/>
                  </a:schemeClr>
                </a:solidFill>
                <a:headEnd type="none"/>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45" name="Arc 444"/>
              <p:cNvSpPr/>
              <p:nvPr/>
            </p:nvSpPr>
            <p:spPr>
              <a:xfrm>
                <a:off x="1156898" y="3588690"/>
                <a:ext cx="72834" cy="59240"/>
              </a:xfrm>
              <a:prstGeom prst="arc">
                <a:avLst>
                  <a:gd name="adj1" fmla="val 12949107"/>
                  <a:gd name="adj2" fmla="val 746464"/>
                </a:avLst>
              </a:prstGeom>
              <a:noFill/>
              <a:ln w="6350" cmpd="sng">
                <a:solidFill>
                  <a:schemeClr val="accent5">
                    <a:lumMod val="40000"/>
                    <a:lumOff val="60000"/>
                  </a:schemeClr>
                </a:solidFill>
                <a:headEnd type="none"/>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46" name="Arc 445"/>
              <p:cNvSpPr/>
              <p:nvPr/>
            </p:nvSpPr>
            <p:spPr>
              <a:xfrm>
                <a:off x="954555" y="3498565"/>
                <a:ext cx="220006" cy="167189"/>
              </a:xfrm>
              <a:prstGeom prst="arc">
                <a:avLst>
                  <a:gd name="adj1" fmla="val 11236611"/>
                  <a:gd name="adj2" fmla="val 456472"/>
                </a:avLst>
              </a:prstGeom>
              <a:noFill/>
              <a:ln w="6350" cmpd="sng">
                <a:solidFill>
                  <a:schemeClr val="accent5">
                    <a:lumMod val="40000"/>
                    <a:lumOff val="60000"/>
                  </a:schemeClr>
                </a:solidFill>
                <a:headEnd type="none"/>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47" name="Arc 446"/>
              <p:cNvSpPr/>
              <p:nvPr/>
            </p:nvSpPr>
            <p:spPr>
              <a:xfrm>
                <a:off x="863021" y="3567792"/>
                <a:ext cx="169990" cy="137147"/>
              </a:xfrm>
              <a:prstGeom prst="arc">
                <a:avLst>
                  <a:gd name="adj1" fmla="val 5549553"/>
                  <a:gd name="adj2" fmla="val 16665205"/>
                </a:avLst>
              </a:prstGeom>
              <a:noFill/>
              <a:ln w="6350" cmpd="sng">
                <a:solidFill>
                  <a:schemeClr val="accent5">
                    <a:lumMod val="40000"/>
                    <a:lumOff val="60000"/>
                  </a:schemeClr>
                </a:solidFill>
                <a:headEnd type="none"/>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448" name="Straight Connector 447"/>
              <p:cNvCxnSpPr/>
              <p:nvPr/>
            </p:nvCxnSpPr>
            <p:spPr>
              <a:xfrm>
                <a:off x="953551" y="3704939"/>
                <a:ext cx="152743" cy="0"/>
              </a:xfrm>
              <a:prstGeom prst="line">
                <a:avLst/>
              </a:prstGeom>
              <a:noFill/>
              <a:ln w="6350" cmpd="sng">
                <a:solidFill>
                  <a:schemeClr val="accent5">
                    <a:lumMod val="40000"/>
                    <a:lumOff val="60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449" name="Arc 448"/>
              <p:cNvSpPr/>
              <p:nvPr/>
            </p:nvSpPr>
            <p:spPr>
              <a:xfrm>
                <a:off x="1077976" y="3658842"/>
                <a:ext cx="54919" cy="46097"/>
              </a:xfrm>
              <a:prstGeom prst="arc">
                <a:avLst>
                  <a:gd name="adj1" fmla="val 16119248"/>
                  <a:gd name="adj2" fmla="val 5400000"/>
                </a:avLst>
              </a:prstGeom>
              <a:noFill/>
              <a:ln w="6350" cmpd="sng">
                <a:solidFill>
                  <a:schemeClr val="accent5">
                    <a:lumMod val="40000"/>
                    <a:lumOff val="60000"/>
                  </a:schemeClr>
                </a:solidFill>
                <a:headEnd type="none"/>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50" name="Arc 449"/>
              <p:cNvSpPr/>
              <p:nvPr/>
            </p:nvSpPr>
            <p:spPr>
              <a:xfrm>
                <a:off x="1067679" y="3638767"/>
                <a:ext cx="38919" cy="33721"/>
              </a:xfrm>
              <a:prstGeom prst="arc">
                <a:avLst>
                  <a:gd name="adj1" fmla="val 12949107"/>
                  <a:gd name="adj2" fmla="val 746464"/>
                </a:avLst>
              </a:prstGeom>
              <a:noFill/>
              <a:ln w="6350" cmpd="sng">
                <a:solidFill>
                  <a:schemeClr val="accent5">
                    <a:lumMod val="40000"/>
                    <a:lumOff val="60000"/>
                  </a:schemeClr>
                </a:solidFill>
                <a:headEnd type="none"/>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51" name="Arc 450"/>
              <p:cNvSpPr/>
              <p:nvPr/>
            </p:nvSpPr>
            <p:spPr>
              <a:xfrm>
                <a:off x="959557" y="3587465"/>
                <a:ext cx="117560" cy="95169"/>
              </a:xfrm>
              <a:prstGeom prst="arc">
                <a:avLst>
                  <a:gd name="adj1" fmla="val 11236611"/>
                  <a:gd name="adj2" fmla="val 456472"/>
                </a:avLst>
              </a:prstGeom>
              <a:noFill/>
              <a:ln w="6350" cmpd="sng">
                <a:solidFill>
                  <a:schemeClr val="accent5">
                    <a:lumMod val="40000"/>
                    <a:lumOff val="60000"/>
                  </a:schemeClr>
                </a:solidFill>
                <a:headEnd type="none"/>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52" name="Arc 451"/>
              <p:cNvSpPr/>
              <p:nvPr/>
            </p:nvSpPr>
            <p:spPr>
              <a:xfrm>
                <a:off x="910646" y="3626871"/>
                <a:ext cx="90834" cy="78068"/>
              </a:xfrm>
              <a:prstGeom prst="arc">
                <a:avLst>
                  <a:gd name="adj1" fmla="val 5549553"/>
                  <a:gd name="adj2" fmla="val 16665205"/>
                </a:avLst>
              </a:prstGeom>
              <a:noFill/>
              <a:ln w="6350" cmpd="sng">
                <a:solidFill>
                  <a:schemeClr val="accent5">
                    <a:lumMod val="40000"/>
                    <a:lumOff val="60000"/>
                  </a:schemeClr>
                </a:solidFill>
                <a:headEnd type="none"/>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65" name="Group 64"/>
            <p:cNvGrpSpPr/>
            <p:nvPr/>
          </p:nvGrpSpPr>
          <p:grpSpPr>
            <a:xfrm>
              <a:off x="993775" y="3810000"/>
              <a:ext cx="306000" cy="326050"/>
              <a:chOff x="895350" y="3784600"/>
              <a:chExt cx="306000" cy="326050"/>
            </a:xfrm>
          </p:grpSpPr>
          <p:sp>
            <p:nvSpPr>
              <p:cNvPr id="62" name="Rectangle 61"/>
              <p:cNvSpPr/>
              <p:nvPr/>
            </p:nvSpPr>
            <p:spPr>
              <a:xfrm>
                <a:off x="895350" y="3784600"/>
                <a:ext cx="304800" cy="323850"/>
              </a:xfrm>
              <a:prstGeom prst="rect">
                <a:avLst/>
              </a:prstGeom>
              <a:ln w="3175" cmpd="sng">
                <a:solidFill>
                  <a:srgbClr val="B7DEE8"/>
                </a:solidFill>
                <a:headEnd type="none"/>
                <a:tailEnd type="stealth"/>
              </a:ln>
              <a:effectLst/>
            </p:spPr>
            <p:style>
              <a:lnRef idx="2">
                <a:schemeClr val="accent1"/>
              </a:lnRef>
              <a:fillRef idx="0">
                <a:schemeClr val="accent1"/>
              </a:fillRef>
              <a:effectRef idx="1">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4" name="Diagonal Stripe 63"/>
              <p:cNvSpPr/>
              <p:nvPr/>
            </p:nvSpPr>
            <p:spPr>
              <a:xfrm flipV="1">
                <a:off x="895350" y="3930650"/>
                <a:ext cx="180000" cy="180000"/>
              </a:xfrm>
              <a:prstGeom prst="diagStripe">
                <a:avLst/>
              </a:prstGeom>
              <a:solidFill>
                <a:schemeClr val="accent5">
                  <a:lumMod val="40000"/>
                  <a:lumOff val="60000"/>
                </a:schemeClr>
              </a:solidFill>
              <a:ln w="3175" cmpd="sng">
                <a:solidFill>
                  <a:srgbClr val="B7DEE8"/>
                </a:solidFill>
                <a:headEnd type="none"/>
                <a:tailEnd type="stealth"/>
              </a:ln>
              <a:effectLst/>
            </p:spPr>
            <p:style>
              <a:lnRef idx="2">
                <a:schemeClr val="accent1"/>
              </a:lnRef>
              <a:fillRef idx="0">
                <a:schemeClr val="accent1"/>
              </a:fillRef>
              <a:effectRef idx="1">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453" name="Diagonal Stripe 452"/>
              <p:cNvSpPr/>
              <p:nvPr/>
            </p:nvSpPr>
            <p:spPr>
              <a:xfrm flipV="1">
                <a:off x="895350" y="3803650"/>
                <a:ext cx="306000" cy="306000"/>
              </a:xfrm>
              <a:prstGeom prst="diagStripe">
                <a:avLst>
                  <a:gd name="adj" fmla="val 75925"/>
                </a:avLst>
              </a:prstGeom>
              <a:solidFill>
                <a:schemeClr val="accent5">
                  <a:lumMod val="40000"/>
                  <a:lumOff val="60000"/>
                </a:schemeClr>
              </a:solidFill>
              <a:ln w="3175" cmpd="sng">
                <a:solidFill>
                  <a:srgbClr val="B7DEE8"/>
                </a:solidFill>
                <a:headEnd type="none"/>
                <a:tailEnd type="stealth"/>
              </a:ln>
              <a:effectLst/>
            </p:spPr>
            <p:style>
              <a:lnRef idx="2">
                <a:schemeClr val="accent1"/>
              </a:lnRef>
              <a:fillRef idx="0">
                <a:schemeClr val="accent1"/>
              </a:fillRef>
              <a:effectRef idx="1">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454" name="Diagonal Stripe 453"/>
              <p:cNvSpPr/>
              <p:nvPr/>
            </p:nvSpPr>
            <p:spPr>
              <a:xfrm flipH="1" flipV="1">
                <a:off x="965200" y="3870325"/>
                <a:ext cx="234000" cy="234000"/>
              </a:xfrm>
              <a:prstGeom prst="diagStripe">
                <a:avLst/>
              </a:prstGeom>
              <a:solidFill>
                <a:schemeClr val="accent5">
                  <a:lumMod val="40000"/>
                  <a:lumOff val="60000"/>
                  <a:alpha val="40000"/>
                </a:schemeClr>
              </a:solidFill>
              <a:ln w="3175" cmpd="sng">
                <a:solidFill>
                  <a:srgbClr val="B7DEE8"/>
                </a:solidFill>
                <a:headEnd type="none"/>
                <a:tailEnd type="stealth"/>
              </a:ln>
              <a:effectLst/>
            </p:spPr>
            <p:style>
              <a:lnRef idx="2">
                <a:schemeClr val="accent1"/>
              </a:lnRef>
              <a:fillRef idx="0">
                <a:schemeClr val="accent1"/>
              </a:fillRef>
              <a:effectRef idx="1">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grpSp>
        <p:sp>
          <p:nvSpPr>
            <p:cNvPr id="67" name="TextBox 66"/>
            <p:cNvSpPr txBox="1"/>
            <p:nvPr/>
          </p:nvSpPr>
          <p:spPr>
            <a:xfrm>
              <a:off x="838199" y="3576109"/>
              <a:ext cx="482601" cy="246221"/>
            </a:xfrm>
            <a:prstGeom prst="rect">
              <a:avLst/>
            </a:prstGeom>
            <a:noFill/>
          </p:spPr>
          <p:txBody>
            <a:bodyPr wrap="square" rtlCol="0">
              <a:spAutoFit/>
            </a:bodyPr>
            <a:lstStyle/>
            <a:p>
              <a:pPr algn="ctr"/>
              <a:r>
                <a:rPr lang="en-US" sz="1000" b="1">
                  <a:solidFill>
                    <a:schemeClr val="accent5">
                      <a:lumMod val="40000"/>
                      <a:lumOff val="60000"/>
                    </a:schemeClr>
                  </a:solidFill>
                </a:rPr>
                <a:t>v 1.0</a:t>
              </a:r>
            </a:p>
          </p:txBody>
        </p:sp>
        <p:sp>
          <p:nvSpPr>
            <p:cNvPr id="455" name="TextBox 454"/>
            <p:cNvSpPr txBox="1"/>
            <p:nvPr/>
          </p:nvSpPr>
          <p:spPr>
            <a:xfrm>
              <a:off x="1295399" y="3466042"/>
              <a:ext cx="482601" cy="246221"/>
            </a:xfrm>
            <a:prstGeom prst="rect">
              <a:avLst/>
            </a:prstGeom>
            <a:noFill/>
          </p:spPr>
          <p:txBody>
            <a:bodyPr wrap="square" rtlCol="0">
              <a:spAutoFit/>
            </a:bodyPr>
            <a:lstStyle/>
            <a:p>
              <a:pPr algn="ctr"/>
              <a:r>
                <a:rPr lang="en-US" sz="1000" b="1">
                  <a:solidFill>
                    <a:schemeClr val="accent5">
                      <a:lumMod val="40000"/>
                      <a:lumOff val="60000"/>
                    </a:schemeClr>
                  </a:solidFill>
                </a:rPr>
                <a:t>v 2.0</a:t>
              </a:r>
            </a:p>
          </p:txBody>
        </p:sp>
        <p:sp>
          <p:nvSpPr>
            <p:cNvPr id="152" name="Freeform 151"/>
            <p:cNvSpPr/>
            <p:nvPr/>
          </p:nvSpPr>
          <p:spPr>
            <a:xfrm>
              <a:off x="1235075" y="3648075"/>
              <a:ext cx="187325" cy="50800"/>
            </a:xfrm>
            <a:custGeom>
              <a:avLst/>
              <a:gdLst>
                <a:gd name="connsiteX0" fmla="*/ 0 w 187325"/>
                <a:gd name="connsiteY0" fmla="*/ 50800 h 50800"/>
                <a:gd name="connsiteX1" fmla="*/ 127000 w 187325"/>
                <a:gd name="connsiteY1" fmla="*/ 38100 h 50800"/>
                <a:gd name="connsiteX2" fmla="*/ 187325 w 187325"/>
                <a:gd name="connsiteY2" fmla="*/ 0 h 50800"/>
              </a:gdLst>
              <a:ahLst/>
              <a:cxnLst>
                <a:cxn ang="0">
                  <a:pos x="connsiteX0" y="connsiteY0"/>
                </a:cxn>
                <a:cxn ang="0">
                  <a:pos x="connsiteX1" y="connsiteY1"/>
                </a:cxn>
                <a:cxn ang="0">
                  <a:pos x="connsiteX2" y="connsiteY2"/>
                </a:cxn>
              </a:cxnLst>
              <a:rect l="l" t="t" r="r" b="b"/>
              <a:pathLst>
                <a:path w="187325" h="50800">
                  <a:moveTo>
                    <a:pt x="0" y="50800"/>
                  </a:moveTo>
                  <a:cubicBezTo>
                    <a:pt x="47889" y="48683"/>
                    <a:pt x="95779" y="46567"/>
                    <a:pt x="127000" y="38100"/>
                  </a:cubicBezTo>
                  <a:cubicBezTo>
                    <a:pt x="158221" y="29633"/>
                    <a:pt x="187325" y="0"/>
                    <a:pt x="187325" y="0"/>
                  </a:cubicBezTo>
                </a:path>
              </a:pathLst>
            </a:custGeom>
            <a:ln>
              <a:solidFill>
                <a:srgbClr val="B7DEE8"/>
              </a:solidFill>
              <a:prstDash val="sysDot"/>
              <a:tailEnd type="stealt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504" name="Group 503"/>
          <p:cNvGrpSpPr/>
          <p:nvPr/>
        </p:nvGrpSpPr>
        <p:grpSpPr>
          <a:xfrm>
            <a:off x="640876" y="4487332"/>
            <a:ext cx="1126397" cy="704847"/>
            <a:chOff x="640876" y="4512733"/>
            <a:chExt cx="1126397" cy="704847"/>
          </a:xfrm>
        </p:grpSpPr>
        <p:grpSp>
          <p:nvGrpSpPr>
            <p:cNvPr id="199" name="Group 198"/>
            <p:cNvGrpSpPr/>
            <p:nvPr/>
          </p:nvGrpSpPr>
          <p:grpSpPr>
            <a:xfrm>
              <a:off x="640876" y="4684180"/>
              <a:ext cx="925446" cy="533400"/>
              <a:chOff x="525529" y="4695825"/>
              <a:chExt cx="925446" cy="533400"/>
            </a:xfrm>
          </p:grpSpPr>
          <p:cxnSp>
            <p:nvCxnSpPr>
              <p:cNvPr id="193" name="Straight Connector 192"/>
              <p:cNvCxnSpPr/>
              <p:nvPr/>
            </p:nvCxnSpPr>
            <p:spPr>
              <a:xfrm>
                <a:off x="525529" y="4695825"/>
                <a:ext cx="0" cy="533400"/>
              </a:xfrm>
              <a:prstGeom prst="line">
                <a:avLst/>
              </a:prstGeom>
              <a:noFill/>
              <a:ln w="6350" cmpd="sng">
                <a:solidFill>
                  <a:schemeClr val="tx2">
                    <a:lumMod val="20000"/>
                    <a:lumOff val="80000"/>
                  </a:schemeClr>
                </a:solidFill>
                <a:headEnd type="stealth" w="sm" len="sm"/>
                <a:tailEnd type="none"/>
              </a:ln>
              <a:effectLst/>
            </p:spPr>
            <p:style>
              <a:lnRef idx="2">
                <a:schemeClr val="accent1"/>
              </a:lnRef>
              <a:fillRef idx="0">
                <a:schemeClr val="accent1"/>
              </a:fillRef>
              <a:effectRef idx="1">
                <a:schemeClr val="accent1"/>
              </a:effectRef>
              <a:fontRef idx="minor">
                <a:schemeClr val="tx1"/>
              </a:fontRef>
            </p:style>
          </p:cxnSp>
          <p:cxnSp>
            <p:nvCxnSpPr>
              <p:cNvPr id="197" name="Straight Connector 196"/>
              <p:cNvCxnSpPr/>
              <p:nvPr/>
            </p:nvCxnSpPr>
            <p:spPr>
              <a:xfrm flipH="1">
                <a:off x="525529" y="5226050"/>
                <a:ext cx="925446" cy="0"/>
              </a:xfrm>
              <a:prstGeom prst="line">
                <a:avLst/>
              </a:prstGeom>
              <a:noFill/>
              <a:ln w="6350" cmpd="sng">
                <a:solidFill>
                  <a:schemeClr val="tx2">
                    <a:lumMod val="20000"/>
                    <a:lumOff val="80000"/>
                  </a:schemeClr>
                </a:solidFill>
                <a:headEnd type="stealth" w="sm" len="sm"/>
                <a:tailEnd type="none"/>
              </a:ln>
              <a:effectLst/>
            </p:spPr>
            <p:style>
              <a:lnRef idx="2">
                <a:schemeClr val="accent1"/>
              </a:lnRef>
              <a:fillRef idx="0">
                <a:schemeClr val="accent1"/>
              </a:fillRef>
              <a:effectRef idx="1">
                <a:schemeClr val="accent1"/>
              </a:effectRef>
              <a:fontRef idx="minor">
                <a:schemeClr val="tx1"/>
              </a:fontRef>
            </p:style>
          </p:cxnSp>
        </p:grpSp>
        <p:sp>
          <p:nvSpPr>
            <p:cNvPr id="161" name="Freeform 160"/>
            <p:cNvSpPr/>
            <p:nvPr/>
          </p:nvSpPr>
          <p:spPr>
            <a:xfrm>
              <a:off x="647689" y="4776255"/>
              <a:ext cx="828675" cy="441325"/>
            </a:xfrm>
            <a:custGeom>
              <a:avLst/>
              <a:gdLst>
                <a:gd name="connsiteX0" fmla="*/ 0 w 828675"/>
                <a:gd name="connsiteY0" fmla="*/ 0 h 441325"/>
                <a:gd name="connsiteX1" fmla="*/ 158750 w 828675"/>
                <a:gd name="connsiteY1" fmla="*/ 41275 h 441325"/>
                <a:gd name="connsiteX2" fmla="*/ 215900 w 828675"/>
                <a:gd name="connsiteY2" fmla="*/ 180975 h 441325"/>
                <a:gd name="connsiteX3" fmla="*/ 381000 w 828675"/>
                <a:gd name="connsiteY3" fmla="*/ 228600 h 441325"/>
                <a:gd name="connsiteX4" fmla="*/ 542925 w 828675"/>
                <a:gd name="connsiteY4" fmla="*/ 276225 h 441325"/>
                <a:gd name="connsiteX5" fmla="*/ 657225 w 828675"/>
                <a:gd name="connsiteY5" fmla="*/ 368300 h 441325"/>
                <a:gd name="connsiteX6" fmla="*/ 828675 w 828675"/>
                <a:gd name="connsiteY6" fmla="*/ 441325 h 441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8675" h="441325">
                  <a:moveTo>
                    <a:pt x="0" y="0"/>
                  </a:moveTo>
                  <a:cubicBezTo>
                    <a:pt x="61383" y="5556"/>
                    <a:pt x="122767" y="11112"/>
                    <a:pt x="158750" y="41275"/>
                  </a:cubicBezTo>
                  <a:cubicBezTo>
                    <a:pt x="194733" y="71438"/>
                    <a:pt x="178858" y="149754"/>
                    <a:pt x="215900" y="180975"/>
                  </a:cubicBezTo>
                  <a:cubicBezTo>
                    <a:pt x="252942" y="212196"/>
                    <a:pt x="381000" y="228600"/>
                    <a:pt x="381000" y="228600"/>
                  </a:cubicBezTo>
                  <a:cubicBezTo>
                    <a:pt x="435504" y="244475"/>
                    <a:pt x="496888" y="252942"/>
                    <a:pt x="542925" y="276225"/>
                  </a:cubicBezTo>
                  <a:cubicBezTo>
                    <a:pt x="588963" y="299508"/>
                    <a:pt x="609600" y="340783"/>
                    <a:pt x="657225" y="368300"/>
                  </a:cubicBezTo>
                  <a:cubicBezTo>
                    <a:pt x="704850" y="395817"/>
                    <a:pt x="828675" y="441325"/>
                    <a:pt x="828675" y="441325"/>
                  </a:cubicBezTo>
                </a:path>
              </a:pathLst>
            </a:custGeom>
            <a:ln w="3175" cmpd="sng">
              <a:solidFill>
                <a:schemeClr val="accent5">
                  <a:lumMod val="20000"/>
                  <a:lumOff val="80000"/>
                </a:schemeClr>
              </a:solidFill>
              <a:prstDash val="sysDas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63" name="Straight Connector 162"/>
            <p:cNvCxnSpPr>
              <a:stCxn id="161" idx="4"/>
            </p:cNvCxnSpPr>
            <p:nvPr/>
          </p:nvCxnSpPr>
          <p:spPr>
            <a:xfrm flipV="1">
              <a:off x="1190614" y="4960405"/>
              <a:ext cx="263525" cy="92075"/>
            </a:xfrm>
            <a:prstGeom prst="line">
              <a:avLst/>
            </a:prstGeom>
            <a:ln w="3175" cmpd="sng">
              <a:solidFill>
                <a:schemeClr val="accent5">
                  <a:lumMod val="40000"/>
                  <a:lumOff val="60000"/>
                </a:schemeClr>
              </a:solidFill>
              <a:headEnd type="oval" w="sm" len="sm"/>
              <a:tailEnd type="none"/>
            </a:ln>
            <a:effectLst/>
          </p:spPr>
          <p:style>
            <a:lnRef idx="2">
              <a:schemeClr val="accent1"/>
            </a:lnRef>
            <a:fillRef idx="0">
              <a:schemeClr val="accent1"/>
            </a:fillRef>
            <a:effectRef idx="1">
              <a:schemeClr val="accent1"/>
            </a:effectRef>
            <a:fontRef idx="minor">
              <a:schemeClr val="tx1"/>
            </a:fontRef>
          </p:style>
        </p:cxnSp>
        <p:sp>
          <p:nvSpPr>
            <p:cNvPr id="167" name="TextBox 166"/>
            <p:cNvSpPr txBox="1"/>
            <p:nvPr/>
          </p:nvSpPr>
          <p:spPr>
            <a:xfrm>
              <a:off x="1371587" y="4766729"/>
              <a:ext cx="395686" cy="246221"/>
            </a:xfrm>
            <a:prstGeom prst="rect">
              <a:avLst/>
            </a:prstGeom>
            <a:noFill/>
          </p:spPr>
          <p:txBody>
            <a:bodyPr wrap="none" rtlCol="0">
              <a:spAutoFit/>
            </a:bodyPr>
            <a:lstStyle/>
            <a:p>
              <a:r>
                <a:rPr lang="en-US" sz="1000">
                  <a:solidFill>
                    <a:schemeClr val="accent1">
                      <a:lumMod val="40000"/>
                      <a:lumOff val="60000"/>
                    </a:schemeClr>
                  </a:solidFill>
                  <a:latin typeface="Abadi MT Condensed Light"/>
                  <a:cs typeface="Abadi MT Condensed Light"/>
                </a:rPr>
                <a:t>SaaS</a:t>
              </a:r>
            </a:p>
          </p:txBody>
        </p:sp>
        <p:cxnSp>
          <p:nvCxnSpPr>
            <p:cNvPr id="456" name="Straight Connector 455"/>
            <p:cNvCxnSpPr/>
            <p:nvPr/>
          </p:nvCxnSpPr>
          <p:spPr>
            <a:xfrm flipV="1">
              <a:off x="784214" y="4710639"/>
              <a:ext cx="263525" cy="92075"/>
            </a:xfrm>
            <a:prstGeom prst="line">
              <a:avLst/>
            </a:prstGeom>
            <a:ln w="3175" cmpd="sng">
              <a:solidFill>
                <a:schemeClr val="accent5">
                  <a:lumMod val="40000"/>
                  <a:lumOff val="60000"/>
                </a:schemeClr>
              </a:solidFill>
              <a:headEnd type="oval" w="sm" len="sm"/>
              <a:tailEnd type="none"/>
            </a:ln>
            <a:effectLst/>
          </p:spPr>
          <p:style>
            <a:lnRef idx="2">
              <a:schemeClr val="accent1"/>
            </a:lnRef>
            <a:fillRef idx="0">
              <a:schemeClr val="accent1"/>
            </a:fillRef>
            <a:effectRef idx="1">
              <a:schemeClr val="accent1"/>
            </a:effectRef>
            <a:fontRef idx="minor">
              <a:schemeClr val="tx1"/>
            </a:fontRef>
          </p:style>
        </p:cxnSp>
        <p:sp>
          <p:nvSpPr>
            <p:cNvPr id="457" name="TextBox 456"/>
            <p:cNvSpPr txBox="1"/>
            <p:nvPr/>
          </p:nvSpPr>
          <p:spPr>
            <a:xfrm>
              <a:off x="859351" y="4512733"/>
              <a:ext cx="665442" cy="246221"/>
            </a:xfrm>
            <a:prstGeom prst="rect">
              <a:avLst/>
            </a:prstGeom>
            <a:noFill/>
          </p:spPr>
          <p:txBody>
            <a:bodyPr wrap="none" rtlCol="0">
              <a:spAutoFit/>
            </a:bodyPr>
            <a:lstStyle/>
            <a:p>
              <a:r>
                <a:rPr lang="en-US" sz="1000">
                  <a:solidFill>
                    <a:schemeClr val="accent1">
                      <a:lumMod val="40000"/>
                      <a:lumOff val="60000"/>
                    </a:schemeClr>
                  </a:solidFill>
                  <a:latin typeface="Abadi MT Condensed Light"/>
                  <a:cs typeface="Abadi MT Condensed Light"/>
                </a:rPr>
                <a:t>on premise</a:t>
              </a:r>
            </a:p>
          </p:txBody>
        </p:sp>
      </p:grpSp>
      <p:grpSp>
        <p:nvGrpSpPr>
          <p:cNvPr id="503" name="Group 502"/>
          <p:cNvGrpSpPr/>
          <p:nvPr/>
        </p:nvGrpSpPr>
        <p:grpSpPr>
          <a:xfrm>
            <a:off x="397933" y="5342182"/>
            <a:ext cx="8746067" cy="1050150"/>
            <a:chOff x="397933" y="5376050"/>
            <a:chExt cx="8746067" cy="1050150"/>
          </a:xfrm>
        </p:grpSpPr>
        <p:grpSp>
          <p:nvGrpSpPr>
            <p:cNvPr id="226" name="Group 225"/>
            <p:cNvGrpSpPr/>
            <p:nvPr/>
          </p:nvGrpSpPr>
          <p:grpSpPr>
            <a:xfrm>
              <a:off x="397933" y="5376050"/>
              <a:ext cx="8746067" cy="1050150"/>
              <a:chOff x="397933" y="5452253"/>
              <a:chExt cx="8746067" cy="1050150"/>
            </a:xfrm>
          </p:grpSpPr>
          <p:grpSp>
            <p:nvGrpSpPr>
              <p:cNvPr id="49" name="Group 48"/>
              <p:cNvGrpSpPr/>
              <p:nvPr/>
            </p:nvGrpSpPr>
            <p:grpSpPr>
              <a:xfrm>
                <a:off x="397933" y="5452253"/>
                <a:ext cx="8746067" cy="1050150"/>
                <a:chOff x="465669" y="4351543"/>
                <a:chExt cx="8746067" cy="1050150"/>
              </a:xfrm>
            </p:grpSpPr>
            <p:sp>
              <p:nvSpPr>
                <p:cNvPr id="50" name="Rectangle 49"/>
                <p:cNvSpPr/>
                <p:nvPr/>
              </p:nvSpPr>
              <p:spPr>
                <a:xfrm>
                  <a:off x="1006232" y="4351543"/>
                  <a:ext cx="8205504" cy="1050150"/>
                </a:xfrm>
                <a:prstGeom prst="rect">
                  <a:avLst/>
                </a:prstGeom>
                <a:solidFill>
                  <a:schemeClr val="accent4">
                    <a:lumMod val="20000"/>
                    <a:lumOff val="80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TextBox 51"/>
                <p:cNvSpPr txBox="1"/>
                <p:nvPr/>
              </p:nvSpPr>
              <p:spPr>
                <a:xfrm>
                  <a:off x="1909562" y="4380620"/>
                  <a:ext cx="7217504" cy="369332"/>
                </a:xfrm>
                <a:prstGeom prst="rect">
                  <a:avLst/>
                </a:prstGeom>
                <a:noFill/>
              </p:spPr>
              <p:txBody>
                <a:bodyPr wrap="square" lIns="0" tIns="0" rIns="108000" bIns="0" rtlCol="0" anchor="t" anchorCtr="0">
                  <a:spAutoFit/>
                </a:bodyPr>
                <a:lstStyle/>
                <a:p>
                  <a:pPr marL="180000"/>
                  <a:r>
                    <a:rPr lang="en-US" sz="2400" dirty="0">
                      <a:solidFill>
                        <a:schemeClr val="accent4">
                          <a:lumMod val="75000"/>
                        </a:schemeClr>
                      </a:solidFill>
                      <a:latin typeface="Abadi MT Condensed Light"/>
                      <a:cs typeface="Abadi MT Condensed Light"/>
                    </a:rPr>
                    <a:t>REDUCED LEAD TIMES</a:t>
                  </a:r>
                  <a:endParaRPr lang="en-US" sz="2000" dirty="0">
                    <a:solidFill>
                      <a:schemeClr val="accent4">
                        <a:lumMod val="75000"/>
                      </a:schemeClr>
                    </a:solidFill>
                    <a:latin typeface="Abadi MT Condensed Light"/>
                    <a:cs typeface="Abadi MT Condensed Light"/>
                  </a:endParaRPr>
                </a:p>
              </p:txBody>
            </p:sp>
            <p:sp>
              <p:nvSpPr>
                <p:cNvPr id="55" name="Rectangle 54"/>
                <p:cNvSpPr/>
                <p:nvPr/>
              </p:nvSpPr>
              <p:spPr>
                <a:xfrm>
                  <a:off x="465669" y="4354717"/>
                  <a:ext cx="1458869" cy="1046976"/>
                </a:xfrm>
                <a:prstGeom prst="rect">
                  <a:avLst/>
                </a:prstGeom>
                <a:solidFill>
                  <a:schemeClr val="accent4">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41" name="TextBox 40"/>
              <p:cNvSpPr txBox="1"/>
              <p:nvPr/>
            </p:nvSpPr>
            <p:spPr>
              <a:xfrm>
                <a:off x="1879581" y="5884719"/>
                <a:ext cx="7124699" cy="492443"/>
              </a:xfrm>
              <a:prstGeom prst="rect">
                <a:avLst/>
              </a:prstGeom>
              <a:noFill/>
            </p:spPr>
            <p:txBody>
              <a:bodyPr wrap="square" lIns="108000" tIns="0" rIns="108000" bIns="0" rtlCol="0" anchor="t" anchorCtr="0">
                <a:spAutoFit/>
              </a:bodyPr>
              <a:lstStyle/>
              <a:p>
                <a:pPr>
                  <a:spcAft>
                    <a:spcPts val="600"/>
                  </a:spcAft>
                </a:pPr>
                <a:r>
                  <a:rPr lang="en-US" sz="1600" i="1" dirty="0">
                    <a:solidFill>
                      <a:schemeClr val="accent4">
                        <a:lumMod val="75000"/>
                      </a:schemeClr>
                    </a:solidFill>
                    <a:latin typeface="Abadi MT Condensed Light"/>
                    <a:cs typeface="Abadi MT Condensed Light"/>
                  </a:rPr>
                  <a:t>Because the software is provisioned on the cloud, uses can access system capabilities almost immediately. This also applies when there is need to scale out the installed base.</a:t>
                </a:r>
              </a:p>
            </p:txBody>
          </p:sp>
        </p:grpSp>
        <p:grpSp>
          <p:nvGrpSpPr>
            <p:cNvPr id="464" name="Group 463"/>
            <p:cNvGrpSpPr/>
            <p:nvPr/>
          </p:nvGrpSpPr>
          <p:grpSpPr>
            <a:xfrm>
              <a:off x="534458" y="5913967"/>
              <a:ext cx="306000" cy="326050"/>
              <a:chOff x="1146175" y="3962400"/>
              <a:chExt cx="306000" cy="326050"/>
            </a:xfrm>
          </p:grpSpPr>
          <p:sp>
            <p:nvSpPr>
              <p:cNvPr id="460" name="Rectangle 459"/>
              <p:cNvSpPr/>
              <p:nvPr/>
            </p:nvSpPr>
            <p:spPr>
              <a:xfrm>
                <a:off x="1146175" y="3962400"/>
                <a:ext cx="304800" cy="323850"/>
              </a:xfrm>
              <a:prstGeom prst="rect">
                <a:avLst/>
              </a:prstGeom>
              <a:ln w="3175" cmpd="sng">
                <a:solidFill>
                  <a:schemeClr val="accent4">
                    <a:lumMod val="20000"/>
                    <a:lumOff val="80000"/>
                  </a:schemeClr>
                </a:solidFill>
                <a:headEnd type="none"/>
                <a:tailEnd type="stealth"/>
              </a:ln>
              <a:effectLst/>
            </p:spPr>
            <p:style>
              <a:lnRef idx="2">
                <a:schemeClr val="accent1"/>
              </a:lnRef>
              <a:fillRef idx="0">
                <a:schemeClr val="accent1"/>
              </a:fillRef>
              <a:effectRef idx="1">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61" name="Diagonal Stripe 460"/>
              <p:cNvSpPr/>
              <p:nvPr/>
            </p:nvSpPr>
            <p:spPr>
              <a:xfrm flipV="1">
                <a:off x="1146175" y="4108450"/>
                <a:ext cx="180000" cy="180000"/>
              </a:xfrm>
              <a:prstGeom prst="diagStripe">
                <a:avLst/>
              </a:prstGeom>
              <a:solidFill>
                <a:schemeClr val="accent4">
                  <a:lumMod val="20000"/>
                  <a:lumOff val="80000"/>
                </a:schemeClr>
              </a:solidFill>
              <a:ln w="3175" cmpd="sng">
                <a:solidFill>
                  <a:schemeClr val="accent4">
                    <a:lumMod val="20000"/>
                    <a:lumOff val="80000"/>
                  </a:schemeClr>
                </a:solidFill>
                <a:headEnd type="none"/>
                <a:tailEnd type="stealth"/>
              </a:ln>
              <a:effectLst/>
            </p:spPr>
            <p:style>
              <a:lnRef idx="2">
                <a:schemeClr val="accent1"/>
              </a:lnRef>
              <a:fillRef idx="0">
                <a:schemeClr val="accent1"/>
              </a:fillRef>
              <a:effectRef idx="1">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462" name="Diagonal Stripe 461"/>
              <p:cNvSpPr/>
              <p:nvPr/>
            </p:nvSpPr>
            <p:spPr>
              <a:xfrm flipV="1">
                <a:off x="1146175" y="3981450"/>
                <a:ext cx="306000" cy="306000"/>
              </a:xfrm>
              <a:prstGeom prst="diagStripe">
                <a:avLst>
                  <a:gd name="adj" fmla="val 75925"/>
                </a:avLst>
              </a:prstGeom>
              <a:solidFill>
                <a:schemeClr val="accent4">
                  <a:lumMod val="20000"/>
                  <a:lumOff val="80000"/>
                </a:schemeClr>
              </a:solidFill>
              <a:ln w="3175" cmpd="sng">
                <a:solidFill>
                  <a:schemeClr val="accent4">
                    <a:lumMod val="20000"/>
                    <a:lumOff val="80000"/>
                  </a:schemeClr>
                </a:solidFill>
                <a:headEnd type="none"/>
                <a:tailEnd type="stealth"/>
              </a:ln>
              <a:effectLst/>
            </p:spPr>
            <p:style>
              <a:lnRef idx="2">
                <a:schemeClr val="accent1"/>
              </a:lnRef>
              <a:fillRef idx="0">
                <a:schemeClr val="accent1"/>
              </a:fillRef>
              <a:effectRef idx="1">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463" name="Diagonal Stripe 462"/>
              <p:cNvSpPr/>
              <p:nvPr/>
            </p:nvSpPr>
            <p:spPr>
              <a:xfrm flipH="1" flipV="1">
                <a:off x="1216025" y="4048125"/>
                <a:ext cx="234000" cy="234000"/>
              </a:xfrm>
              <a:prstGeom prst="diagStripe">
                <a:avLst/>
              </a:prstGeom>
              <a:solidFill>
                <a:schemeClr val="accent4">
                  <a:lumMod val="20000"/>
                  <a:lumOff val="80000"/>
                  <a:alpha val="40000"/>
                </a:schemeClr>
              </a:solidFill>
              <a:ln w="3175" cmpd="sng">
                <a:solidFill>
                  <a:schemeClr val="accent4">
                    <a:lumMod val="20000"/>
                    <a:lumOff val="80000"/>
                  </a:schemeClr>
                </a:solidFill>
                <a:headEnd type="none"/>
                <a:tailEnd type="stealth"/>
              </a:ln>
              <a:effectLst/>
            </p:spPr>
            <p:style>
              <a:lnRef idx="2">
                <a:schemeClr val="accent1"/>
              </a:lnRef>
              <a:fillRef idx="0">
                <a:schemeClr val="accent1"/>
              </a:fillRef>
              <a:effectRef idx="1">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grpSp>
        <p:grpSp>
          <p:nvGrpSpPr>
            <p:cNvPr id="465" name="Group 464"/>
            <p:cNvGrpSpPr/>
            <p:nvPr/>
          </p:nvGrpSpPr>
          <p:grpSpPr>
            <a:xfrm>
              <a:off x="1110190" y="5833533"/>
              <a:ext cx="236010" cy="237150"/>
              <a:chOff x="1146175" y="3962400"/>
              <a:chExt cx="306000" cy="326050"/>
            </a:xfrm>
          </p:grpSpPr>
          <p:sp>
            <p:nvSpPr>
              <p:cNvPr id="466" name="Rectangle 465"/>
              <p:cNvSpPr/>
              <p:nvPr/>
            </p:nvSpPr>
            <p:spPr>
              <a:xfrm>
                <a:off x="1146175" y="3962400"/>
                <a:ext cx="304800" cy="323850"/>
              </a:xfrm>
              <a:prstGeom prst="rect">
                <a:avLst/>
              </a:prstGeom>
              <a:ln w="3175" cmpd="sng">
                <a:solidFill>
                  <a:schemeClr val="accent4">
                    <a:lumMod val="20000"/>
                    <a:lumOff val="80000"/>
                  </a:schemeClr>
                </a:solidFill>
                <a:headEnd type="none"/>
                <a:tailEnd type="stealth"/>
              </a:ln>
              <a:effectLst/>
            </p:spPr>
            <p:style>
              <a:lnRef idx="2">
                <a:schemeClr val="accent1"/>
              </a:lnRef>
              <a:fillRef idx="0">
                <a:schemeClr val="accent1"/>
              </a:fillRef>
              <a:effectRef idx="1">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67" name="Diagonal Stripe 466"/>
              <p:cNvSpPr/>
              <p:nvPr/>
            </p:nvSpPr>
            <p:spPr>
              <a:xfrm flipV="1">
                <a:off x="1146175" y="4108450"/>
                <a:ext cx="180000" cy="180000"/>
              </a:xfrm>
              <a:prstGeom prst="diagStripe">
                <a:avLst/>
              </a:prstGeom>
              <a:solidFill>
                <a:schemeClr val="accent4">
                  <a:lumMod val="20000"/>
                  <a:lumOff val="80000"/>
                </a:schemeClr>
              </a:solidFill>
              <a:ln w="3175" cmpd="sng">
                <a:solidFill>
                  <a:schemeClr val="accent4">
                    <a:lumMod val="20000"/>
                    <a:lumOff val="80000"/>
                  </a:schemeClr>
                </a:solidFill>
                <a:headEnd type="none"/>
                <a:tailEnd type="stealth"/>
              </a:ln>
              <a:effectLst/>
            </p:spPr>
            <p:style>
              <a:lnRef idx="2">
                <a:schemeClr val="accent1"/>
              </a:lnRef>
              <a:fillRef idx="0">
                <a:schemeClr val="accent1"/>
              </a:fillRef>
              <a:effectRef idx="1">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468" name="Diagonal Stripe 467"/>
              <p:cNvSpPr/>
              <p:nvPr/>
            </p:nvSpPr>
            <p:spPr>
              <a:xfrm flipV="1">
                <a:off x="1146175" y="3981450"/>
                <a:ext cx="306000" cy="306000"/>
              </a:xfrm>
              <a:prstGeom prst="diagStripe">
                <a:avLst>
                  <a:gd name="adj" fmla="val 75925"/>
                </a:avLst>
              </a:prstGeom>
              <a:solidFill>
                <a:schemeClr val="accent4">
                  <a:lumMod val="20000"/>
                  <a:lumOff val="80000"/>
                </a:schemeClr>
              </a:solidFill>
              <a:ln w="3175" cmpd="sng">
                <a:solidFill>
                  <a:schemeClr val="accent4">
                    <a:lumMod val="20000"/>
                    <a:lumOff val="80000"/>
                  </a:schemeClr>
                </a:solidFill>
                <a:headEnd type="none"/>
                <a:tailEnd type="stealth"/>
              </a:ln>
              <a:effectLst/>
            </p:spPr>
            <p:style>
              <a:lnRef idx="2">
                <a:schemeClr val="accent1"/>
              </a:lnRef>
              <a:fillRef idx="0">
                <a:schemeClr val="accent1"/>
              </a:fillRef>
              <a:effectRef idx="1">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469" name="Diagonal Stripe 468"/>
              <p:cNvSpPr/>
              <p:nvPr/>
            </p:nvSpPr>
            <p:spPr>
              <a:xfrm flipH="1" flipV="1">
                <a:off x="1216025" y="4048125"/>
                <a:ext cx="234000" cy="234000"/>
              </a:xfrm>
              <a:prstGeom prst="diagStripe">
                <a:avLst/>
              </a:prstGeom>
              <a:solidFill>
                <a:schemeClr val="accent4">
                  <a:lumMod val="20000"/>
                  <a:lumOff val="80000"/>
                  <a:alpha val="40000"/>
                </a:schemeClr>
              </a:solidFill>
              <a:ln w="3175" cmpd="sng">
                <a:solidFill>
                  <a:schemeClr val="accent4">
                    <a:lumMod val="20000"/>
                    <a:lumOff val="80000"/>
                  </a:schemeClr>
                </a:solidFill>
                <a:headEnd type="none"/>
                <a:tailEnd type="stealth"/>
              </a:ln>
              <a:effectLst/>
            </p:spPr>
            <p:style>
              <a:lnRef idx="2">
                <a:schemeClr val="accent1"/>
              </a:lnRef>
              <a:fillRef idx="0">
                <a:schemeClr val="accent1"/>
              </a:fillRef>
              <a:effectRef idx="1">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grpSp>
        <p:grpSp>
          <p:nvGrpSpPr>
            <p:cNvPr id="475" name="Group 474"/>
            <p:cNvGrpSpPr/>
            <p:nvPr/>
          </p:nvGrpSpPr>
          <p:grpSpPr>
            <a:xfrm>
              <a:off x="1058333" y="5960533"/>
              <a:ext cx="660400" cy="300566"/>
              <a:chOff x="568804" y="5494867"/>
              <a:chExt cx="1194380" cy="647699"/>
            </a:xfrm>
          </p:grpSpPr>
          <p:cxnSp>
            <p:nvCxnSpPr>
              <p:cNvPr id="470" name="Straight Connector 469"/>
              <p:cNvCxnSpPr/>
              <p:nvPr/>
            </p:nvCxnSpPr>
            <p:spPr>
              <a:xfrm>
                <a:off x="799379" y="6142566"/>
                <a:ext cx="820847" cy="0"/>
              </a:xfrm>
              <a:prstGeom prst="line">
                <a:avLst/>
              </a:prstGeom>
              <a:noFill/>
              <a:ln w="6350" cmpd="sng">
                <a:solidFill>
                  <a:srgbClr val="E6E0EC"/>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471" name="Arc 470"/>
              <p:cNvSpPr/>
              <p:nvPr/>
            </p:nvSpPr>
            <p:spPr>
              <a:xfrm>
                <a:off x="1468046" y="5888406"/>
                <a:ext cx="295138" cy="254160"/>
              </a:xfrm>
              <a:prstGeom prst="arc">
                <a:avLst>
                  <a:gd name="adj1" fmla="val 16119248"/>
                  <a:gd name="adj2" fmla="val 5400000"/>
                </a:avLst>
              </a:prstGeom>
              <a:noFill/>
              <a:ln w="6350" cmpd="sng">
                <a:solidFill>
                  <a:srgbClr val="E6E0EC"/>
                </a:solidFill>
                <a:headEnd type="none"/>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72" name="Arc 471"/>
              <p:cNvSpPr/>
              <p:nvPr/>
            </p:nvSpPr>
            <p:spPr>
              <a:xfrm>
                <a:off x="1412710" y="5777722"/>
                <a:ext cx="209152" cy="185923"/>
              </a:xfrm>
              <a:prstGeom prst="arc">
                <a:avLst>
                  <a:gd name="adj1" fmla="val 12949107"/>
                  <a:gd name="adj2" fmla="val 746464"/>
                </a:avLst>
              </a:prstGeom>
              <a:noFill/>
              <a:ln w="6350" cmpd="sng">
                <a:solidFill>
                  <a:srgbClr val="E6E0EC"/>
                </a:solidFill>
                <a:headEnd type="none"/>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73" name="Arc 472"/>
              <p:cNvSpPr/>
              <p:nvPr/>
            </p:nvSpPr>
            <p:spPr>
              <a:xfrm>
                <a:off x="831656" y="5494867"/>
                <a:ext cx="631776" cy="524718"/>
              </a:xfrm>
              <a:prstGeom prst="arc">
                <a:avLst>
                  <a:gd name="adj1" fmla="val 11236611"/>
                  <a:gd name="adj2" fmla="val 456472"/>
                </a:avLst>
              </a:prstGeom>
              <a:noFill/>
              <a:ln w="6350" cmpd="sng">
                <a:solidFill>
                  <a:srgbClr val="E6E0EC"/>
                </a:solidFill>
                <a:headEnd type="none"/>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74" name="Arc 473"/>
              <p:cNvSpPr/>
              <p:nvPr/>
            </p:nvSpPr>
            <p:spPr>
              <a:xfrm>
                <a:off x="568804" y="5712134"/>
                <a:ext cx="488148" cy="430432"/>
              </a:xfrm>
              <a:prstGeom prst="arc">
                <a:avLst>
                  <a:gd name="adj1" fmla="val 5549553"/>
                  <a:gd name="adj2" fmla="val 16665205"/>
                </a:avLst>
              </a:prstGeom>
              <a:noFill/>
              <a:ln w="6350" cmpd="sng">
                <a:solidFill>
                  <a:srgbClr val="E6E0EC"/>
                </a:solidFill>
                <a:headEnd type="none"/>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482" name="Group 481"/>
            <p:cNvGrpSpPr/>
            <p:nvPr/>
          </p:nvGrpSpPr>
          <p:grpSpPr>
            <a:xfrm>
              <a:off x="1414990" y="5892799"/>
              <a:ext cx="236010" cy="237150"/>
              <a:chOff x="1146175" y="3962400"/>
              <a:chExt cx="306000" cy="326050"/>
            </a:xfrm>
          </p:grpSpPr>
          <p:sp>
            <p:nvSpPr>
              <p:cNvPr id="483" name="Rectangle 482"/>
              <p:cNvSpPr/>
              <p:nvPr/>
            </p:nvSpPr>
            <p:spPr>
              <a:xfrm>
                <a:off x="1146175" y="3962400"/>
                <a:ext cx="304800" cy="323850"/>
              </a:xfrm>
              <a:prstGeom prst="rect">
                <a:avLst/>
              </a:prstGeom>
              <a:ln w="3175" cmpd="sng">
                <a:solidFill>
                  <a:schemeClr val="accent4">
                    <a:lumMod val="20000"/>
                    <a:lumOff val="80000"/>
                  </a:schemeClr>
                </a:solidFill>
                <a:headEnd type="none"/>
                <a:tailEnd type="stealth"/>
              </a:ln>
              <a:effectLst/>
            </p:spPr>
            <p:style>
              <a:lnRef idx="2">
                <a:schemeClr val="accent1"/>
              </a:lnRef>
              <a:fillRef idx="0">
                <a:schemeClr val="accent1"/>
              </a:fillRef>
              <a:effectRef idx="1">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84" name="Diagonal Stripe 483"/>
              <p:cNvSpPr/>
              <p:nvPr/>
            </p:nvSpPr>
            <p:spPr>
              <a:xfrm flipV="1">
                <a:off x="1146175" y="4108450"/>
                <a:ext cx="180000" cy="180000"/>
              </a:xfrm>
              <a:prstGeom prst="diagStripe">
                <a:avLst/>
              </a:prstGeom>
              <a:solidFill>
                <a:schemeClr val="accent4">
                  <a:lumMod val="20000"/>
                  <a:lumOff val="80000"/>
                </a:schemeClr>
              </a:solidFill>
              <a:ln w="3175" cmpd="sng">
                <a:solidFill>
                  <a:schemeClr val="accent4">
                    <a:lumMod val="20000"/>
                    <a:lumOff val="80000"/>
                  </a:schemeClr>
                </a:solidFill>
                <a:headEnd type="none"/>
                <a:tailEnd type="stealth"/>
              </a:ln>
              <a:effectLst/>
            </p:spPr>
            <p:style>
              <a:lnRef idx="2">
                <a:schemeClr val="accent1"/>
              </a:lnRef>
              <a:fillRef idx="0">
                <a:schemeClr val="accent1"/>
              </a:fillRef>
              <a:effectRef idx="1">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485" name="Diagonal Stripe 484"/>
              <p:cNvSpPr/>
              <p:nvPr/>
            </p:nvSpPr>
            <p:spPr>
              <a:xfrm flipV="1">
                <a:off x="1146175" y="3981450"/>
                <a:ext cx="306000" cy="306000"/>
              </a:xfrm>
              <a:prstGeom prst="diagStripe">
                <a:avLst>
                  <a:gd name="adj" fmla="val 75925"/>
                </a:avLst>
              </a:prstGeom>
              <a:solidFill>
                <a:schemeClr val="accent4">
                  <a:lumMod val="20000"/>
                  <a:lumOff val="80000"/>
                </a:schemeClr>
              </a:solidFill>
              <a:ln w="3175" cmpd="sng">
                <a:solidFill>
                  <a:schemeClr val="accent4">
                    <a:lumMod val="20000"/>
                    <a:lumOff val="80000"/>
                  </a:schemeClr>
                </a:solidFill>
                <a:headEnd type="none"/>
                <a:tailEnd type="stealth"/>
              </a:ln>
              <a:effectLst/>
            </p:spPr>
            <p:style>
              <a:lnRef idx="2">
                <a:schemeClr val="accent1"/>
              </a:lnRef>
              <a:fillRef idx="0">
                <a:schemeClr val="accent1"/>
              </a:fillRef>
              <a:effectRef idx="1">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486" name="Diagonal Stripe 485"/>
              <p:cNvSpPr/>
              <p:nvPr/>
            </p:nvSpPr>
            <p:spPr>
              <a:xfrm flipH="1" flipV="1">
                <a:off x="1216025" y="4048125"/>
                <a:ext cx="234000" cy="234000"/>
              </a:xfrm>
              <a:prstGeom prst="diagStripe">
                <a:avLst/>
              </a:prstGeom>
              <a:solidFill>
                <a:schemeClr val="accent4">
                  <a:lumMod val="20000"/>
                  <a:lumOff val="80000"/>
                  <a:alpha val="40000"/>
                </a:schemeClr>
              </a:solidFill>
              <a:ln w="3175" cmpd="sng">
                <a:solidFill>
                  <a:schemeClr val="accent4">
                    <a:lumMod val="20000"/>
                    <a:lumOff val="80000"/>
                  </a:schemeClr>
                </a:solidFill>
                <a:headEnd type="none"/>
                <a:tailEnd type="stealth"/>
              </a:ln>
              <a:effectLst/>
            </p:spPr>
            <p:style>
              <a:lnRef idx="2">
                <a:schemeClr val="accent1"/>
              </a:lnRef>
              <a:fillRef idx="0">
                <a:schemeClr val="accent1"/>
              </a:fillRef>
              <a:effectRef idx="1">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grpSp>
        <p:grpSp>
          <p:nvGrpSpPr>
            <p:cNvPr id="487" name="Group 486"/>
            <p:cNvGrpSpPr/>
            <p:nvPr/>
          </p:nvGrpSpPr>
          <p:grpSpPr>
            <a:xfrm rot="1758777">
              <a:off x="1313390" y="5545665"/>
              <a:ext cx="236010" cy="237150"/>
              <a:chOff x="1146175" y="3962400"/>
              <a:chExt cx="306000" cy="326050"/>
            </a:xfrm>
          </p:grpSpPr>
          <p:sp>
            <p:nvSpPr>
              <p:cNvPr id="488" name="Rectangle 487"/>
              <p:cNvSpPr/>
              <p:nvPr/>
            </p:nvSpPr>
            <p:spPr>
              <a:xfrm>
                <a:off x="1146175" y="3962400"/>
                <a:ext cx="304800" cy="323850"/>
              </a:xfrm>
              <a:prstGeom prst="rect">
                <a:avLst/>
              </a:prstGeom>
              <a:ln w="3175" cmpd="sng">
                <a:solidFill>
                  <a:schemeClr val="accent4">
                    <a:lumMod val="20000"/>
                    <a:lumOff val="80000"/>
                  </a:schemeClr>
                </a:solidFill>
                <a:headEnd type="none"/>
                <a:tailEnd type="stealth"/>
              </a:ln>
              <a:effectLst/>
            </p:spPr>
            <p:style>
              <a:lnRef idx="2">
                <a:schemeClr val="accent1"/>
              </a:lnRef>
              <a:fillRef idx="0">
                <a:schemeClr val="accent1"/>
              </a:fillRef>
              <a:effectRef idx="1">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89" name="Diagonal Stripe 488"/>
              <p:cNvSpPr/>
              <p:nvPr/>
            </p:nvSpPr>
            <p:spPr>
              <a:xfrm flipV="1">
                <a:off x="1146175" y="4108450"/>
                <a:ext cx="180000" cy="180000"/>
              </a:xfrm>
              <a:prstGeom prst="diagStripe">
                <a:avLst/>
              </a:prstGeom>
              <a:solidFill>
                <a:schemeClr val="accent4">
                  <a:lumMod val="20000"/>
                  <a:lumOff val="80000"/>
                </a:schemeClr>
              </a:solidFill>
              <a:ln w="3175" cmpd="sng">
                <a:solidFill>
                  <a:schemeClr val="accent4">
                    <a:lumMod val="20000"/>
                    <a:lumOff val="80000"/>
                  </a:schemeClr>
                </a:solidFill>
                <a:headEnd type="none"/>
                <a:tailEnd type="stealth"/>
              </a:ln>
              <a:effectLst/>
            </p:spPr>
            <p:style>
              <a:lnRef idx="2">
                <a:schemeClr val="accent1"/>
              </a:lnRef>
              <a:fillRef idx="0">
                <a:schemeClr val="accent1"/>
              </a:fillRef>
              <a:effectRef idx="1">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490" name="Diagonal Stripe 489"/>
              <p:cNvSpPr/>
              <p:nvPr/>
            </p:nvSpPr>
            <p:spPr>
              <a:xfrm flipV="1">
                <a:off x="1146175" y="3981450"/>
                <a:ext cx="306000" cy="306000"/>
              </a:xfrm>
              <a:prstGeom prst="diagStripe">
                <a:avLst>
                  <a:gd name="adj" fmla="val 75925"/>
                </a:avLst>
              </a:prstGeom>
              <a:solidFill>
                <a:schemeClr val="accent4">
                  <a:lumMod val="20000"/>
                  <a:lumOff val="80000"/>
                </a:schemeClr>
              </a:solidFill>
              <a:ln w="3175" cmpd="sng">
                <a:solidFill>
                  <a:schemeClr val="accent4">
                    <a:lumMod val="20000"/>
                    <a:lumOff val="80000"/>
                  </a:schemeClr>
                </a:solidFill>
                <a:headEnd type="none"/>
                <a:tailEnd type="stealth"/>
              </a:ln>
              <a:effectLst/>
            </p:spPr>
            <p:style>
              <a:lnRef idx="2">
                <a:schemeClr val="accent1"/>
              </a:lnRef>
              <a:fillRef idx="0">
                <a:schemeClr val="accent1"/>
              </a:fillRef>
              <a:effectRef idx="1">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491" name="Diagonal Stripe 490"/>
              <p:cNvSpPr/>
              <p:nvPr/>
            </p:nvSpPr>
            <p:spPr>
              <a:xfrm flipH="1" flipV="1">
                <a:off x="1216025" y="4048125"/>
                <a:ext cx="234000" cy="234000"/>
              </a:xfrm>
              <a:prstGeom prst="diagStripe">
                <a:avLst/>
              </a:prstGeom>
              <a:solidFill>
                <a:schemeClr val="accent4">
                  <a:lumMod val="20000"/>
                  <a:lumOff val="80000"/>
                  <a:alpha val="40000"/>
                </a:schemeClr>
              </a:solidFill>
              <a:ln w="3175" cmpd="sng">
                <a:solidFill>
                  <a:schemeClr val="accent4">
                    <a:lumMod val="20000"/>
                    <a:lumOff val="80000"/>
                  </a:schemeClr>
                </a:solidFill>
                <a:headEnd type="none"/>
                <a:tailEnd type="stealth"/>
              </a:ln>
              <a:effectLst/>
            </p:spPr>
            <p:style>
              <a:lnRef idx="2">
                <a:schemeClr val="accent1"/>
              </a:lnRef>
              <a:fillRef idx="0">
                <a:schemeClr val="accent1"/>
              </a:fillRef>
              <a:effectRef idx="1">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grpSp>
        <p:grpSp>
          <p:nvGrpSpPr>
            <p:cNvPr id="492" name="Group 491"/>
            <p:cNvGrpSpPr/>
            <p:nvPr/>
          </p:nvGrpSpPr>
          <p:grpSpPr>
            <a:xfrm rot="19546593">
              <a:off x="923924" y="5537198"/>
              <a:ext cx="236010" cy="237150"/>
              <a:chOff x="1146175" y="3962400"/>
              <a:chExt cx="306000" cy="326050"/>
            </a:xfrm>
          </p:grpSpPr>
          <p:sp>
            <p:nvSpPr>
              <p:cNvPr id="493" name="Rectangle 492"/>
              <p:cNvSpPr/>
              <p:nvPr/>
            </p:nvSpPr>
            <p:spPr>
              <a:xfrm>
                <a:off x="1146175" y="3962400"/>
                <a:ext cx="304800" cy="323850"/>
              </a:xfrm>
              <a:prstGeom prst="rect">
                <a:avLst/>
              </a:prstGeom>
              <a:ln w="3175" cmpd="sng">
                <a:solidFill>
                  <a:schemeClr val="accent4">
                    <a:lumMod val="20000"/>
                    <a:lumOff val="80000"/>
                  </a:schemeClr>
                </a:solidFill>
                <a:headEnd type="none"/>
                <a:tailEnd type="stealth"/>
              </a:ln>
              <a:effectLst/>
            </p:spPr>
            <p:style>
              <a:lnRef idx="2">
                <a:schemeClr val="accent1"/>
              </a:lnRef>
              <a:fillRef idx="0">
                <a:schemeClr val="accent1"/>
              </a:fillRef>
              <a:effectRef idx="1">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94" name="Diagonal Stripe 493"/>
              <p:cNvSpPr/>
              <p:nvPr/>
            </p:nvSpPr>
            <p:spPr>
              <a:xfrm flipV="1">
                <a:off x="1146175" y="4108450"/>
                <a:ext cx="180000" cy="180000"/>
              </a:xfrm>
              <a:prstGeom prst="diagStripe">
                <a:avLst/>
              </a:prstGeom>
              <a:solidFill>
                <a:schemeClr val="accent4">
                  <a:lumMod val="20000"/>
                  <a:lumOff val="80000"/>
                </a:schemeClr>
              </a:solidFill>
              <a:ln w="3175" cmpd="sng">
                <a:solidFill>
                  <a:schemeClr val="accent4">
                    <a:lumMod val="20000"/>
                    <a:lumOff val="80000"/>
                  </a:schemeClr>
                </a:solidFill>
                <a:headEnd type="none"/>
                <a:tailEnd type="stealth"/>
              </a:ln>
              <a:effectLst/>
            </p:spPr>
            <p:style>
              <a:lnRef idx="2">
                <a:schemeClr val="accent1"/>
              </a:lnRef>
              <a:fillRef idx="0">
                <a:schemeClr val="accent1"/>
              </a:fillRef>
              <a:effectRef idx="1">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495" name="Diagonal Stripe 494"/>
              <p:cNvSpPr/>
              <p:nvPr/>
            </p:nvSpPr>
            <p:spPr>
              <a:xfrm flipV="1">
                <a:off x="1146175" y="3981450"/>
                <a:ext cx="306000" cy="306000"/>
              </a:xfrm>
              <a:prstGeom prst="diagStripe">
                <a:avLst>
                  <a:gd name="adj" fmla="val 75925"/>
                </a:avLst>
              </a:prstGeom>
              <a:solidFill>
                <a:schemeClr val="accent4">
                  <a:lumMod val="20000"/>
                  <a:lumOff val="80000"/>
                </a:schemeClr>
              </a:solidFill>
              <a:ln w="3175" cmpd="sng">
                <a:solidFill>
                  <a:schemeClr val="accent4">
                    <a:lumMod val="20000"/>
                    <a:lumOff val="80000"/>
                  </a:schemeClr>
                </a:solidFill>
                <a:headEnd type="none"/>
                <a:tailEnd type="stealth"/>
              </a:ln>
              <a:effectLst/>
            </p:spPr>
            <p:style>
              <a:lnRef idx="2">
                <a:schemeClr val="accent1"/>
              </a:lnRef>
              <a:fillRef idx="0">
                <a:schemeClr val="accent1"/>
              </a:fillRef>
              <a:effectRef idx="1">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496" name="Diagonal Stripe 495"/>
              <p:cNvSpPr/>
              <p:nvPr/>
            </p:nvSpPr>
            <p:spPr>
              <a:xfrm flipH="1" flipV="1">
                <a:off x="1216025" y="4048125"/>
                <a:ext cx="234000" cy="234000"/>
              </a:xfrm>
              <a:prstGeom prst="diagStripe">
                <a:avLst/>
              </a:prstGeom>
              <a:solidFill>
                <a:schemeClr val="accent4">
                  <a:lumMod val="20000"/>
                  <a:lumOff val="80000"/>
                  <a:alpha val="40000"/>
                </a:schemeClr>
              </a:solidFill>
              <a:ln w="3175" cmpd="sng">
                <a:solidFill>
                  <a:schemeClr val="accent4">
                    <a:lumMod val="20000"/>
                    <a:lumOff val="80000"/>
                  </a:schemeClr>
                </a:solidFill>
                <a:headEnd type="none"/>
                <a:tailEnd type="stealth"/>
              </a:ln>
              <a:effectLst/>
            </p:spPr>
            <p:style>
              <a:lnRef idx="2">
                <a:schemeClr val="accent1"/>
              </a:lnRef>
              <a:fillRef idx="0">
                <a:schemeClr val="accent1"/>
              </a:fillRef>
              <a:effectRef idx="1">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grpSp>
        <p:grpSp>
          <p:nvGrpSpPr>
            <p:cNvPr id="497" name="Group 496"/>
            <p:cNvGrpSpPr/>
            <p:nvPr/>
          </p:nvGrpSpPr>
          <p:grpSpPr>
            <a:xfrm>
              <a:off x="1151466" y="6112932"/>
              <a:ext cx="347134" cy="148167"/>
              <a:chOff x="568804" y="5494867"/>
              <a:chExt cx="1194380" cy="647699"/>
            </a:xfrm>
          </p:grpSpPr>
          <p:cxnSp>
            <p:nvCxnSpPr>
              <p:cNvPr id="498" name="Straight Connector 497"/>
              <p:cNvCxnSpPr/>
              <p:nvPr/>
            </p:nvCxnSpPr>
            <p:spPr>
              <a:xfrm>
                <a:off x="799379" y="6142566"/>
                <a:ext cx="820847" cy="0"/>
              </a:xfrm>
              <a:prstGeom prst="line">
                <a:avLst/>
              </a:prstGeom>
              <a:noFill/>
              <a:ln w="6350" cmpd="sng">
                <a:solidFill>
                  <a:srgbClr val="E6E0EC"/>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499" name="Arc 498"/>
              <p:cNvSpPr/>
              <p:nvPr/>
            </p:nvSpPr>
            <p:spPr>
              <a:xfrm>
                <a:off x="1468046" y="5888406"/>
                <a:ext cx="295138" cy="254160"/>
              </a:xfrm>
              <a:prstGeom prst="arc">
                <a:avLst>
                  <a:gd name="adj1" fmla="val 16119248"/>
                  <a:gd name="adj2" fmla="val 5400000"/>
                </a:avLst>
              </a:prstGeom>
              <a:noFill/>
              <a:ln w="6350" cmpd="sng">
                <a:solidFill>
                  <a:srgbClr val="E6E0EC"/>
                </a:solidFill>
                <a:headEnd type="none"/>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00" name="Arc 499"/>
              <p:cNvSpPr/>
              <p:nvPr/>
            </p:nvSpPr>
            <p:spPr>
              <a:xfrm>
                <a:off x="1412710" y="5777722"/>
                <a:ext cx="209152" cy="185923"/>
              </a:xfrm>
              <a:prstGeom prst="arc">
                <a:avLst>
                  <a:gd name="adj1" fmla="val 12949107"/>
                  <a:gd name="adj2" fmla="val 746464"/>
                </a:avLst>
              </a:prstGeom>
              <a:noFill/>
              <a:ln w="6350" cmpd="sng">
                <a:solidFill>
                  <a:srgbClr val="E6E0EC"/>
                </a:solidFill>
                <a:headEnd type="none"/>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01" name="Arc 500"/>
              <p:cNvSpPr/>
              <p:nvPr/>
            </p:nvSpPr>
            <p:spPr>
              <a:xfrm>
                <a:off x="831656" y="5494867"/>
                <a:ext cx="631776" cy="524718"/>
              </a:xfrm>
              <a:prstGeom prst="arc">
                <a:avLst>
                  <a:gd name="adj1" fmla="val 11236611"/>
                  <a:gd name="adj2" fmla="val 456472"/>
                </a:avLst>
              </a:prstGeom>
              <a:noFill/>
              <a:ln w="6350" cmpd="sng">
                <a:solidFill>
                  <a:srgbClr val="E6E0EC"/>
                </a:solidFill>
                <a:headEnd type="none"/>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02" name="Arc 501"/>
              <p:cNvSpPr/>
              <p:nvPr/>
            </p:nvSpPr>
            <p:spPr>
              <a:xfrm>
                <a:off x="568804" y="5712134"/>
                <a:ext cx="488148" cy="430432"/>
              </a:xfrm>
              <a:prstGeom prst="arc">
                <a:avLst>
                  <a:gd name="adj1" fmla="val 5549553"/>
                  <a:gd name="adj2" fmla="val 16665205"/>
                </a:avLst>
              </a:prstGeom>
              <a:noFill/>
              <a:ln w="6350" cmpd="sng">
                <a:solidFill>
                  <a:srgbClr val="E6E0EC"/>
                </a:solidFill>
                <a:headEnd type="none"/>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spTree>
    <p:extLst>
      <p:ext uri="{BB962C8B-B14F-4D97-AF65-F5344CB8AC3E}">
        <p14:creationId xmlns:p14="http://schemas.microsoft.com/office/powerpoint/2010/main" val="37663535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p:cNvGrpSpPr/>
          <p:nvPr/>
        </p:nvGrpSpPr>
        <p:grpSpPr>
          <a:xfrm>
            <a:off x="-4233" y="1280077"/>
            <a:ext cx="9144000" cy="923330"/>
            <a:chOff x="0" y="3700542"/>
            <a:chExt cx="9144000" cy="923330"/>
          </a:xfrm>
        </p:grpSpPr>
        <p:sp>
          <p:nvSpPr>
            <p:cNvPr id="19" name="Title 1"/>
            <p:cNvSpPr txBox="1">
              <a:spLocks/>
            </p:cNvSpPr>
            <p:nvPr/>
          </p:nvSpPr>
          <p:spPr>
            <a:xfrm>
              <a:off x="0" y="3843338"/>
              <a:ext cx="9144000" cy="761527"/>
            </a:xfrm>
            <a:prstGeom prst="rect">
              <a:avLst/>
            </a:prstGeom>
            <a:solidFill>
              <a:srgbClr val="FFFFFF">
                <a:alpha val="60000"/>
              </a:srgbClr>
            </a:solidFill>
          </p:spPr>
          <p:txBody>
            <a:bodyPr vert="horz" lIns="91440" tIns="72000" rIns="91440" bIns="180000" rtlCol="0" anchor="ctr" anchorCtr="0">
              <a:normAutofit lnSpcReduction="10000"/>
            </a:bodyPr>
            <a:lstStyle>
              <a:lvl1pPr algn="ctr" defTabSz="457200" rtl="0" eaLnBrk="1" latinLnBrk="0" hangingPunct="1">
                <a:spcBef>
                  <a:spcPct val="0"/>
                </a:spcBef>
                <a:buNone/>
                <a:defRPr sz="4400" b="1" kern="1200">
                  <a:solidFill>
                    <a:schemeClr val="tx2">
                      <a:lumMod val="75000"/>
                    </a:schemeClr>
                  </a:solidFill>
                  <a:latin typeface="Abadi MT Condensed Light"/>
                  <a:ea typeface="+mj-ea"/>
                  <a:cs typeface="Abadi MT Condensed Light"/>
                </a:defRPr>
              </a:lvl1pPr>
            </a:lstStyle>
            <a:p>
              <a:pPr marL="1548000" algn="l"/>
              <a:r>
                <a:rPr lang="en-US" sz="3600" b="0" dirty="0"/>
                <a:t>Tenancy</a:t>
              </a:r>
            </a:p>
          </p:txBody>
        </p:sp>
        <p:sp>
          <p:nvSpPr>
            <p:cNvPr id="20" name="TextBox 19"/>
            <p:cNvSpPr txBox="1"/>
            <p:nvPr/>
          </p:nvSpPr>
          <p:spPr>
            <a:xfrm>
              <a:off x="482600" y="3700542"/>
              <a:ext cx="816299" cy="923330"/>
            </a:xfrm>
            <a:prstGeom prst="rect">
              <a:avLst/>
            </a:prstGeom>
            <a:noFill/>
            <a:ln>
              <a:noFill/>
            </a:ln>
          </p:spPr>
          <p:txBody>
            <a:bodyPr wrap="none" rtlCol="0">
              <a:spAutoFit/>
            </a:bodyPr>
            <a:lstStyle/>
            <a:p>
              <a:r>
                <a:rPr lang="en-US" sz="5400">
                  <a:solidFill>
                    <a:schemeClr val="tx2">
                      <a:lumMod val="75000"/>
                    </a:schemeClr>
                  </a:solidFill>
                  <a:latin typeface="Arial Narrow"/>
                  <a:cs typeface="Arial Narrow"/>
                </a:rPr>
                <a:t>01</a:t>
              </a:r>
            </a:p>
          </p:txBody>
        </p:sp>
        <p:cxnSp>
          <p:nvCxnSpPr>
            <p:cNvPr id="21" name="Straight Connector 20"/>
            <p:cNvCxnSpPr/>
            <p:nvPr/>
          </p:nvCxnSpPr>
          <p:spPr>
            <a:xfrm>
              <a:off x="1371600" y="3843338"/>
              <a:ext cx="0" cy="748827"/>
            </a:xfrm>
            <a:prstGeom prst="line">
              <a:avLst/>
            </a:prstGeom>
            <a:ln w="3175" cmpd="sng">
              <a:solidFill>
                <a:schemeClr val="tx2">
                  <a:lumMod val="50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36" name="Group 35"/>
          <p:cNvGrpSpPr/>
          <p:nvPr/>
        </p:nvGrpSpPr>
        <p:grpSpPr>
          <a:xfrm>
            <a:off x="-4233" y="2118277"/>
            <a:ext cx="9144000" cy="923330"/>
            <a:chOff x="0" y="3700542"/>
            <a:chExt cx="9144000" cy="923330"/>
          </a:xfrm>
        </p:grpSpPr>
        <p:sp>
          <p:nvSpPr>
            <p:cNvPr id="48" name="Title 1"/>
            <p:cNvSpPr txBox="1">
              <a:spLocks/>
            </p:cNvSpPr>
            <p:nvPr/>
          </p:nvSpPr>
          <p:spPr>
            <a:xfrm>
              <a:off x="0" y="3843338"/>
              <a:ext cx="9144000" cy="761527"/>
            </a:xfrm>
            <a:prstGeom prst="rect">
              <a:avLst/>
            </a:prstGeom>
            <a:solidFill>
              <a:srgbClr val="FFFFFF">
                <a:alpha val="60000"/>
              </a:srgbClr>
            </a:solidFill>
          </p:spPr>
          <p:txBody>
            <a:bodyPr vert="horz" lIns="91440" tIns="72000" rIns="91440" bIns="180000" rtlCol="0" anchor="ctr" anchorCtr="0">
              <a:normAutofit lnSpcReduction="10000"/>
            </a:bodyPr>
            <a:lstStyle>
              <a:lvl1pPr algn="ctr" defTabSz="457200" rtl="0" eaLnBrk="1" latinLnBrk="0" hangingPunct="1">
                <a:spcBef>
                  <a:spcPct val="0"/>
                </a:spcBef>
                <a:buNone/>
                <a:defRPr sz="4400" b="1" kern="1200">
                  <a:solidFill>
                    <a:schemeClr val="tx2">
                      <a:lumMod val="75000"/>
                    </a:schemeClr>
                  </a:solidFill>
                  <a:latin typeface="Abadi MT Condensed Light"/>
                  <a:ea typeface="+mj-ea"/>
                  <a:cs typeface="Abadi MT Condensed Light"/>
                </a:defRPr>
              </a:lvl1pPr>
            </a:lstStyle>
            <a:p>
              <a:pPr marL="1548000" algn="l"/>
              <a:r>
                <a:rPr lang="en-US" sz="3600" b="0" dirty="0"/>
                <a:t>Software As a Service</a:t>
              </a:r>
            </a:p>
          </p:txBody>
        </p:sp>
        <p:sp>
          <p:nvSpPr>
            <p:cNvPr id="49" name="TextBox 48"/>
            <p:cNvSpPr txBox="1"/>
            <p:nvPr/>
          </p:nvSpPr>
          <p:spPr>
            <a:xfrm>
              <a:off x="482600" y="3700542"/>
              <a:ext cx="816299" cy="923330"/>
            </a:xfrm>
            <a:prstGeom prst="rect">
              <a:avLst/>
            </a:prstGeom>
            <a:noFill/>
            <a:ln>
              <a:noFill/>
            </a:ln>
          </p:spPr>
          <p:txBody>
            <a:bodyPr wrap="none" rtlCol="0">
              <a:spAutoFit/>
            </a:bodyPr>
            <a:lstStyle/>
            <a:p>
              <a:r>
                <a:rPr lang="en-US" sz="5400">
                  <a:solidFill>
                    <a:schemeClr val="tx2">
                      <a:lumMod val="75000"/>
                    </a:schemeClr>
                  </a:solidFill>
                  <a:latin typeface="Arial Narrow"/>
                  <a:cs typeface="Arial Narrow"/>
                </a:rPr>
                <a:t>02</a:t>
              </a:r>
            </a:p>
          </p:txBody>
        </p:sp>
        <p:cxnSp>
          <p:nvCxnSpPr>
            <p:cNvPr id="50" name="Straight Connector 49"/>
            <p:cNvCxnSpPr/>
            <p:nvPr/>
          </p:nvCxnSpPr>
          <p:spPr>
            <a:xfrm>
              <a:off x="1371600" y="3843338"/>
              <a:ext cx="0" cy="748827"/>
            </a:xfrm>
            <a:prstGeom prst="line">
              <a:avLst/>
            </a:prstGeom>
            <a:ln w="3175" cmpd="sng">
              <a:solidFill>
                <a:schemeClr val="tx2">
                  <a:lumMod val="50000"/>
                </a:schemeClr>
              </a:solidFill>
            </a:ln>
            <a:effectLst/>
          </p:spPr>
          <p:style>
            <a:lnRef idx="2">
              <a:schemeClr val="accent1"/>
            </a:lnRef>
            <a:fillRef idx="0">
              <a:schemeClr val="accent1"/>
            </a:fillRef>
            <a:effectRef idx="1">
              <a:schemeClr val="accent1"/>
            </a:effectRef>
            <a:fontRef idx="minor">
              <a:schemeClr val="tx1"/>
            </a:fontRef>
          </p:style>
        </p:cxnSp>
      </p:grpSp>
      <p:sp>
        <p:nvSpPr>
          <p:cNvPr id="2" name="Title 1"/>
          <p:cNvSpPr>
            <a:spLocks noGrp="1"/>
          </p:cNvSpPr>
          <p:nvPr>
            <p:ph type="title"/>
          </p:nvPr>
        </p:nvSpPr>
        <p:spPr/>
        <p:txBody>
          <a:bodyPr/>
          <a:lstStyle/>
          <a:p>
            <a:r>
              <a:rPr lang="en-US" b="0"/>
              <a:t>Agenda</a:t>
            </a:r>
          </a:p>
        </p:txBody>
      </p:sp>
      <p:sp>
        <p:nvSpPr>
          <p:cNvPr id="4" name="Date Placeholder 3"/>
          <p:cNvSpPr>
            <a:spLocks noGrp="1"/>
          </p:cNvSpPr>
          <p:nvPr>
            <p:ph type="dt" sz="half" idx="10"/>
          </p:nvPr>
        </p:nvSpPr>
        <p:spPr/>
        <p:txBody>
          <a:bodyPr/>
          <a:lstStyle/>
          <a:p>
            <a:fld id="{D165DBA8-B6EE-4C4F-BC61-5BCB0EBA0B55}" type="datetime1">
              <a:t>4/17/18</a:t>
            </a:fld>
            <a:endParaRPr lang="en-US"/>
          </a:p>
        </p:txBody>
      </p:sp>
      <p:sp>
        <p:nvSpPr>
          <p:cNvPr id="6" name="Slide Number Placeholder 5"/>
          <p:cNvSpPr>
            <a:spLocks noGrp="1"/>
          </p:cNvSpPr>
          <p:nvPr>
            <p:ph type="sldNum" sz="quarter" idx="12"/>
          </p:nvPr>
        </p:nvSpPr>
        <p:spPr/>
        <p:txBody>
          <a:bodyPr/>
          <a:lstStyle/>
          <a:p>
            <a:fld id="{BBE0A389-EB18-824A-A5ED-72ACC9A7FB5D}" type="slidenum">
              <a:t>2</a:t>
            </a:fld>
            <a:endParaRPr lang="en-US"/>
          </a:p>
        </p:txBody>
      </p:sp>
    </p:spTree>
    <p:extLst>
      <p:ext uri="{BB962C8B-B14F-4D97-AF65-F5344CB8AC3E}">
        <p14:creationId xmlns:p14="http://schemas.microsoft.com/office/powerpoint/2010/main" val="21973734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ectangle 52"/>
          <p:cNvSpPr/>
          <p:nvPr/>
        </p:nvSpPr>
        <p:spPr>
          <a:xfrm>
            <a:off x="0" y="1498594"/>
            <a:ext cx="9153158" cy="4961473"/>
          </a:xfrm>
          <a:prstGeom prst="rect">
            <a:avLst/>
          </a:prstGeom>
          <a:solidFill>
            <a:schemeClr val="bg1">
              <a:alpha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b="0"/>
              <a:t>Software as a Service</a:t>
            </a:r>
          </a:p>
        </p:txBody>
      </p:sp>
      <p:sp>
        <p:nvSpPr>
          <p:cNvPr id="4" name="Date Placeholder 3"/>
          <p:cNvSpPr>
            <a:spLocks noGrp="1"/>
          </p:cNvSpPr>
          <p:nvPr>
            <p:ph type="dt" sz="half" idx="10"/>
          </p:nvPr>
        </p:nvSpPr>
        <p:spPr/>
        <p:txBody>
          <a:bodyPr/>
          <a:lstStyle/>
          <a:p>
            <a:fld id="{3D204B18-9485-D74D-B2B3-6C26E88E40BB}" type="datetime1">
              <a:rPr lang="en-AU"/>
              <a:pPr/>
              <a:t>17/4/18</a:t>
            </a:fld>
            <a:endParaRPr lang="en-US"/>
          </a:p>
        </p:txBody>
      </p:sp>
      <p:sp>
        <p:nvSpPr>
          <p:cNvPr id="6" name="Slide Number Placeholder 5"/>
          <p:cNvSpPr>
            <a:spLocks noGrp="1"/>
          </p:cNvSpPr>
          <p:nvPr>
            <p:ph type="sldNum" sz="quarter" idx="12"/>
          </p:nvPr>
        </p:nvSpPr>
        <p:spPr/>
        <p:txBody>
          <a:bodyPr/>
          <a:lstStyle/>
          <a:p>
            <a:fld id="{BBE0A389-EB18-824A-A5ED-72ACC9A7FB5D}" type="slidenum">
              <a:rPr lang="en-US"/>
              <a:pPr/>
              <a:t>20</a:t>
            </a:fld>
            <a:endParaRPr lang="en-US"/>
          </a:p>
        </p:txBody>
      </p:sp>
      <p:cxnSp>
        <p:nvCxnSpPr>
          <p:cNvPr id="55" name="Straight Connector 54"/>
          <p:cNvCxnSpPr/>
          <p:nvPr/>
        </p:nvCxnSpPr>
        <p:spPr>
          <a:xfrm>
            <a:off x="2209800" y="1680624"/>
            <a:ext cx="0" cy="4605876"/>
          </a:xfrm>
          <a:prstGeom prst="line">
            <a:avLst/>
          </a:prstGeom>
          <a:ln w="3175" cmpd="sng">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56" name="TextBox 55"/>
          <p:cNvSpPr txBox="1"/>
          <p:nvPr/>
        </p:nvSpPr>
        <p:spPr>
          <a:xfrm>
            <a:off x="50800" y="1505920"/>
            <a:ext cx="2161870" cy="707886"/>
          </a:xfrm>
          <a:prstGeom prst="rect">
            <a:avLst/>
          </a:prstGeom>
          <a:noFill/>
        </p:spPr>
        <p:txBody>
          <a:bodyPr wrap="none" rtlCol="0">
            <a:spAutoFit/>
          </a:bodyPr>
          <a:lstStyle/>
          <a:p>
            <a:r>
              <a:rPr lang="en-US" sz="4000" b="1">
                <a:solidFill>
                  <a:schemeClr val="tx2">
                    <a:lumMod val="75000"/>
                  </a:schemeClr>
                </a:solidFill>
                <a:latin typeface="Abadi MT Condensed Extra Bold"/>
                <a:cs typeface="Abadi MT Condensed Extra Bold"/>
              </a:rPr>
              <a:t>CONCEPTS</a:t>
            </a:r>
            <a:endParaRPr lang="en-US" sz="4000">
              <a:solidFill>
                <a:schemeClr val="tx2">
                  <a:lumMod val="75000"/>
                </a:schemeClr>
              </a:solidFill>
              <a:latin typeface="Abadi MT Condensed Extra Bold"/>
              <a:cs typeface="Abadi MT Condensed Extra Bold"/>
            </a:endParaRPr>
          </a:p>
        </p:txBody>
      </p:sp>
      <p:sp>
        <p:nvSpPr>
          <p:cNvPr id="58" name="TextBox 57"/>
          <p:cNvSpPr txBox="1"/>
          <p:nvPr/>
        </p:nvSpPr>
        <p:spPr>
          <a:xfrm>
            <a:off x="2294464" y="1553624"/>
            <a:ext cx="6769100" cy="2123658"/>
          </a:xfrm>
          <a:prstGeom prst="rect">
            <a:avLst/>
          </a:prstGeom>
          <a:noFill/>
        </p:spPr>
        <p:txBody>
          <a:bodyPr wrap="square" rtlCol="0">
            <a:spAutoFit/>
          </a:bodyPr>
          <a:lstStyle/>
          <a:p>
            <a:r>
              <a:rPr lang="en-US" sz="3000">
                <a:latin typeface="Abadi MT Condensed Light"/>
                <a:cs typeface="Abadi MT Condensed Light"/>
              </a:rPr>
              <a:t>SaaS applications</a:t>
            </a:r>
          </a:p>
          <a:p>
            <a:pPr>
              <a:spcBef>
                <a:spcPts val="600"/>
              </a:spcBef>
            </a:pPr>
            <a:r>
              <a:rPr lang="en-US" sz="2300" i="1">
                <a:solidFill>
                  <a:schemeClr val="tx1">
                    <a:lumMod val="65000"/>
                    <a:lumOff val="35000"/>
                  </a:schemeClr>
                </a:solidFill>
                <a:latin typeface="Abadi MT Condensed Light"/>
                <a:cs typeface="Abadi MT Condensed Light"/>
              </a:rPr>
              <a:t>SaaS applications cover a very large range of heterogeneous applications. </a:t>
            </a:r>
          </a:p>
          <a:p>
            <a:pPr>
              <a:spcBef>
                <a:spcPts val="600"/>
              </a:spcBef>
            </a:pPr>
            <a:r>
              <a:rPr lang="en-US" sz="2300" i="1">
                <a:solidFill>
                  <a:schemeClr val="tx1">
                    <a:lumMod val="65000"/>
                    <a:lumOff val="35000"/>
                  </a:schemeClr>
                </a:solidFill>
                <a:latin typeface="Abadi MT Condensed Light"/>
                <a:cs typeface="Abadi MT Condensed Light"/>
              </a:rPr>
              <a:t>There is one characteristic that different applications have in common: </a:t>
            </a:r>
          </a:p>
        </p:txBody>
      </p:sp>
      <p:grpSp>
        <p:nvGrpSpPr>
          <p:cNvPr id="7" name="Group 6"/>
          <p:cNvGrpSpPr/>
          <p:nvPr/>
        </p:nvGrpSpPr>
        <p:grpSpPr>
          <a:xfrm>
            <a:off x="1176879" y="3867346"/>
            <a:ext cx="7976279" cy="1555554"/>
            <a:chOff x="1176879" y="3016446"/>
            <a:chExt cx="7976279" cy="1555554"/>
          </a:xfrm>
        </p:grpSpPr>
        <p:grpSp>
          <p:nvGrpSpPr>
            <p:cNvPr id="13" name="Group 12"/>
            <p:cNvGrpSpPr/>
            <p:nvPr/>
          </p:nvGrpSpPr>
          <p:grpSpPr>
            <a:xfrm>
              <a:off x="1176879" y="3016446"/>
              <a:ext cx="7976279" cy="1555554"/>
              <a:chOff x="889001" y="2388213"/>
              <a:chExt cx="7976279" cy="1555554"/>
            </a:xfrm>
          </p:grpSpPr>
          <p:grpSp>
            <p:nvGrpSpPr>
              <p:cNvPr id="14" name="Group 13"/>
              <p:cNvGrpSpPr/>
              <p:nvPr/>
            </p:nvGrpSpPr>
            <p:grpSpPr>
              <a:xfrm>
                <a:off x="1006232" y="2395087"/>
                <a:ext cx="7859048" cy="1548680"/>
                <a:chOff x="1006232" y="2570929"/>
                <a:chExt cx="7859048" cy="1548680"/>
              </a:xfrm>
            </p:grpSpPr>
            <p:sp>
              <p:nvSpPr>
                <p:cNvPr id="17" name="Rectangle 16"/>
                <p:cNvSpPr/>
                <p:nvPr/>
              </p:nvSpPr>
              <p:spPr>
                <a:xfrm>
                  <a:off x="1006232" y="2570929"/>
                  <a:ext cx="7859048" cy="1548680"/>
                </a:xfrm>
                <a:prstGeom prst="rect">
                  <a:avLst/>
                </a:prstGeom>
                <a:solidFill>
                  <a:schemeClr val="accent6">
                    <a:lumMod val="20000"/>
                    <a:lumOff val="80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TextBox 17"/>
                <p:cNvSpPr txBox="1"/>
                <p:nvPr/>
              </p:nvSpPr>
              <p:spPr>
                <a:xfrm>
                  <a:off x="1916746" y="2657414"/>
                  <a:ext cx="6901276" cy="369332"/>
                </a:xfrm>
                <a:prstGeom prst="rect">
                  <a:avLst/>
                </a:prstGeom>
                <a:noFill/>
              </p:spPr>
              <p:txBody>
                <a:bodyPr wrap="square" lIns="0" tIns="0" rIns="108000" bIns="0" rtlCol="0" anchor="t" anchorCtr="0">
                  <a:spAutoFit/>
                </a:bodyPr>
                <a:lstStyle/>
                <a:p>
                  <a:pPr marL="180000"/>
                  <a:r>
                    <a:rPr lang="en-US" sz="2400" dirty="0">
                      <a:solidFill>
                        <a:srgbClr val="B27979"/>
                      </a:solidFill>
                      <a:latin typeface="Abadi MT Condensed Light"/>
                      <a:cs typeface="Abadi MT Condensed Light"/>
                    </a:rPr>
                    <a:t>DELIVER SOLUTIONS FOR IMMEDIATE USE </a:t>
                  </a:r>
                </a:p>
              </p:txBody>
            </p:sp>
          </p:grpSp>
          <p:sp>
            <p:nvSpPr>
              <p:cNvPr id="15" name="Rectangle 14"/>
              <p:cNvSpPr/>
              <p:nvPr/>
            </p:nvSpPr>
            <p:spPr>
              <a:xfrm>
                <a:off x="889001" y="2388213"/>
                <a:ext cx="1035538" cy="1555554"/>
              </a:xfrm>
              <a:prstGeom prst="rect">
                <a:avLst/>
              </a:prstGeom>
              <a:solidFill>
                <a:schemeClr val="accent6">
                  <a:lumMod val="50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p:cNvSpPr txBox="1"/>
              <p:nvPr/>
            </p:nvSpPr>
            <p:spPr>
              <a:xfrm>
                <a:off x="1006231" y="2401605"/>
                <a:ext cx="922389" cy="523220"/>
              </a:xfrm>
              <a:prstGeom prst="rect">
                <a:avLst/>
              </a:prstGeom>
              <a:noFill/>
              <a:ln>
                <a:noFill/>
              </a:ln>
            </p:spPr>
            <p:txBody>
              <a:bodyPr wrap="square" lIns="0" rtlCol="0">
                <a:spAutoFit/>
              </a:bodyPr>
              <a:lstStyle>
                <a:defPPr>
                  <a:defRPr lang="en-US"/>
                </a:defPPr>
                <a:lvl1pPr algn="r">
                  <a:defRPr sz="6000">
                    <a:solidFill>
                      <a:schemeClr val="accent6">
                        <a:lumMod val="20000"/>
                        <a:lumOff val="80000"/>
                      </a:schemeClr>
                    </a:solidFill>
                    <a:latin typeface="Arial Narrow"/>
                    <a:cs typeface="Arial Narrow"/>
                  </a:defRPr>
                </a:lvl1pPr>
              </a:lstStyle>
              <a:p>
                <a:r>
                  <a:rPr lang="en-US" sz="2800"/>
                  <a:t>01</a:t>
                </a:r>
              </a:p>
            </p:txBody>
          </p:sp>
        </p:grpSp>
        <p:sp>
          <p:nvSpPr>
            <p:cNvPr id="3" name="Rectangle 2"/>
            <p:cNvSpPr/>
            <p:nvPr/>
          </p:nvSpPr>
          <p:spPr>
            <a:xfrm>
              <a:off x="2298700" y="3528536"/>
              <a:ext cx="6743700" cy="923330"/>
            </a:xfrm>
            <a:prstGeom prst="rect">
              <a:avLst/>
            </a:prstGeom>
          </p:spPr>
          <p:txBody>
            <a:bodyPr wrap="square">
              <a:spAutoFit/>
            </a:bodyPr>
            <a:lstStyle/>
            <a:p>
              <a:pPr>
                <a:spcAft>
                  <a:spcPts val="600"/>
                </a:spcAft>
              </a:pPr>
              <a:r>
                <a:rPr lang="en-US" i="1" dirty="0">
                  <a:solidFill>
                    <a:srgbClr val="B27979"/>
                  </a:solidFill>
                  <a:latin typeface="Abadi MT Condensed Light"/>
                  <a:cs typeface="Abadi MT Condensed Light"/>
                </a:rPr>
                <a:t>SaaS applications, once provisioned, are ready for immediate use or do require little further customisation. Differently from IaaS and PaaS offering, which are used to build systems and applications, SaaS deliver solutions for direct use.</a:t>
              </a:r>
            </a:p>
          </p:txBody>
        </p:sp>
      </p:grpSp>
    </p:spTree>
    <p:extLst>
      <p:ext uri="{BB962C8B-B14F-4D97-AF65-F5344CB8AC3E}">
        <p14:creationId xmlns:p14="http://schemas.microsoft.com/office/powerpoint/2010/main" val="38798093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ectangle 52"/>
          <p:cNvSpPr/>
          <p:nvPr/>
        </p:nvSpPr>
        <p:spPr>
          <a:xfrm>
            <a:off x="0" y="1498594"/>
            <a:ext cx="9153158" cy="4961473"/>
          </a:xfrm>
          <a:prstGeom prst="rect">
            <a:avLst/>
          </a:prstGeom>
          <a:solidFill>
            <a:schemeClr val="bg1">
              <a:alpha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b="0"/>
              <a:t>Software as a Service</a:t>
            </a:r>
          </a:p>
        </p:txBody>
      </p:sp>
      <p:sp>
        <p:nvSpPr>
          <p:cNvPr id="6" name="Slide Number Placeholder 5"/>
          <p:cNvSpPr>
            <a:spLocks noGrp="1"/>
          </p:cNvSpPr>
          <p:nvPr>
            <p:ph type="sldNum" sz="quarter" idx="12"/>
          </p:nvPr>
        </p:nvSpPr>
        <p:spPr/>
        <p:txBody>
          <a:bodyPr/>
          <a:lstStyle/>
          <a:p>
            <a:fld id="{BBE0A389-EB18-824A-A5ED-72ACC9A7FB5D}" type="slidenum">
              <a:rPr lang="en-US"/>
              <a:pPr/>
              <a:t>21</a:t>
            </a:fld>
            <a:endParaRPr lang="en-US"/>
          </a:p>
        </p:txBody>
      </p:sp>
      <p:cxnSp>
        <p:nvCxnSpPr>
          <p:cNvPr id="55" name="Straight Connector 54"/>
          <p:cNvCxnSpPr/>
          <p:nvPr/>
        </p:nvCxnSpPr>
        <p:spPr>
          <a:xfrm>
            <a:off x="2209800" y="1680624"/>
            <a:ext cx="0" cy="414876"/>
          </a:xfrm>
          <a:prstGeom prst="line">
            <a:avLst/>
          </a:prstGeom>
          <a:ln w="3175" cmpd="sng">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56" name="TextBox 55"/>
          <p:cNvSpPr txBox="1"/>
          <p:nvPr/>
        </p:nvSpPr>
        <p:spPr>
          <a:xfrm>
            <a:off x="50800" y="1505920"/>
            <a:ext cx="2161870" cy="707886"/>
          </a:xfrm>
          <a:prstGeom prst="rect">
            <a:avLst/>
          </a:prstGeom>
          <a:noFill/>
        </p:spPr>
        <p:txBody>
          <a:bodyPr wrap="none" rtlCol="0">
            <a:spAutoFit/>
          </a:bodyPr>
          <a:lstStyle/>
          <a:p>
            <a:r>
              <a:rPr lang="en-US" sz="4000" b="1">
                <a:solidFill>
                  <a:schemeClr val="tx2">
                    <a:lumMod val="75000"/>
                  </a:schemeClr>
                </a:solidFill>
                <a:latin typeface="Abadi MT Condensed Extra Bold"/>
                <a:cs typeface="Abadi MT Condensed Extra Bold"/>
              </a:rPr>
              <a:t>CONCEPTS</a:t>
            </a:r>
            <a:endParaRPr lang="en-US" sz="4000">
              <a:solidFill>
                <a:schemeClr val="tx2">
                  <a:lumMod val="75000"/>
                </a:schemeClr>
              </a:solidFill>
              <a:latin typeface="Abadi MT Condensed Extra Bold"/>
              <a:cs typeface="Abadi MT Condensed Extra Bold"/>
            </a:endParaRPr>
          </a:p>
        </p:txBody>
      </p:sp>
      <p:sp>
        <p:nvSpPr>
          <p:cNvPr id="58" name="TextBox 57"/>
          <p:cNvSpPr txBox="1"/>
          <p:nvPr/>
        </p:nvSpPr>
        <p:spPr>
          <a:xfrm>
            <a:off x="2294464" y="1553624"/>
            <a:ext cx="6769100" cy="553998"/>
          </a:xfrm>
          <a:prstGeom prst="rect">
            <a:avLst/>
          </a:prstGeom>
          <a:noFill/>
        </p:spPr>
        <p:txBody>
          <a:bodyPr wrap="square" rtlCol="0">
            <a:spAutoFit/>
          </a:bodyPr>
          <a:lstStyle/>
          <a:p>
            <a:r>
              <a:rPr lang="en-US" sz="3000">
                <a:latin typeface="Abadi MT Condensed Light"/>
                <a:cs typeface="Abadi MT Condensed Light"/>
              </a:rPr>
              <a:t>Comparing SaaS, PaaS, and IaaS</a:t>
            </a:r>
          </a:p>
        </p:txBody>
      </p:sp>
      <p:grpSp>
        <p:nvGrpSpPr>
          <p:cNvPr id="36" name="Group 35"/>
          <p:cNvGrpSpPr/>
          <p:nvPr/>
        </p:nvGrpSpPr>
        <p:grpSpPr>
          <a:xfrm>
            <a:off x="744640" y="5232400"/>
            <a:ext cx="2226733" cy="825494"/>
            <a:chOff x="5088459" y="4889509"/>
            <a:chExt cx="2226733" cy="825494"/>
          </a:xfrm>
        </p:grpSpPr>
        <p:sp>
          <p:nvSpPr>
            <p:cNvPr id="37" name="Rectangle 36"/>
            <p:cNvSpPr/>
            <p:nvPr/>
          </p:nvSpPr>
          <p:spPr>
            <a:xfrm>
              <a:off x="5088459" y="4889509"/>
              <a:ext cx="2226733" cy="825494"/>
            </a:xfrm>
            <a:prstGeom prst="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38" name="TextBox 37"/>
            <p:cNvSpPr txBox="1"/>
            <p:nvPr/>
          </p:nvSpPr>
          <p:spPr>
            <a:xfrm>
              <a:off x="5190066" y="5335256"/>
              <a:ext cx="2032001" cy="307777"/>
            </a:xfrm>
            <a:prstGeom prst="rect">
              <a:avLst/>
            </a:prstGeom>
            <a:solidFill>
              <a:schemeClr val="tx2">
                <a:lumMod val="60000"/>
                <a:lumOff val="40000"/>
              </a:schemeClr>
            </a:solidFill>
            <a:ln>
              <a:solidFill>
                <a:schemeClr val="tx2">
                  <a:lumMod val="60000"/>
                  <a:lumOff val="40000"/>
                </a:schemeClr>
              </a:solidFill>
            </a:ln>
          </p:spPr>
          <p:txBody>
            <a:bodyPr wrap="square" rtlCol="0">
              <a:spAutoFit/>
            </a:bodyPr>
            <a:lstStyle/>
            <a:p>
              <a:pPr algn="ctr"/>
              <a:r>
                <a:rPr lang="en-US" sz="1400" dirty="0">
                  <a:solidFill>
                    <a:schemeClr val="bg1"/>
                  </a:solidFill>
                  <a:latin typeface="Abadi MT Condensed Light"/>
                  <a:cs typeface="Abadi MT Condensed Light"/>
                </a:rPr>
                <a:t>IMAGE PREPARATION</a:t>
              </a:r>
            </a:p>
          </p:txBody>
        </p:sp>
        <p:sp>
          <p:nvSpPr>
            <p:cNvPr id="39" name="TextBox 38"/>
            <p:cNvSpPr txBox="1"/>
            <p:nvPr/>
          </p:nvSpPr>
          <p:spPr>
            <a:xfrm>
              <a:off x="5190066" y="4971188"/>
              <a:ext cx="2032001" cy="307777"/>
            </a:xfrm>
            <a:prstGeom prst="rect">
              <a:avLst/>
            </a:prstGeom>
            <a:solidFill>
              <a:schemeClr val="tx2">
                <a:lumMod val="60000"/>
                <a:lumOff val="40000"/>
              </a:schemeClr>
            </a:solidFill>
            <a:ln>
              <a:solidFill>
                <a:schemeClr val="tx2">
                  <a:lumMod val="60000"/>
                  <a:lumOff val="40000"/>
                </a:schemeClr>
              </a:solidFill>
            </a:ln>
          </p:spPr>
          <p:txBody>
            <a:bodyPr wrap="square" rtlCol="0">
              <a:spAutoFit/>
            </a:bodyPr>
            <a:lstStyle/>
            <a:p>
              <a:pPr algn="ctr"/>
              <a:r>
                <a:rPr lang="en-US" sz="1400" dirty="0">
                  <a:solidFill>
                    <a:schemeClr val="bg1"/>
                  </a:solidFill>
                  <a:latin typeface="Abadi MT Condensed Light"/>
                  <a:cs typeface="Abadi MT Condensed Light"/>
                </a:rPr>
                <a:t>OS INSTALLATION</a:t>
              </a:r>
            </a:p>
          </p:txBody>
        </p:sp>
      </p:grpSp>
      <p:grpSp>
        <p:nvGrpSpPr>
          <p:cNvPr id="40" name="Group 39"/>
          <p:cNvGrpSpPr/>
          <p:nvPr/>
        </p:nvGrpSpPr>
        <p:grpSpPr>
          <a:xfrm>
            <a:off x="3752411" y="3733800"/>
            <a:ext cx="2226733" cy="2324094"/>
            <a:chOff x="1773758" y="3390909"/>
            <a:chExt cx="2226733" cy="2324094"/>
          </a:xfrm>
        </p:grpSpPr>
        <p:sp>
          <p:nvSpPr>
            <p:cNvPr id="41" name="Rectangle 40"/>
            <p:cNvSpPr/>
            <p:nvPr/>
          </p:nvSpPr>
          <p:spPr>
            <a:xfrm>
              <a:off x="1773758" y="3390909"/>
              <a:ext cx="2226733" cy="2324094"/>
            </a:xfrm>
            <a:prstGeom prst="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42" name="TextBox 41"/>
            <p:cNvSpPr txBox="1"/>
            <p:nvPr/>
          </p:nvSpPr>
          <p:spPr>
            <a:xfrm>
              <a:off x="1862666" y="5334000"/>
              <a:ext cx="2032001" cy="307777"/>
            </a:xfrm>
            <a:prstGeom prst="rect">
              <a:avLst/>
            </a:prstGeom>
            <a:solidFill>
              <a:schemeClr val="tx2">
                <a:lumMod val="60000"/>
                <a:lumOff val="40000"/>
              </a:schemeClr>
            </a:solidFill>
            <a:ln>
              <a:solidFill>
                <a:schemeClr val="tx2">
                  <a:lumMod val="60000"/>
                  <a:lumOff val="40000"/>
                </a:schemeClr>
              </a:solidFill>
            </a:ln>
          </p:spPr>
          <p:txBody>
            <a:bodyPr wrap="square" rtlCol="0">
              <a:spAutoFit/>
            </a:bodyPr>
            <a:lstStyle/>
            <a:p>
              <a:pPr algn="ctr"/>
              <a:r>
                <a:rPr lang="en-US" sz="1400" dirty="0">
                  <a:solidFill>
                    <a:schemeClr val="bg1"/>
                  </a:solidFill>
                  <a:latin typeface="Abadi MT Condensed Light"/>
                  <a:cs typeface="Abadi MT Condensed Light"/>
                </a:rPr>
                <a:t>IMAGE PREPARATION</a:t>
              </a:r>
            </a:p>
          </p:txBody>
        </p:sp>
        <p:sp>
          <p:nvSpPr>
            <p:cNvPr id="43" name="TextBox 42"/>
            <p:cNvSpPr txBox="1"/>
            <p:nvPr/>
          </p:nvSpPr>
          <p:spPr>
            <a:xfrm>
              <a:off x="1862666" y="4962723"/>
              <a:ext cx="2032001" cy="307777"/>
            </a:xfrm>
            <a:prstGeom prst="rect">
              <a:avLst/>
            </a:prstGeom>
            <a:solidFill>
              <a:schemeClr val="tx2">
                <a:lumMod val="60000"/>
                <a:lumOff val="40000"/>
              </a:schemeClr>
            </a:solidFill>
            <a:ln>
              <a:solidFill>
                <a:schemeClr val="tx2">
                  <a:lumMod val="60000"/>
                  <a:lumOff val="40000"/>
                </a:schemeClr>
              </a:solidFill>
            </a:ln>
          </p:spPr>
          <p:txBody>
            <a:bodyPr wrap="square" rtlCol="0">
              <a:spAutoFit/>
            </a:bodyPr>
            <a:lstStyle/>
            <a:p>
              <a:pPr algn="ctr"/>
              <a:r>
                <a:rPr lang="en-US" sz="1400" dirty="0">
                  <a:solidFill>
                    <a:schemeClr val="bg1"/>
                  </a:solidFill>
                  <a:latin typeface="Abadi MT Condensed Light"/>
                  <a:cs typeface="Abadi MT Condensed Light"/>
                </a:rPr>
                <a:t>OS INSTALLATION</a:t>
              </a:r>
            </a:p>
          </p:txBody>
        </p:sp>
        <p:sp>
          <p:nvSpPr>
            <p:cNvPr id="44" name="TextBox 43"/>
            <p:cNvSpPr txBox="1"/>
            <p:nvPr/>
          </p:nvSpPr>
          <p:spPr>
            <a:xfrm>
              <a:off x="1862666" y="4590187"/>
              <a:ext cx="2032001" cy="307777"/>
            </a:xfrm>
            <a:prstGeom prst="rect">
              <a:avLst/>
            </a:prstGeom>
            <a:solidFill>
              <a:schemeClr val="tx2">
                <a:lumMod val="60000"/>
                <a:lumOff val="40000"/>
              </a:schemeClr>
            </a:solidFill>
            <a:ln>
              <a:solidFill>
                <a:schemeClr val="tx2">
                  <a:lumMod val="60000"/>
                  <a:lumOff val="40000"/>
                </a:schemeClr>
              </a:solidFill>
            </a:ln>
          </p:spPr>
          <p:txBody>
            <a:bodyPr wrap="square" rtlCol="0">
              <a:spAutoFit/>
            </a:bodyPr>
            <a:lstStyle>
              <a:defPPr>
                <a:defRPr lang="en-US"/>
              </a:defPPr>
              <a:lvl1pPr algn="ctr">
                <a:defRPr sz="1400">
                  <a:solidFill>
                    <a:schemeClr val="bg1"/>
                  </a:solidFill>
                  <a:latin typeface="Abadi MT Condensed Light"/>
                  <a:cs typeface="Abadi MT Condensed Light"/>
                </a:defRPr>
              </a:lvl1pPr>
            </a:lstStyle>
            <a:p>
              <a:r>
                <a:rPr lang="en-US" dirty="0"/>
                <a:t>OS MAINTENANCE</a:t>
              </a:r>
            </a:p>
          </p:txBody>
        </p:sp>
        <p:sp>
          <p:nvSpPr>
            <p:cNvPr id="45" name="TextBox 44"/>
            <p:cNvSpPr txBox="1"/>
            <p:nvPr/>
          </p:nvSpPr>
          <p:spPr>
            <a:xfrm>
              <a:off x="1871133" y="4217653"/>
              <a:ext cx="2032001" cy="307777"/>
            </a:xfrm>
            <a:prstGeom prst="rect">
              <a:avLst/>
            </a:prstGeom>
            <a:solidFill>
              <a:schemeClr val="tx2">
                <a:lumMod val="60000"/>
                <a:lumOff val="40000"/>
              </a:schemeClr>
            </a:solidFill>
            <a:ln>
              <a:solidFill>
                <a:schemeClr val="tx2">
                  <a:lumMod val="60000"/>
                  <a:lumOff val="40000"/>
                </a:schemeClr>
              </a:solidFill>
            </a:ln>
          </p:spPr>
          <p:txBody>
            <a:bodyPr wrap="square" rtlCol="0">
              <a:spAutoFit/>
            </a:bodyPr>
            <a:lstStyle>
              <a:defPPr>
                <a:defRPr lang="en-US"/>
              </a:defPPr>
              <a:lvl1pPr algn="ctr">
                <a:defRPr sz="1400">
                  <a:solidFill>
                    <a:schemeClr val="bg1"/>
                  </a:solidFill>
                  <a:latin typeface="Abadi MT Condensed Light"/>
                  <a:cs typeface="Abadi MT Condensed Light"/>
                </a:defRPr>
              </a:lvl1pPr>
            </a:lstStyle>
            <a:p>
              <a:r>
                <a:rPr lang="en-US" dirty="0"/>
                <a:t>RUNTIME INSTALLATION</a:t>
              </a:r>
            </a:p>
          </p:txBody>
        </p:sp>
        <p:sp>
          <p:nvSpPr>
            <p:cNvPr id="46" name="TextBox 45"/>
            <p:cNvSpPr txBox="1"/>
            <p:nvPr/>
          </p:nvSpPr>
          <p:spPr>
            <a:xfrm>
              <a:off x="1871133" y="3845120"/>
              <a:ext cx="2032001" cy="307777"/>
            </a:xfrm>
            <a:prstGeom prst="rect">
              <a:avLst/>
            </a:prstGeom>
            <a:solidFill>
              <a:schemeClr val="tx2">
                <a:lumMod val="60000"/>
                <a:lumOff val="40000"/>
              </a:schemeClr>
            </a:solidFill>
            <a:ln>
              <a:solidFill>
                <a:schemeClr val="tx2">
                  <a:lumMod val="60000"/>
                  <a:lumOff val="40000"/>
                </a:schemeClr>
              </a:solidFill>
            </a:ln>
          </p:spPr>
          <p:txBody>
            <a:bodyPr wrap="square" rtlCol="0">
              <a:spAutoFit/>
            </a:bodyPr>
            <a:lstStyle>
              <a:defPPr>
                <a:defRPr lang="en-US"/>
              </a:defPPr>
              <a:lvl1pPr algn="ctr">
                <a:defRPr sz="1400">
                  <a:solidFill>
                    <a:schemeClr val="bg1"/>
                  </a:solidFill>
                  <a:latin typeface="Abadi MT Condensed Light"/>
                  <a:cs typeface="Abadi MT Condensed Light"/>
                </a:defRPr>
              </a:lvl1pPr>
            </a:lstStyle>
            <a:p>
              <a:r>
                <a:rPr lang="en-US" dirty="0"/>
                <a:t>SECURITY (e.g. </a:t>
              </a:r>
              <a:r>
                <a:rPr lang="en-US" sz="1200" dirty="0"/>
                <a:t>PORT MAPPING</a:t>
              </a:r>
              <a:r>
                <a:rPr lang="en-US" dirty="0"/>
                <a:t>)</a:t>
              </a:r>
            </a:p>
          </p:txBody>
        </p:sp>
        <p:sp>
          <p:nvSpPr>
            <p:cNvPr id="47" name="TextBox 46"/>
            <p:cNvSpPr txBox="1"/>
            <p:nvPr/>
          </p:nvSpPr>
          <p:spPr>
            <a:xfrm>
              <a:off x="1871133" y="3472587"/>
              <a:ext cx="2032001" cy="307777"/>
            </a:xfrm>
            <a:prstGeom prst="rect">
              <a:avLst/>
            </a:prstGeom>
            <a:solidFill>
              <a:schemeClr val="tx2">
                <a:lumMod val="60000"/>
                <a:lumOff val="40000"/>
              </a:schemeClr>
            </a:solidFill>
            <a:ln>
              <a:solidFill>
                <a:schemeClr val="tx2">
                  <a:lumMod val="60000"/>
                  <a:lumOff val="40000"/>
                </a:schemeClr>
              </a:solidFill>
            </a:ln>
          </p:spPr>
          <p:txBody>
            <a:bodyPr wrap="square" rtlCol="0">
              <a:spAutoFit/>
            </a:bodyPr>
            <a:lstStyle>
              <a:defPPr>
                <a:defRPr lang="en-US"/>
              </a:defPPr>
              <a:lvl1pPr algn="ctr">
                <a:defRPr sz="1400">
                  <a:solidFill>
                    <a:schemeClr val="bg1"/>
                  </a:solidFill>
                  <a:latin typeface="Abadi MT Condensed Light"/>
                  <a:cs typeface="Abadi MT Condensed Light"/>
                </a:defRPr>
              </a:lvl1pPr>
            </a:lstStyle>
            <a:p>
              <a:r>
                <a:rPr lang="en-US" dirty="0"/>
                <a:t>INSTANCE MONITORING</a:t>
              </a:r>
            </a:p>
          </p:txBody>
        </p:sp>
      </p:grpSp>
      <p:sp>
        <p:nvSpPr>
          <p:cNvPr id="62" name="Rectangle 61"/>
          <p:cNvSpPr/>
          <p:nvPr/>
        </p:nvSpPr>
        <p:spPr>
          <a:xfrm>
            <a:off x="3760887" y="6102143"/>
            <a:ext cx="2201342" cy="276999"/>
          </a:xfrm>
          <a:prstGeom prst="rect">
            <a:avLst/>
          </a:prstGeom>
        </p:spPr>
        <p:txBody>
          <a:bodyPr wrap="square">
            <a:spAutoFit/>
          </a:bodyPr>
          <a:lstStyle/>
          <a:p>
            <a:pPr algn="ctr">
              <a:spcBef>
                <a:spcPts val="300"/>
              </a:spcBef>
              <a:spcAft>
                <a:spcPts val="300"/>
              </a:spcAft>
            </a:pPr>
            <a:r>
              <a:rPr lang="en-AU" sz="1200" b="1" dirty="0">
                <a:solidFill>
                  <a:schemeClr val="tx1">
                    <a:lumMod val="95000"/>
                    <a:lumOff val="5000"/>
                  </a:schemeClr>
                </a:solidFill>
                <a:latin typeface="Abadi MT Condensed Light"/>
                <a:cs typeface="Abadi MT Condensed Light"/>
              </a:rPr>
              <a:t>PLATFORM AS A SERVICE</a:t>
            </a:r>
          </a:p>
        </p:txBody>
      </p:sp>
      <p:sp>
        <p:nvSpPr>
          <p:cNvPr id="63" name="Rectangle 62"/>
          <p:cNvSpPr/>
          <p:nvPr/>
        </p:nvSpPr>
        <p:spPr>
          <a:xfrm>
            <a:off x="761566" y="6114843"/>
            <a:ext cx="2201342" cy="276999"/>
          </a:xfrm>
          <a:prstGeom prst="rect">
            <a:avLst/>
          </a:prstGeom>
        </p:spPr>
        <p:txBody>
          <a:bodyPr wrap="square">
            <a:spAutoFit/>
          </a:bodyPr>
          <a:lstStyle/>
          <a:p>
            <a:pPr algn="ctr">
              <a:spcBef>
                <a:spcPts val="300"/>
              </a:spcBef>
              <a:spcAft>
                <a:spcPts val="300"/>
              </a:spcAft>
            </a:pPr>
            <a:r>
              <a:rPr lang="en-AU" sz="1200" b="1" dirty="0">
                <a:solidFill>
                  <a:schemeClr val="tx1">
                    <a:lumMod val="95000"/>
                    <a:lumOff val="5000"/>
                  </a:schemeClr>
                </a:solidFill>
                <a:latin typeface="Abadi MT Condensed Light"/>
                <a:cs typeface="Abadi MT Condensed Light"/>
              </a:rPr>
              <a:t>INFRASTRUCTURE AS A SERVICE</a:t>
            </a:r>
          </a:p>
        </p:txBody>
      </p:sp>
      <p:grpSp>
        <p:nvGrpSpPr>
          <p:cNvPr id="10" name="Group 9"/>
          <p:cNvGrpSpPr/>
          <p:nvPr/>
        </p:nvGrpSpPr>
        <p:grpSpPr>
          <a:xfrm>
            <a:off x="738715" y="2362200"/>
            <a:ext cx="2232658" cy="2781294"/>
            <a:chOff x="762001" y="2362200"/>
            <a:chExt cx="2232658" cy="2781294"/>
          </a:xfrm>
        </p:grpSpPr>
        <p:grpSp>
          <p:nvGrpSpPr>
            <p:cNvPr id="51" name="Group 50"/>
            <p:cNvGrpSpPr/>
            <p:nvPr/>
          </p:nvGrpSpPr>
          <p:grpSpPr>
            <a:xfrm>
              <a:off x="762001" y="2362200"/>
              <a:ext cx="2232658" cy="2781294"/>
              <a:chOff x="5082534" y="1917709"/>
              <a:chExt cx="2232658" cy="2781294"/>
            </a:xfrm>
          </p:grpSpPr>
          <p:sp>
            <p:nvSpPr>
              <p:cNvPr id="52" name="Rectangle 51"/>
              <p:cNvSpPr/>
              <p:nvPr/>
            </p:nvSpPr>
            <p:spPr>
              <a:xfrm>
                <a:off x="5082534" y="1917709"/>
                <a:ext cx="2232658" cy="2781294"/>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54" name="TextBox 53"/>
              <p:cNvSpPr txBox="1"/>
              <p:nvPr/>
            </p:nvSpPr>
            <p:spPr>
              <a:xfrm>
                <a:off x="5190066" y="4319254"/>
                <a:ext cx="2032001" cy="307777"/>
              </a:xfrm>
              <a:prstGeom prst="rect">
                <a:avLst/>
              </a:prstGeom>
              <a:solidFill>
                <a:schemeClr val="accent4">
                  <a:lumMod val="75000"/>
                </a:schemeClr>
              </a:solidFill>
              <a:ln>
                <a:solidFill>
                  <a:schemeClr val="accent4">
                    <a:lumMod val="75000"/>
                  </a:schemeClr>
                </a:solidFill>
              </a:ln>
            </p:spPr>
            <p:txBody>
              <a:bodyPr wrap="square" rtlCol="0">
                <a:spAutoFit/>
              </a:bodyPr>
              <a:lstStyle/>
              <a:p>
                <a:pPr algn="ctr"/>
                <a:r>
                  <a:rPr lang="en-US" sz="1400" dirty="0">
                    <a:solidFill>
                      <a:schemeClr val="bg1"/>
                    </a:solidFill>
                    <a:latin typeface="Abadi MT Condensed Light"/>
                    <a:cs typeface="Abadi MT Condensed Light"/>
                  </a:rPr>
                  <a:t>OS MAINTENANCE</a:t>
                </a:r>
              </a:p>
            </p:txBody>
          </p:sp>
          <p:sp>
            <p:nvSpPr>
              <p:cNvPr id="57" name="TextBox 56"/>
              <p:cNvSpPr txBox="1"/>
              <p:nvPr/>
            </p:nvSpPr>
            <p:spPr>
              <a:xfrm>
                <a:off x="5198533" y="3946720"/>
                <a:ext cx="2032001" cy="307777"/>
              </a:xfrm>
              <a:prstGeom prst="rect">
                <a:avLst/>
              </a:prstGeom>
              <a:solidFill>
                <a:schemeClr val="accent4">
                  <a:lumMod val="75000"/>
                </a:schemeClr>
              </a:solidFill>
              <a:ln>
                <a:solidFill>
                  <a:schemeClr val="accent4">
                    <a:lumMod val="75000"/>
                  </a:schemeClr>
                </a:solidFill>
              </a:ln>
            </p:spPr>
            <p:txBody>
              <a:bodyPr wrap="square" rtlCol="0">
                <a:spAutoFit/>
              </a:bodyPr>
              <a:lstStyle/>
              <a:p>
                <a:pPr algn="ctr"/>
                <a:r>
                  <a:rPr lang="en-US" sz="1400" dirty="0">
                    <a:solidFill>
                      <a:schemeClr val="bg1"/>
                    </a:solidFill>
                    <a:latin typeface="Abadi MT Condensed Light"/>
                    <a:cs typeface="Abadi MT Condensed Light"/>
                  </a:rPr>
                  <a:t>RUNTIME INSTALLATION</a:t>
                </a:r>
              </a:p>
            </p:txBody>
          </p:sp>
          <p:sp>
            <p:nvSpPr>
              <p:cNvPr id="59" name="TextBox 58"/>
              <p:cNvSpPr txBox="1"/>
              <p:nvPr/>
            </p:nvSpPr>
            <p:spPr>
              <a:xfrm>
                <a:off x="5198533" y="3574187"/>
                <a:ext cx="2032001" cy="307777"/>
              </a:xfrm>
              <a:prstGeom prst="rect">
                <a:avLst/>
              </a:prstGeom>
              <a:solidFill>
                <a:schemeClr val="accent4">
                  <a:lumMod val="75000"/>
                </a:schemeClr>
              </a:solidFill>
              <a:ln>
                <a:solidFill>
                  <a:schemeClr val="accent4">
                    <a:lumMod val="75000"/>
                  </a:schemeClr>
                </a:solidFill>
              </a:ln>
            </p:spPr>
            <p:txBody>
              <a:bodyPr wrap="square" rtlCol="0">
                <a:spAutoFit/>
              </a:bodyPr>
              <a:lstStyle/>
              <a:p>
                <a:pPr algn="ctr"/>
                <a:r>
                  <a:rPr lang="en-US" sz="1400" dirty="0">
                    <a:solidFill>
                      <a:schemeClr val="bg1"/>
                    </a:solidFill>
                    <a:latin typeface="Abadi MT Condensed Light"/>
                    <a:cs typeface="Abadi MT Condensed Light"/>
                  </a:rPr>
                  <a:t>SECURITY (e.g. </a:t>
                </a:r>
                <a:r>
                  <a:rPr lang="en-US" sz="1200" dirty="0">
                    <a:solidFill>
                      <a:schemeClr val="bg1"/>
                    </a:solidFill>
                    <a:latin typeface="Abadi MT Condensed Light"/>
                    <a:cs typeface="Abadi MT Condensed Light"/>
                  </a:rPr>
                  <a:t>PORT MAPPING</a:t>
                </a:r>
                <a:r>
                  <a:rPr lang="en-US" sz="1400" dirty="0">
                    <a:solidFill>
                      <a:schemeClr val="bg1"/>
                    </a:solidFill>
                    <a:latin typeface="Abadi MT Condensed Light"/>
                    <a:cs typeface="Abadi MT Condensed Light"/>
                  </a:rPr>
                  <a:t>)</a:t>
                </a:r>
              </a:p>
            </p:txBody>
          </p:sp>
          <p:sp>
            <p:nvSpPr>
              <p:cNvPr id="60" name="TextBox 59"/>
              <p:cNvSpPr txBox="1"/>
              <p:nvPr/>
            </p:nvSpPr>
            <p:spPr>
              <a:xfrm>
                <a:off x="5198533" y="3201654"/>
                <a:ext cx="2032001" cy="307777"/>
              </a:xfrm>
              <a:prstGeom prst="rect">
                <a:avLst/>
              </a:prstGeom>
              <a:solidFill>
                <a:schemeClr val="accent4">
                  <a:lumMod val="75000"/>
                </a:schemeClr>
              </a:solidFill>
              <a:ln>
                <a:solidFill>
                  <a:schemeClr val="accent4">
                    <a:lumMod val="75000"/>
                  </a:schemeClr>
                </a:solidFill>
              </a:ln>
            </p:spPr>
            <p:txBody>
              <a:bodyPr wrap="square" rtlCol="0">
                <a:spAutoFit/>
              </a:bodyPr>
              <a:lstStyle/>
              <a:p>
                <a:pPr algn="ctr"/>
                <a:r>
                  <a:rPr lang="en-US" sz="1400" dirty="0">
                    <a:solidFill>
                      <a:schemeClr val="bg1"/>
                    </a:solidFill>
                    <a:latin typeface="Abadi MT Condensed Light"/>
                    <a:cs typeface="Abadi MT Condensed Light"/>
                  </a:rPr>
                  <a:t>INSTANCE MONITORING</a:t>
                </a:r>
              </a:p>
            </p:txBody>
          </p:sp>
          <p:sp>
            <p:nvSpPr>
              <p:cNvPr id="61" name="TextBox 60"/>
              <p:cNvSpPr txBox="1"/>
              <p:nvPr/>
            </p:nvSpPr>
            <p:spPr>
              <a:xfrm>
                <a:off x="5198533" y="2617443"/>
                <a:ext cx="2032001" cy="523220"/>
              </a:xfrm>
              <a:prstGeom prst="rect">
                <a:avLst/>
              </a:prstGeom>
              <a:solidFill>
                <a:schemeClr val="accent4">
                  <a:lumMod val="75000"/>
                </a:schemeClr>
              </a:solidFill>
              <a:ln>
                <a:solidFill>
                  <a:schemeClr val="accent4">
                    <a:lumMod val="75000"/>
                  </a:schemeClr>
                </a:solidFill>
              </a:ln>
            </p:spPr>
            <p:txBody>
              <a:bodyPr wrap="square" rtlCol="0">
                <a:spAutoFit/>
              </a:bodyPr>
              <a:lstStyle>
                <a:defPPr>
                  <a:defRPr lang="en-US"/>
                </a:defPPr>
                <a:lvl1pPr algn="ctr">
                  <a:defRPr sz="1400">
                    <a:solidFill>
                      <a:schemeClr val="bg1"/>
                    </a:solidFill>
                    <a:latin typeface="Abadi MT Condensed Light"/>
                    <a:cs typeface="Abadi MT Condensed Light"/>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dirty="0"/>
                  <a:t>APPLICATION DESIGN AND IMPLEMENTATION</a:t>
                </a:r>
              </a:p>
            </p:txBody>
          </p:sp>
        </p:grpSp>
        <p:sp>
          <p:nvSpPr>
            <p:cNvPr id="65" name="TextBox 64"/>
            <p:cNvSpPr txBox="1"/>
            <p:nvPr/>
          </p:nvSpPr>
          <p:spPr>
            <a:xfrm>
              <a:off x="882217" y="2456568"/>
              <a:ext cx="2032001" cy="523220"/>
            </a:xfrm>
            <a:prstGeom prst="rect">
              <a:avLst/>
            </a:prstGeom>
            <a:ln/>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lang="en-US" sz="1400" dirty="0">
                  <a:solidFill>
                    <a:srgbClr val="800000"/>
                  </a:solidFill>
                  <a:latin typeface="Abadi MT Condensed Light"/>
                  <a:cs typeface="Abadi MT Condensed Light"/>
                </a:rPr>
                <a:t>APPLICATION CONSUMPTION AND CONFIGURATION</a:t>
              </a:r>
            </a:p>
          </p:txBody>
        </p:sp>
      </p:grpSp>
      <p:grpSp>
        <p:nvGrpSpPr>
          <p:cNvPr id="12" name="Group 11"/>
          <p:cNvGrpSpPr/>
          <p:nvPr/>
        </p:nvGrpSpPr>
        <p:grpSpPr>
          <a:xfrm>
            <a:off x="3750295" y="2362200"/>
            <a:ext cx="2226733" cy="1301749"/>
            <a:chOff x="3462426" y="2362200"/>
            <a:chExt cx="2226733" cy="1301749"/>
          </a:xfrm>
        </p:grpSpPr>
        <p:grpSp>
          <p:nvGrpSpPr>
            <p:cNvPr id="48" name="Group 47"/>
            <p:cNvGrpSpPr/>
            <p:nvPr/>
          </p:nvGrpSpPr>
          <p:grpSpPr>
            <a:xfrm>
              <a:off x="3462426" y="2362200"/>
              <a:ext cx="2226733" cy="1301749"/>
              <a:chOff x="1777992" y="1854209"/>
              <a:chExt cx="2226733" cy="1301749"/>
            </a:xfrm>
          </p:grpSpPr>
          <p:sp>
            <p:nvSpPr>
              <p:cNvPr id="49" name="Rectangle 48"/>
              <p:cNvSpPr/>
              <p:nvPr/>
            </p:nvSpPr>
            <p:spPr>
              <a:xfrm>
                <a:off x="1777992" y="1854209"/>
                <a:ext cx="2226733" cy="1301749"/>
              </a:xfrm>
              <a:prstGeom prst="rect">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50" name="TextBox 49"/>
              <p:cNvSpPr txBox="1"/>
              <p:nvPr/>
            </p:nvSpPr>
            <p:spPr>
              <a:xfrm>
                <a:off x="1883833" y="1935877"/>
                <a:ext cx="2032001" cy="523220"/>
              </a:xfrm>
              <a:prstGeom prst="rect">
                <a:avLst/>
              </a:prstGeom>
              <a:ln/>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lang="en-US" sz="1400" dirty="0">
                    <a:solidFill>
                      <a:srgbClr val="800000"/>
                    </a:solidFill>
                    <a:latin typeface="Abadi MT Condensed Light"/>
                    <a:cs typeface="Abadi MT Condensed Light"/>
                  </a:rPr>
                  <a:t>APPLICATION CONSUMPTION AND CONFIGURATION</a:t>
                </a:r>
              </a:p>
            </p:txBody>
          </p:sp>
        </p:grpSp>
        <p:sp>
          <p:nvSpPr>
            <p:cNvPr id="66" name="TextBox 65"/>
            <p:cNvSpPr txBox="1"/>
            <p:nvPr/>
          </p:nvSpPr>
          <p:spPr>
            <a:xfrm>
              <a:off x="3564050" y="3049234"/>
              <a:ext cx="2032001" cy="523220"/>
            </a:xfrm>
            <a:prstGeom prst="rect">
              <a:avLst/>
            </a:prstGeom>
            <a:solidFill>
              <a:schemeClr val="accent4">
                <a:lumMod val="75000"/>
              </a:schemeClr>
            </a:solidFill>
            <a:ln>
              <a:solidFill>
                <a:schemeClr val="accent4">
                  <a:lumMod val="75000"/>
                </a:schemeClr>
              </a:solidFill>
            </a:ln>
          </p:spPr>
          <p:txBody>
            <a:bodyPr wrap="square" rtlCol="0">
              <a:spAutoFit/>
            </a:bodyPr>
            <a:lstStyle>
              <a:defPPr>
                <a:defRPr lang="en-US"/>
              </a:defPPr>
              <a:lvl1pPr algn="ctr">
                <a:defRPr sz="1400">
                  <a:solidFill>
                    <a:schemeClr val="bg1"/>
                  </a:solidFill>
                  <a:latin typeface="Abadi MT Condensed Light"/>
                  <a:cs typeface="Abadi MT Condensed Light"/>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dirty="0"/>
                <a:t>APPLICATION DESIGN AND IMPLEMENTATION</a:t>
              </a:r>
            </a:p>
          </p:txBody>
        </p:sp>
      </p:grpSp>
      <p:sp>
        <p:nvSpPr>
          <p:cNvPr id="75" name="Rectangle 74"/>
          <p:cNvSpPr/>
          <p:nvPr/>
        </p:nvSpPr>
        <p:spPr>
          <a:xfrm>
            <a:off x="6764436" y="6108493"/>
            <a:ext cx="2201342" cy="276999"/>
          </a:xfrm>
          <a:prstGeom prst="rect">
            <a:avLst/>
          </a:prstGeom>
        </p:spPr>
        <p:txBody>
          <a:bodyPr wrap="square">
            <a:spAutoFit/>
          </a:bodyPr>
          <a:lstStyle/>
          <a:p>
            <a:pPr algn="ctr">
              <a:spcBef>
                <a:spcPts val="300"/>
              </a:spcBef>
              <a:spcAft>
                <a:spcPts val="300"/>
              </a:spcAft>
            </a:pPr>
            <a:r>
              <a:rPr lang="en-AU" sz="1200" b="1" dirty="0">
                <a:solidFill>
                  <a:schemeClr val="tx1">
                    <a:lumMod val="95000"/>
                    <a:lumOff val="5000"/>
                  </a:schemeClr>
                </a:solidFill>
                <a:latin typeface="Abadi MT Condensed Light"/>
                <a:cs typeface="Abadi MT Condensed Light"/>
              </a:rPr>
              <a:t>SOFTWARE AS A SERVICE</a:t>
            </a:r>
          </a:p>
        </p:txBody>
      </p:sp>
      <p:grpSp>
        <p:nvGrpSpPr>
          <p:cNvPr id="77" name="Group 76"/>
          <p:cNvGrpSpPr/>
          <p:nvPr/>
        </p:nvGrpSpPr>
        <p:grpSpPr>
          <a:xfrm>
            <a:off x="6753844" y="2362201"/>
            <a:ext cx="2226733" cy="704850"/>
            <a:chOff x="1777992" y="1835160"/>
            <a:chExt cx="2226733" cy="704850"/>
          </a:xfrm>
        </p:grpSpPr>
        <p:sp>
          <p:nvSpPr>
            <p:cNvPr id="79" name="Rectangle 78"/>
            <p:cNvSpPr/>
            <p:nvPr/>
          </p:nvSpPr>
          <p:spPr>
            <a:xfrm>
              <a:off x="1777992" y="1835160"/>
              <a:ext cx="2226733" cy="704850"/>
            </a:xfrm>
            <a:prstGeom prst="rect">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80" name="TextBox 79"/>
            <p:cNvSpPr txBox="1"/>
            <p:nvPr/>
          </p:nvSpPr>
          <p:spPr>
            <a:xfrm>
              <a:off x="1883833" y="1916827"/>
              <a:ext cx="2032001" cy="523220"/>
            </a:xfrm>
            <a:prstGeom prst="rect">
              <a:avLst/>
            </a:prstGeom>
            <a:ln/>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lang="en-US" sz="1400" dirty="0">
                  <a:solidFill>
                    <a:srgbClr val="800000"/>
                  </a:solidFill>
                  <a:latin typeface="Abadi MT Condensed Light"/>
                  <a:cs typeface="Abadi MT Condensed Light"/>
                </a:rPr>
                <a:t>APPLICATION CONSUMPTION AND CONFIGURATION</a:t>
              </a:r>
            </a:p>
          </p:txBody>
        </p:sp>
      </p:grpSp>
      <p:grpSp>
        <p:nvGrpSpPr>
          <p:cNvPr id="19" name="Group 18"/>
          <p:cNvGrpSpPr/>
          <p:nvPr/>
        </p:nvGrpSpPr>
        <p:grpSpPr>
          <a:xfrm>
            <a:off x="6755960" y="3162300"/>
            <a:ext cx="2226733" cy="2901944"/>
            <a:chOff x="6188692" y="3162300"/>
            <a:chExt cx="2226733" cy="2901944"/>
          </a:xfrm>
        </p:grpSpPr>
        <p:grpSp>
          <p:nvGrpSpPr>
            <p:cNvPr id="67" name="Group 66"/>
            <p:cNvGrpSpPr/>
            <p:nvPr/>
          </p:nvGrpSpPr>
          <p:grpSpPr>
            <a:xfrm>
              <a:off x="6188692" y="3162300"/>
              <a:ext cx="2226733" cy="2901944"/>
              <a:chOff x="1773758" y="2813059"/>
              <a:chExt cx="2226733" cy="2901944"/>
            </a:xfrm>
          </p:grpSpPr>
          <p:sp>
            <p:nvSpPr>
              <p:cNvPr id="68" name="Rectangle 67"/>
              <p:cNvSpPr/>
              <p:nvPr/>
            </p:nvSpPr>
            <p:spPr>
              <a:xfrm>
                <a:off x="1773758" y="2813059"/>
                <a:ext cx="2226733" cy="2901944"/>
              </a:xfrm>
              <a:prstGeom prst="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69" name="TextBox 68"/>
              <p:cNvSpPr txBox="1"/>
              <p:nvPr/>
            </p:nvSpPr>
            <p:spPr>
              <a:xfrm>
                <a:off x="1862666" y="5334000"/>
                <a:ext cx="2032001" cy="307777"/>
              </a:xfrm>
              <a:prstGeom prst="rect">
                <a:avLst/>
              </a:prstGeom>
              <a:solidFill>
                <a:schemeClr val="tx2">
                  <a:lumMod val="60000"/>
                  <a:lumOff val="40000"/>
                </a:schemeClr>
              </a:solidFill>
              <a:ln>
                <a:solidFill>
                  <a:schemeClr val="tx2">
                    <a:lumMod val="60000"/>
                    <a:lumOff val="40000"/>
                  </a:schemeClr>
                </a:solidFill>
              </a:ln>
            </p:spPr>
            <p:txBody>
              <a:bodyPr wrap="square" rtlCol="0">
                <a:spAutoFit/>
              </a:bodyPr>
              <a:lstStyle/>
              <a:p>
                <a:pPr algn="ctr"/>
                <a:r>
                  <a:rPr lang="en-US" sz="1400" dirty="0">
                    <a:solidFill>
                      <a:schemeClr val="bg1"/>
                    </a:solidFill>
                    <a:latin typeface="Abadi MT Condensed Light"/>
                    <a:cs typeface="Abadi MT Condensed Light"/>
                  </a:rPr>
                  <a:t>IMAGE PREPARATION</a:t>
                </a:r>
              </a:p>
            </p:txBody>
          </p:sp>
          <p:sp>
            <p:nvSpPr>
              <p:cNvPr id="70" name="TextBox 69"/>
              <p:cNvSpPr txBox="1"/>
              <p:nvPr/>
            </p:nvSpPr>
            <p:spPr>
              <a:xfrm>
                <a:off x="1862666" y="4962723"/>
                <a:ext cx="2032001" cy="307777"/>
              </a:xfrm>
              <a:prstGeom prst="rect">
                <a:avLst/>
              </a:prstGeom>
              <a:solidFill>
                <a:schemeClr val="tx2">
                  <a:lumMod val="60000"/>
                  <a:lumOff val="40000"/>
                </a:schemeClr>
              </a:solidFill>
              <a:ln>
                <a:solidFill>
                  <a:schemeClr val="tx2">
                    <a:lumMod val="60000"/>
                    <a:lumOff val="40000"/>
                  </a:schemeClr>
                </a:solidFill>
              </a:ln>
            </p:spPr>
            <p:txBody>
              <a:bodyPr wrap="square" rtlCol="0">
                <a:spAutoFit/>
              </a:bodyPr>
              <a:lstStyle/>
              <a:p>
                <a:pPr algn="ctr"/>
                <a:r>
                  <a:rPr lang="en-US" sz="1400" dirty="0">
                    <a:solidFill>
                      <a:schemeClr val="bg1"/>
                    </a:solidFill>
                    <a:latin typeface="Abadi MT Condensed Light"/>
                    <a:cs typeface="Abadi MT Condensed Light"/>
                  </a:rPr>
                  <a:t>OS INSTALLATION</a:t>
                </a:r>
              </a:p>
            </p:txBody>
          </p:sp>
          <p:sp>
            <p:nvSpPr>
              <p:cNvPr id="71" name="TextBox 70"/>
              <p:cNvSpPr txBox="1"/>
              <p:nvPr/>
            </p:nvSpPr>
            <p:spPr>
              <a:xfrm>
                <a:off x="1862666" y="4590187"/>
                <a:ext cx="2032001" cy="307777"/>
              </a:xfrm>
              <a:prstGeom prst="rect">
                <a:avLst/>
              </a:prstGeom>
              <a:solidFill>
                <a:schemeClr val="tx2">
                  <a:lumMod val="60000"/>
                  <a:lumOff val="40000"/>
                </a:schemeClr>
              </a:solidFill>
              <a:ln>
                <a:solidFill>
                  <a:schemeClr val="tx2">
                    <a:lumMod val="60000"/>
                    <a:lumOff val="40000"/>
                  </a:schemeClr>
                </a:solidFill>
              </a:ln>
            </p:spPr>
            <p:txBody>
              <a:bodyPr wrap="square" rtlCol="0">
                <a:spAutoFit/>
              </a:bodyPr>
              <a:lstStyle>
                <a:defPPr>
                  <a:defRPr lang="en-US"/>
                </a:defPPr>
                <a:lvl1pPr algn="ctr">
                  <a:defRPr sz="1400">
                    <a:solidFill>
                      <a:schemeClr val="bg1"/>
                    </a:solidFill>
                    <a:latin typeface="Abadi MT Condensed Light"/>
                    <a:cs typeface="Abadi MT Condensed Light"/>
                  </a:defRPr>
                </a:lvl1pPr>
              </a:lstStyle>
              <a:p>
                <a:r>
                  <a:rPr lang="en-US" dirty="0"/>
                  <a:t>OS MAINTENANCE</a:t>
                </a:r>
              </a:p>
            </p:txBody>
          </p:sp>
          <p:sp>
            <p:nvSpPr>
              <p:cNvPr id="72" name="TextBox 71"/>
              <p:cNvSpPr txBox="1"/>
              <p:nvPr/>
            </p:nvSpPr>
            <p:spPr>
              <a:xfrm>
                <a:off x="1871133" y="4217653"/>
                <a:ext cx="2032001" cy="307777"/>
              </a:xfrm>
              <a:prstGeom prst="rect">
                <a:avLst/>
              </a:prstGeom>
              <a:solidFill>
                <a:schemeClr val="tx2">
                  <a:lumMod val="60000"/>
                  <a:lumOff val="40000"/>
                </a:schemeClr>
              </a:solidFill>
              <a:ln>
                <a:solidFill>
                  <a:schemeClr val="tx2">
                    <a:lumMod val="60000"/>
                    <a:lumOff val="40000"/>
                  </a:schemeClr>
                </a:solidFill>
              </a:ln>
            </p:spPr>
            <p:txBody>
              <a:bodyPr wrap="square" rtlCol="0">
                <a:spAutoFit/>
              </a:bodyPr>
              <a:lstStyle>
                <a:defPPr>
                  <a:defRPr lang="en-US"/>
                </a:defPPr>
                <a:lvl1pPr algn="ctr">
                  <a:defRPr sz="1400">
                    <a:solidFill>
                      <a:schemeClr val="bg1"/>
                    </a:solidFill>
                    <a:latin typeface="Abadi MT Condensed Light"/>
                    <a:cs typeface="Abadi MT Condensed Light"/>
                  </a:defRPr>
                </a:lvl1pPr>
              </a:lstStyle>
              <a:p>
                <a:r>
                  <a:rPr lang="en-US" dirty="0"/>
                  <a:t>RUNTIME INSTALLATION</a:t>
                </a:r>
              </a:p>
            </p:txBody>
          </p:sp>
          <p:sp>
            <p:nvSpPr>
              <p:cNvPr id="73" name="TextBox 72"/>
              <p:cNvSpPr txBox="1"/>
              <p:nvPr/>
            </p:nvSpPr>
            <p:spPr>
              <a:xfrm>
                <a:off x="1871133" y="3845120"/>
                <a:ext cx="2032001" cy="307777"/>
              </a:xfrm>
              <a:prstGeom prst="rect">
                <a:avLst/>
              </a:prstGeom>
              <a:solidFill>
                <a:schemeClr val="tx2">
                  <a:lumMod val="60000"/>
                  <a:lumOff val="40000"/>
                </a:schemeClr>
              </a:solidFill>
              <a:ln>
                <a:solidFill>
                  <a:schemeClr val="tx2">
                    <a:lumMod val="60000"/>
                    <a:lumOff val="40000"/>
                  </a:schemeClr>
                </a:solidFill>
              </a:ln>
            </p:spPr>
            <p:txBody>
              <a:bodyPr wrap="square" rtlCol="0">
                <a:spAutoFit/>
              </a:bodyPr>
              <a:lstStyle>
                <a:defPPr>
                  <a:defRPr lang="en-US"/>
                </a:defPPr>
                <a:lvl1pPr algn="ctr">
                  <a:defRPr sz="1400">
                    <a:solidFill>
                      <a:schemeClr val="bg1"/>
                    </a:solidFill>
                    <a:latin typeface="Abadi MT Condensed Light"/>
                    <a:cs typeface="Abadi MT Condensed Light"/>
                  </a:defRPr>
                </a:lvl1pPr>
              </a:lstStyle>
              <a:p>
                <a:r>
                  <a:rPr lang="en-US" dirty="0"/>
                  <a:t>SECURITY (e.g. </a:t>
                </a:r>
                <a:r>
                  <a:rPr lang="en-US" sz="1200" dirty="0"/>
                  <a:t>PORT MAPPING</a:t>
                </a:r>
                <a:r>
                  <a:rPr lang="en-US" dirty="0"/>
                  <a:t>)</a:t>
                </a:r>
              </a:p>
            </p:txBody>
          </p:sp>
          <p:sp>
            <p:nvSpPr>
              <p:cNvPr id="74" name="TextBox 73"/>
              <p:cNvSpPr txBox="1"/>
              <p:nvPr/>
            </p:nvSpPr>
            <p:spPr>
              <a:xfrm>
                <a:off x="1871133" y="3472587"/>
                <a:ext cx="2032001" cy="307777"/>
              </a:xfrm>
              <a:prstGeom prst="rect">
                <a:avLst/>
              </a:prstGeom>
              <a:solidFill>
                <a:schemeClr val="tx2">
                  <a:lumMod val="60000"/>
                  <a:lumOff val="40000"/>
                </a:schemeClr>
              </a:solidFill>
              <a:ln>
                <a:solidFill>
                  <a:schemeClr val="tx2">
                    <a:lumMod val="60000"/>
                    <a:lumOff val="40000"/>
                  </a:schemeClr>
                </a:solidFill>
              </a:ln>
            </p:spPr>
            <p:txBody>
              <a:bodyPr wrap="square" rtlCol="0">
                <a:spAutoFit/>
              </a:bodyPr>
              <a:lstStyle>
                <a:defPPr>
                  <a:defRPr lang="en-US"/>
                </a:defPPr>
                <a:lvl1pPr algn="ctr">
                  <a:defRPr sz="1400">
                    <a:solidFill>
                      <a:schemeClr val="bg1"/>
                    </a:solidFill>
                    <a:latin typeface="Abadi MT Condensed Light"/>
                    <a:cs typeface="Abadi MT Condensed Light"/>
                  </a:defRPr>
                </a:lvl1pPr>
              </a:lstStyle>
              <a:p>
                <a:r>
                  <a:rPr lang="en-US" dirty="0"/>
                  <a:t>INSTANCE MONITORING</a:t>
                </a:r>
              </a:p>
            </p:txBody>
          </p:sp>
        </p:grpSp>
        <p:sp>
          <p:nvSpPr>
            <p:cNvPr id="81" name="TextBox 80"/>
            <p:cNvSpPr txBox="1"/>
            <p:nvPr/>
          </p:nvSpPr>
          <p:spPr>
            <a:xfrm>
              <a:off x="6288200" y="3241851"/>
              <a:ext cx="2032001" cy="523220"/>
            </a:xfrm>
            <a:prstGeom prst="rect">
              <a:avLst/>
            </a:prstGeom>
            <a:solidFill>
              <a:schemeClr val="tx2">
                <a:lumMod val="60000"/>
                <a:lumOff val="40000"/>
              </a:schemeClr>
            </a:solidFill>
            <a:ln>
              <a:solidFill>
                <a:schemeClr val="tx2">
                  <a:lumMod val="60000"/>
                  <a:lumOff val="40000"/>
                </a:schemeClr>
              </a:solidFill>
            </a:ln>
          </p:spPr>
          <p:txBody>
            <a:bodyPr wrap="square" rtlCol="0">
              <a:spAutoFit/>
            </a:bodyPr>
            <a:lstStyle>
              <a:defPPr>
                <a:defRPr lang="en-US"/>
              </a:defPPr>
              <a:lvl1pPr algn="ctr">
                <a:defRPr sz="1400">
                  <a:solidFill>
                    <a:schemeClr val="bg1"/>
                  </a:solidFill>
                  <a:latin typeface="Abadi MT Condensed Light"/>
                  <a:cs typeface="Abadi MT Condensed Light"/>
                </a:defRPr>
              </a:lvl1pPr>
            </a:lstStyle>
            <a:p>
              <a:r>
                <a:rPr lang="en-US" dirty="0"/>
                <a:t>APPLICATION DESIGN AND IMPLEMENTATION</a:t>
              </a:r>
            </a:p>
          </p:txBody>
        </p:sp>
      </p:grpSp>
      <p:grpSp>
        <p:nvGrpSpPr>
          <p:cNvPr id="82" name="Group 81"/>
          <p:cNvGrpSpPr/>
          <p:nvPr/>
        </p:nvGrpSpPr>
        <p:grpSpPr>
          <a:xfrm>
            <a:off x="6214115" y="3160712"/>
            <a:ext cx="448731" cy="2903537"/>
            <a:chOff x="4004737" y="2946391"/>
            <a:chExt cx="448731" cy="2903537"/>
          </a:xfrm>
        </p:grpSpPr>
        <p:sp>
          <p:nvSpPr>
            <p:cNvPr id="83" name="Rectangle 82"/>
            <p:cNvSpPr/>
            <p:nvPr/>
          </p:nvSpPr>
          <p:spPr>
            <a:xfrm>
              <a:off x="4004737" y="2946391"/>
              <a:ext cx="448731" cy="2903537"/>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84" name="Rectangle 83"/>
            <p:cNvSpPr/>
            <p:nvPr/>
          </p:nvSpPr>
          <p:spPr>
            <a:xfrm rot="16200000">
              <a:off x="3920049" y="3048455"/>
              <a:ext cx="618067" cy="430887"/>
            </a:xfrm>
            <a:prstGeom prst="rect">
              <a:avLst/>
            </a:prstGeom>
          </p:spPr>
          <p:txBody>
            <a:bodyPr wrap="square">
              <a:spAutoFit/>
            </a:bodyPr>
            <a:lstStyle/>
            <a:p>
              <a:pPr algn="r">
                <a:spcBef>
                  <a:spcPts val="300"/>
                </a:spcBef>
                <a:spcAft>
                  <a:spcPts val="300"/>
                </a:spcAft>
              </a:pPr>
              <a:r>
                <a:rPr lang="en-AU" sz="1100" b="1" dirty="0">
                  <a:solidFill>
                    <a:schemeClr val="accent3">
                      <a:lumMod val="50000"/>
                    </a:schemeClr>
                  </a:solidFill>
                  <a:latin typeface="Abadi MT Condensed Light"/>
                  <a:cs typeface="Abadi MT Condensed Light"/>
                </a:rPr>
                <a:t>SERVICE OFFERED</a:t>
              </a:r>
            </a:p>
          </p:txBody>
        </p:sp>
      </p:grpSp>
      <p:grpSp>
        <p:nvGrpSpPr>
          <p:cNvPr id="85" name="Group 84"/>
          <p:cNvGrpSpPr/>
          <p:nvPr/>
        </p:nvGrpSpPr>
        <p:grpSpPr>
          <a:xfrm>
            <a:off x="192191" y="5236624"/>
            <a:ext cx="448731" cy="827626"/>
            <a:chOff x="4580467" y="4563524"/>
            <a:chExt cx="448731" cy="827626"/>
          </a:xfrm>
        </p:grpSpPr>
        <p:sp>
          <p:nvSpPr>
            <p:cNvPr id="86" name="Rectangle 85"/>
            <p:cNvSpPr/>
            <p:nvPr/>
          </p:nvSpPr>
          <p:spPr>
            <a:xfrm>
              <a:off x="4580467" y="4563524"/>
              <a:ext cx="448731" cy="827626"/>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87" name="Rectangle 86"/>
            <p:cNvSpPr/>
            <p:nvPr/>
          </p:nvSpPr>
          <p:spPr>
            <a:xfrm rot="16200000">
              <a:off x="4495782" y="4665588"/>
              <a:ext cx="618067" cy="430887"/>
            </a:xfrm>
            <a:prstGeom prst="rect">
              <a:avLst/>
            </a:prstGeom>
          </p:spPr>
          <p:txBody>
            <a:bodyPr wrap="square">
              <a:spAutoFit/>
            </a:bodyPr>
            <a:lstStyle/>
            <a:p>
              <a:pPr algn="r">
                <a:spcBef>
                  <a:spcPts val="300"/>
                </a:spcBef>
                <a:spcAft>
                  <a:spcPts val="300"/>
                </a:spcAft>
              </a:pPr>
              <a:r>
                <a:rPr lang="en-AU" sz="1100" b="1" dirty="0">
                  <a:solidFill>
                    <a:schemeClr val="accent3">
                      <a:lumMod val="50000"/>
                    </a:schemeClr>
                  </a:solidFill>
                  <a:latin typeface="Abadi MT Condensed Light"/>
                  <a:cs typeface="Abadi MT Condensed Light"/>
                </a:rPr>
                <a:t>SERVICE OFFERED</a:t>
              </a:r>
            </a:p>
          </p:txBody>
        </p:sp>
      </p:grpSp>
      <p:grpSp>
        <p:nvGrpSpPr>
          <p:cNvPr id="88" name="Group 87"/>
          <p:cNvGrpSpPr/>
          <p:nvPr/>
        </p:nvGrpSpPr>
        <p:grpSpPr>
          <a:xfrm>
            <a:off x="6214113" y="2358504"/>
            <a:ext cx="448731" cy="719660"/>
            <a:chOff x="4004735" y="2125132"/>
            <a:chExt cx="448731" cy="719660"/>
          </a:xfrm>
        </p:grpSpPr>
        <p:sp>
          <p:nvSpPr>
            <p:cNvPr id="89" name="Rectangle 88"/>
            <p:cNvSpPr/>
            <p:nvPr/>
          </p:nvSpPr>
          <p:spPr>
            <a:xfrm>
              <a:off x="4004735" y="2127241"/>
              <a:ext cx="448731" cy="717551"/>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90" name="Rectangle 89"/>
            <p:cNvSpPr/>
            <p:nvPr/>
          </p:nvSpPr>
          <p:spPr>
            <a:xfrm rot="16200000">
              <a:off x="3873483" y="2257594"/>
              <a:ext cx="711200" cy="446276"/>
            </a:xfrm>
            <a:prstGeom prst="rect">
              <a:avLst/>
            </a:prstGeom>
          </p:spPr>
          <p:txBody>
            <a:bodyPr wrap="square">
              <a:spAutoFit/>
            </a:bodyPr>
            <a:lstStyle/>
            <a:p>
              <a:pPr>
                <a:spcBef>
                  <a:spcPts val="300"/>
                </a:spcBef>
                <a:spcAft>
                  <a:spcPts val="300"/>
                </a:spcAft>
              </a:pPr>
              <a:r>
                <a:rPr lang="en-AU" sz="1100" b="1" dirty="0">
                  <a:solidFill>
                    <a:schemeClr val="accent5">
                      <a:lumMod val="75000"/>
                    </a:schemeClr>
                  </a:solidFill>
                  <a:latin typeface="Abadi MT Condensed Light"/>
                  <a:cs typeface="Abadi MT Condensed Light"/>
                </a:rPr>
                <a:t>EFFORT  CONTROL</a:t>
              </a:r>
            </a:p>
          </p:txBody>
        </p:sp>
      </p:grpSp>
      <p:grpSp>
        <p:nvGrpSpPr>
          <p:cNvPr id="91" name="Group 90"/>
          <p:cNvGrpSpPr/>
          <p:nvPr/>
        </p:nvGrpSpPr>
        <p:grpSpPr>
          <a:xfrm>
            <a:off x="198542" y="2360613"/>
            <a:ext cx="448731" cy="2782886"/>
            <a:chOff x="4580468" y="1687513"/>
            <a:chExt cx="448731" cy="2782886"/>
          </a:xfrm>
        </p:grpSpPr>
        <p:sp>
          <p:nvSpPr>
            <p:cNvPr id="92" name="Rectangle 91"/>
            <p:cNvSpPr/>
            <p:nvPr/>
          </p:nvSpPr>
          <p:spPr>
            <a:xfrm>
              <a:off x="4580468" y="1687513"/>
              <a:ext cx="448731" cy="278287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93" name="Rectangle 92"/>
            <p:cNvSpPr/>
            <p:nvPr/>
          </p:nvSpPr>
          <p:spPr>
            <a:xfrm rot="16200000">
              <a:off x="4449217" y="3891661"/>
              <a:ext cx="711200" cy="446276"/>
            </a:xfrm>
            <a:prstGeom prst="rect">
              <a:avLst/>
            </a:prstGeom>
          </p:spPr>
          <p:txBody>
            <a:bodyPr wrap="square">
              <a:spAutoFit/>
            </a:bodyPr>
            <a:lstStyle/>
            <a:p>
              <a:pPr>
                <a:spcBef>
                  <a:spcPts val="300"/>
                </a:spcBef>
                <a:spcAft>
                  <a:spcPts val="300"/>
                </a:spcAft>
              </a:pPr>
              <a:r>
                <a:rPr lang="en-AU" sz="1100" b="1" dirty="0">
                  <a:solidFill>
                    <a:schemeClr val="accent5">
                      <a:lumMod val="75000"/>
                    </a:schemeClr>
                  </a:solidFill>
                  <a:latin typeface="Abadi MT Condensed Light"/>
                  <a:cs typeface="Abadi MT Condensed Light"/>
                </a:rPr>
                <a:t>EFFORT  CONTROL</a:t>
              </a:r>
            </a:p>
          </p:txBody>
        </p:sp>
      </p:grpSp>
      <p:grpSp>
        <p:nvGrpSpPr>
          <p:cNvPr id="94" name="Group 93"/>
          <p:cNvGrpSpPr/>
          <p:nvPr/>
        </p:nvGrpSpPr>
        <p:grpSpPr>
          <a:xfrm>
            <a:off x="3210566" y="3732214"/>
            <a:ext cx="448731" cy="2329920"/>
            <a:chOff x="4004737" y="2952742"/>
            <a:chExt cx="448731" cy="2329920"/>
          </a:xfrm>
        </p:grpSpPr>
        <p:sp>
          <p:nvSpPr>
            <p:cNvPr id="95" name="Rectangle 94"/>
            <p:cNvSpPr/>
            <p:nvPr/>
          </p:nvSpPr>
          <p:spPr>
            <a:xfrm>
              <a:off x="4004737" y="2952742"/>
              <a:ext cx="448731" cy="232992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96" name="Rectangle 95"/>
            <p:cNvSpPr/>
            <p:nvPr/>
          </p:nvSpPr>
          <p:spPr>
            <a:xfrm rot="16200000">
              <a:off x="3920049" y="3048455"/>
              <a:ext cx="618067" cy="430887"/>
            </a:xfrm>
            <a:prstGeom prst="rect">
              <a:avLst/>
            </a:prstGeom>
          </p:spPr>
          <p:txBody>
            <a:bodyPr wrap="square">
              <a:spAutoFit/>
            </a:bodyPr>
            <a:lstStyle/>
            <a:p>
              <a:pPr algn="r">
                <a:spcBef>
                  <a:spcPts val="300"/>
                </a:spcBef>
                <a:spcAft>
                  <a:spcPts val="300"/>
                </a:spcAft>
              </a:pPr>
              <a:r>
                <a:rPr lang="en-AU" sz="1100" b="1" dirty="0">
                  <a:solidFill>
                    <a:schemeClr val="accent3">
                      <a:lumMod val="50000"/>
                    </a:schemeClr>
                  </a:solidFill>
                  <a:latin typeface="Abadi MT Condensed Light"/>
                  <a:cs typeface="Abadi MT Condensed Light"/>
                </a:rPr>
                <a:t>SERVICE OFFERED</a:t>
              </a:r>
            </a:p>
          </p:txBody>
        </p:sp>
      </p:grpSp>
      <p:grpSp>
        <p:nvGrpSpPr>
          <p:cNvPr id="100" name="Group 99"/>
          <p:cNvGrpSpPr/>
          <p:nvPr/>
        </p:nvGrpSpPr>
        <p:grpSpPr>
          <a:xfrm>
            <a:off x="3210564" y="2362200"/>
            <a:ext cx="448731" cy="1287465"/>
            <a:chOff x="4004735" y="1557327"/>
            <a:chExt cx="448731" cy="1287465"/>
          </a:xfrm>
        </p:grpSpPr>
        <p:sp>
          <p:nvSpPr>
            <p:cNvPr id="101" name="Rectangle 100"/>
            <p:cNvSpPr/>
            <p:nvPr/>
          </p:nvSpPr>
          <p:spPr>
            <a:xfrm>
              <a:off x="4004735" y="1557327"/>
              <a:ext cx="448731" cy="1287465"/>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102" name="Rectangle 101"/>
            <p:cNvSpPr/>
            <p:nvPr/>
          </p:nvSpPr>
          <p:spPr>
            <a:xfrm rot="16200000">
              <a:off x="3873483" y="2257594"/>
              <a:ext cx="711200" cy="446276"/>
            </a:xfrm>
            <a:prstGeom prst="rect">
              <a:avLst/>
            </a:prstGeom>
          </p:spPr>
          <p:txBody>
            <a:bodyPr wrap="square">
              <a:spAutoFit/>
            </a:bodyPr>
            <a:lstStyle/>
            <a:p>
              <a:pPr>
                <a:spcBef>
                  <a:spcPts val="300"/>
                </a:spcBef>
                <a:spcAft>
                  <a:spcPts val="300"/>
                </a:spcAft>
              </a:pPr>
              <a:r>
                <a:rPr lang="en-AU" sz="1100" b="1" dirty="0">
                  <a:solidFill>
                    <a:schemeClr val="accent5">
                      <a:lumMod val="75000"/>
                    </a:schemeClr>
                  </a:solidFill>
                  <a:latin typeface="Abadi MT Condensed Light"/>
                  <a:cs typeface="Abadi MT Condensed Light"/>
                </a:rPr>
                <a:t>EFFORT  CONTROL</a:t>
              </a:r>
            </a:p>
          </p:txBody>
        </p:sp>
      </p:grpSp>
      <p:sp>
        <p:nvSpPr>
          <p:cNvPr id="76" name="Date Placeholder 3"/>
          <p:cNvSpPr>
            <a:spLocks noGrp="1"/>
          </p:cNvSpPr>
          <p:nvPr>
            <p:ph type="dt" sz="half" idx="10"/>
          </p:nvPr>
        </p:nvSpPr>
        <p:spPr>
          <a:xfrm>
            <a:off x="38100" y="6546850"/>
            <a:ext cx="2133600" cy="365125"/>
          </a:xfrm>
        </p:spPr>
        <p:txBody>
          <a:bodyPr/>
          <a:lstStyle/>
          <a:p>
            <a:fld id="{3D204B18-9485-D74D-B2B3-6C26E88E40BB}" type="datetime1">
              <a:rPr lang="en-AU"/>
              <a:pPr/>
              <a:t>17/4/18</a:t>
            </a:fld>
            <a:endParaRPr lang="en-US"/>
          </a:p>
        </p:txBody>
      </p:sp>
    </p:spTree>
    <p:extLst>
      <p:ext uri="{BB962C8B-B14F-4D97-AF65-F5344CB8AC3E}">
        <p14:creationId xmlns:p14="http://schemas.microsoft.com/office/powerpoint/2010/main" val="3015804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1" fill="hold" nodeType="clickEffect">
                                  <p:stCondLst>
                                    <p:cond delay="0"/>
                                  </p:stCondLst>
                                  <p:childTnLst>
                                    <p:set>
                                      <p:cBhvr>
                                        <p:cTn id="6" dur="1" fill="hold">
                                          <p:stCondLst>
                                            <p:cond delay="0"/>
                                          </p:stCondLst>
                                        </p:cTn>
                                        <p:tgtEl>
                                          <p:spTgt spid="82"/>
                                        </p:tgtEl>
                                        <p:attrNameLst>
                                          <p:attrName>style.visibility</p:attrName>
                                        </p:attrNameLst>
                                      </p:cBhvr>
                                      <p:to>
                                        <p:strVal val="visible"/>
                                      </p:to>
                                    </p:set>
                                    <p:anim calcmode="lin" valueType="num">
                                      <p:cBhvr additive="base">
                                        <p:cTn id="7" dur="500"/>
                                        <p:tgtEl>
                                          <p:spTgt spid="82"/>
                                        </p:tgtEl>
                                        <p:attrNameLst>
                                          <p:attrName>ppt_y</p:attrName>
                                        </p:attrNameLst>
                                      </p:cBhvr>
                                      <p:tavLst>
                                        <p:tav tm="0">
                                          <p:val>
                                            <p:strVal val="#ppt_y-#ppt_h*1.125000"/>
                                          </p:val>
                                        </p:tav>
                                        <p:tav tm="100000">
                                          <p:val>
                                            <p:strVal val="#ppt_y"/>
                                          </p:val>
                                        </p:tav>
                                      </p:tavLst>
                                    </p:anim>
                                    <p:animEffect transition="in" filter="wipe(down)">
                                      <p:cBhvr>
                                        <p:cTn id="8" dur="500"/>
                                        <p:tgtEl>
                                          <p:spTgt spid="82"/>
                                        </p:tgtEl>
                                      </p:cBhvr>
                                    </p:animEffect>
                                  </p:childTnLst>
                                </p:cTn>
                              </p:par>
                              <p:par>
                                <p:cTn id="9" presetID="12" presetClass="entr" presetSubtype="4" fill="hold" nodeType="withEffect">
                                  <p:stCondLst>
                                    <p:cond delay="0"/>
                                  </p:stCondLst>
                                  <p:childTnLst>
                                    <p:set>
                                      <p:cBhvr>
                                        <p:cTn id="10" dur="1" fill="hold">
                                          <p:stCondLst>
                                            <p:cond delay="0"/>
                                          </p:stCondLst>
                                        </p:cTn>
                                        <p:tgtEl>
                                          <p:spTgt spid="88"/>
                                        </p:tgtEl>
                                        <p:attrNameLst>
                                          <p:attrName>style.visibility</p:attrName>
                                        </p:attrNameLst>
                                      </p:cBhvr>
                                      <p:to>
                                        <p:strVal val="visible"/>
                                      </p:to>
                                    </p:set>
                                    <p:anim calcmode="lin" valueType="num">
                                      <p:cBhvr additive="base">
                                        <p:cTn id="11" dur="500"/>
                                        <p:tgtEl>
                                          <p:spTgt spid="88"/>
                                        </p:tgtEl>
                                        <p:attrNameLst>
                                          <p:attrName>ppt_y</p:attrName>
                                        </p:attrNameLst>
                                      </p:cBhvr>
                                      <p:tavLst>
                                        <p:tav tm="0">
                                          <p:val>
                                            <p:strVal val="#ppt_y+#ppt_h*1.125000"/>
                                          </p:val>
                                        </p:tav>
                                        <p:tav tm="100000">
                                          <p:val>
                                            <p:strVal val="#ppt_y"/>
                                          </p:val>
                                        </p:tav>
                                      </p:tavLst>
                                    </p:anim>
                                    <p:animEffect transition="in" filter="wipe(up)">
                                      <p:cBhvr>
                                        <p:cTn id="12" dur="500"/>
                                        <p:tgtEl>
                                          <p:spTgt spid="88"/>
                                        </p:tgtEl>
                                      </p:cBhvr>
                                    </p:animEffect>
                                  </p:childTnLst>
                                </p:cTn>
                              </p:par>
                              <p:par>
                                <p:cTn id="13" presetID="12" presetClass="entr" presetSubtype="1" fill="hold" nodeType="withEffect">
                                  <p:stCondLst>
                                    <p:cond delay="0"/>
                                  </p:stCondLst>
                                  <p:childTnLst>
                                    <p:set>
                                      <p:cBhvr>
                                        <p:cTn id="14" dur="1" fill="hold">
                                          <p:stCondLst>
                                            <p:cond delay="0"/>
                                          </p:stCondLst>
                                        </p:cTn>
                                        <p:tgtEl>
                                          <p:spTgt spid="85"/>
                                        </p:tgtEl>
                                        <p:attrNameLst>
                                          <p:attrName>style.visibility</p:attrName>
                                        </p:attrNameLst>
                                      </p:cBhvr>
                                      <p:to>
                                        <p:strVal val="visible"/>
                                      </p:to>
                                    </p:set>
                                    <p:anim calcmode="lin" valueType="num">
                                      <p:cBhvr additive="base">
                                        <p:cTn id="15" dur="500"/>
                                        <p:tgtEl>
                                          <p:spTgt spid="85"/>
                                        </p:tgtEl>
                                        <p:attrNameLst>
                                          <p:attrName>ppt_y</p:attrName>
                                        </p:attrNameLst>
                                      </p:cBhvr>
                                      <p:tavLst>
                                        <p:tav tm="0">
                                          <p:val>
                                            <p:strVal val="#ppt_y-#ppt_h*1.125000"/>
                                          </p:val>
                                        </p:tav>
                                        <p:tav tm="100000">
                                          <p:val>
                                            <p:strVal val="#ppt_y"/>
                                          </p:val>
                                        </p:tav>
                                      </p:tavLst>
                                    </p:anim>
                                    <p:animEffect transition="in" filter="wipe(down)">
                                      <p:cBhvr>
                                        <p:cTn id="16" dur="500"/>
                                        <p:tgtEl>
                                          <p:spTgt spid="85"/>
                                        </p:tgtEl>
                                      </p:cBhvr>
                                    </p:animEffect>
                                  </p:childTnLst>
                                </p:cTn>
                              </p:par>
                              <p:par>
                                <p:cTn id="17" presetID="12" presetClass="entr" presetSubtype="4" fill="hold" nodeType="withEffect">
                                  <p:stCondLst>
                                    <p:cond delay="0"/>
                                  </p:stCondLst>
                                  <p:childTnLst>
                                    <p:set>
                                      <p:cBhvr>
                                        <p:cTn id="18" dur="1" fill="hold">
                                          <p:stCondLst>
                                            <p:cond delay="0"/>
                                          </p:stCondLst>
                                        </p:cTn>
                                        <p:tgtEl>
                                          <p:spTgt spid="91"/>
                                        </p:tgtEl>
                                        <p:attrNameLst>
                                          <p:attrName>style.visibility</p:attrName>
                                        </p:attrNameLst>
                                      </p:cBhvr>
                                      <p:to>
                                        <p:strVal val="visible"/>
                                      </p:to>
                                    </p:set>
                                    <p:anim calcmode="lin" valueType="num">
                                      <p:cBhvr additive="base">
                                        <p:cTn id="19" dur="500"/>
                                        <p:tgtEl>
                                          <p:spTgt spid="91"/>
                                        </p:tgtEl>
                                        <p:attrNameLst>
                                          <p:attrName>ppt_y</p:attrName>
                                        </p:attrNameLst>
                                      </p:cBhvr>
                                      <p:tavLst>
                                        <p:tav tm="0">
                                          <p:val>
                                            <p:strVal val="#ppt_y+#ppt_h*1.125000"/>
                                          </p:val>
                                        </p:tav>
                                        <p:tav tm="100000">
                                          <p:val>
                                            <p:strVal val="#ppt_y"/>
                                          </p:val>
                                        </p:tav>
                                      </p:tavLst>
                                    </p:anim>
                                    <p:animEffect transition="in" filter="wipe(up)">
                                      <p:cBhvr>
                                        <p:cTn id="20" dur="500"/>
                                        <p:tgtEl>
                                          <p:spTgt spid="91"/>
                                        </p:tgtEl>
                                      </p:cBhvr>
                                    </p:animEffect>
                                  </p:childTnLst>
                                </p:cTn>
                              </p:par>
                              <p:par>
                                <p:cTn id="21" presetID="12" presetClass="entr" presetSubtype="1" fill="hold" nodeType="withEffect">
                                  <p:stCondLst>
                                    <p:cond delay="0"/>
                                  </p:stCondLst>
                                  <p:childTnLst>
                                    <p:set>
                                      <p:cBhvr>
                                        <p:cTn id="22" dur="1" fill="hold">
                                          <p:stCondLst>
                                            <p:cond delay="0"/>
                                          </p:stCondLst>
                                        </p:cTn>
                                        <p:tgtEl>
                                          <p:spTgt spid="94"/>
                                        </p:tgtEl>
                                        <p:attrNameLst>
                                          <p:attrName>style.visibility</p:attrName>
                                        </p:attrNameLst>
                                      </p:cBhvr>
                                      <p:to>
                                        <p:strVal val="visible"/>
                                      </p:to>
                                    </p:set>
                                    <p:anim calcmode="lin" valueType="num">
                                      <p:cBhvr additive="base">
                                        <p:cTn id="23" dur="500"/>
                                        <p:tgtEl>
                                          <p:spTgt spid="94"/>
                                        </p:tgtEl>
                                        <p:attrNameLst>
                                          <p:attrName>ppt_y</p:attrName>
                                        </p:attrNameLst>
                                      </p:cBhvr>
                                      <p:tavLst>
                                        <p:tav tm="0">
                                          <p:val>
                                            <p:strVal val="#ppt_y-#ppt_h*1.125000"/>
                                          </p:val>
                                        </p:tav>
                                        <p:tav tm="100000">
                                          <p:val>
                                            <p:strVal val="#ppt_y"/>
                                          </p:val>
                                        </p:tav>
                                      </p:tavLst>
                                    </p:anim>
                                    <p:animEffect transition="in" filter="wipe(down)">
                                      <p:cBhvr>
                                        <p:cTn id="24" dur="500"/>
                                        <p:tgtEl>
                                          <p:spTgt spid="94"/>
                                        </p:tgtEl>
                                      </p:cBhvr>
                                    </p:animEffect>
                                  </p:childTnLst>
                                </p:cTn>
                              </p:par>
                              <p:par>
                                <p:cTn id="25" presetID="12" presetClass="entr" presetSubtype="4" fill="hold" nodeType="withEffect">
                                  <p:stCondLst>
                                    <p:cond delay="0"/>
                                  </p:stCondLst>
                                  <p:childTnLst>
                                    <p:set>
                                      <p:cBhvr>
                                        <p:cTn id="26" dur="1" fill="hold">
                                          <p:stCondLst>
                                            <p:cond delay="0"/>
                                          </p:stCondLst>
                                        </p:cTn>
                                        <p:tgtEl>
                                          <p:spTgt spid="100"/>
                                        </p:tgtEl>
                                        <p:attrNameLst>
                                          <p:attrName>style.visibility</p:attrName>
                                        </p:attrNameLst>
                                      </p:cBhvr>
                                      <p:to>
                                        <p:strVal val="visible"/>
                                      </p:to>
                                    </p:set>
                                    <p:anim calcmode="lin" valueType="num">
                                      <p:cBhvr additive="base">
                                        <p:cTn id="27" dur="500"/>
                                        <p:tgtEl>
                                          <p:spTgt spid="100"/>
                                        </p:tgtEl>
                                        <p:attrNameLst>
                                          <p:attrName>ppt_y</p:attrName>
                                        </p:attrNameLst>
                                      </p:cBhvr>
                                      <p:tavLst>
                                        <p:tav tm="0">
                                          <p:val>
                                            <p:strVal val="#ppt_y+#ppt_h*1.125000"/>
                                          </p:val>
                                        </p:tav>
                                        <p:tav tm="100000">
                                          <p:val>
                                            <p:strVal val="#ppt_y"/>
                                          </p:val>
                                        </p:tav>
                                      </p:tavLst>
                                    </p:anim>
                                    <p:animEffect transition="in" filter="wipe(up)">
                                      <p:cBhvr>
                                        <p:cTn id="28" dur="500"/>
                                        <p:tgtEl>
                                          <p:spTgt spid="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ectangle 52"/>
          <p:cNvSpPr/>
          <p:nvPr/>
        </p:nvSpPr>
        <p:spPr>
          <a:xfrm>
            <a:off x="0" y="1498594"/>
            <a:ext cx="9153158" cy="5016506"/>
          </a:xfrm>
          <a:prstGeom prst="rect">
            <a:avLst/>
          </a:prstGeom>
          <a:solidFill>
            <a:schemeClr val="bg1">
              <a:alpha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b="0"/>
              <a:t>Software as a Service</a:t>
            </a:r>
          </a:p>
        </p:txBody>
      </p:sp>
      <p:sp>
        <p:nvSpPr>
          <p:cNvPr id="4" name="Date Placeholder 3"/>
          <p:cNvSpPr>
            <a:spLocks noGrp="1"/>
          </p:cNvSpPr>
          <p:nvPr>
            <p:ph type="dt" sz="half" idx="10"/>
          </p:nvPr>
        </p:nvSpPr>
        <p:spPr/>
        <p:txBody>
          <a:bodyPr/>
          <a:lstStyle/>
          <a:p>
            <a:fld id="{3D204B18-9485-D74D-B2B3-6C26E88E40BB}" type="datetime1">
              <a:rPr lang="en-AU"/>
              <a:pPr/>
              <a:t>17/4/18</a:t>
            </a:fld>
            <a:endParaRPr lang="en-US"/>
          </a:p>
        </p:txBody>
      </p:sp>
      <p:sp>
        <p:nvSpPr>
          <p:cNvPr id="6" name="Slide Number Placeholder 5"/>
          <p:cNvSpPr>
            <a:spLocks noGrp="1"/>
          </p:cNvSpPr>
          <p:nvPr>
            <p:ph type="sldNum" sz="quarter" idx="12"/>
          </p:nvPr>
        </p:nvSpPr>
        <p:spPr/>
        <p:txBody>
          <a:bodyPr/>
          <a:lstStyle/>
          <a:p>
            <a:fld id="{BBE0A389-EB18-824A-A5ED-72ACC9A7FB5D}" type="slidenum">
              <a:rPr lang="en-US"/>
              <a:pPr/>
              <a:t>22</a:t>
            </a:fld>
            <a:endParaRPr lang="en-US"/>
          </a:p>
        </p:txBody>
      </p:sp>
      <p:cxnSp>
        <p:nvCxnSpPr>
          <p:cNvPr id="55" name="Straight Connector 54"/>
          <p:cNvCxnSpPr/>
          <p:nvPr/>
        </p:nvCxnSpPr>
        <p:spPr>
          <a:xfrm>
            <a:off x="2209800" y="1680624"/>
            <a:ext cx="0" cy="4745576"/>
          </a:xfrm>
          <a:prstGeom prst="line">
            <a:avLst/>
          </a:prstGeom>
          <a:ln w="3175" cmpd="sng">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56" name="TextBox 55"/>
          <p:cNvSpPr txBox="1"/>
          <p:nvPr/>
        </p:nvSpPr>
        <p:spPr>
          <a:xfrm>
            <a:off x="50800" y="1505920"/>
            <a:ext cx="2161870" cy="707886"/>
          </a:xfrm>
          <a:prstGeom prst="rect">
            <a:avLst/>
          </a:prstGeom>
          <a:noFill/>
        </p:spPr>
        <p:txBody>
          <a:bodyPr wrap="none" rtlCol="0">
            <a:spAutoFit/>
          </a:bodyPr>
          <a:lstStyle/>
          <a:p>
            <a:r>
              <a:rPr lang="en-US" sz="4000" b="1">
                <a:solidFill>
                  <a:schemeClr val="tx2">
                    <a:lumMod val="75000"/>
                  </a:schemeClr>
                </a:solidFill>
                <a:latin typeface="Abadi MT Condensed Extra Bold"/>
                <a:cs typeface="Abadi MT Condensed Extra Bold"/>
              </a:rPr>
              <a:t>CONCEPTS</a:t>
            </a:r>
            <a:endParaRPr lang="en-US" sz="4000">
              <a:solidFill>
                <a:schemeClr val="tx2">
                  <a:lumMod val="75000"/>
                </a:schemeClr>
              </a:solidFill>
              <a:latin typeface="Abadi MT Condensed Extra Bold"/>
              <a:cs typeface="Abadi MT Condensed Extra Bold"/>
            </a:endParaRPr>
          </a:p>
        </p:txBody>
      </p:sp>
      <p:sp>
        <p:nvSpPr>
          <p:cNvPr id="58" name="TextBox 57"/>
          <p:cNvSpPr txBox="1"/>
          <p:nvPr/>
        </p:nvSpPr>
        <p:spPr>
          <a:xfrm>
            <a:off x="2294464" y="1553624"/>
            <a:ext cx="6769100" cy="984885"/>
          </a:xfrm>
          <a:prstGeom prst="rect">
            <a:avLst/>
          </a:prstGeom>
          <a:noFill/>
        </p:spPr>
        <p:txBody>
          <a:bodyPr wrap="square" rtlCol="0">
            <a:spAutoFit/>
          </a:bodyPr>
          <a:lstStyle/>
          <a:p>
            <a:r>
              <a:rPr lang="en-US" sz="3000">
                <a:latin typeface="Abadi MT Condensed Light"/>
                <a:cs typeface="Abadi MT Condensed Light"/>
              </a:rPr>
              <a:t>Some SaaS example applications</a:t>
            </a:r>
          </a:p>
          <a:p>
            <a:pPr>
              <a:spcBef>
                <a:spcPts val="600"/>
              </a:spcBef>
            </a:pPr>
            <a:r>
              <a:rPr lang="en-US" sz="2300" i="1">
                <a:solidFill>
                  <a:schemeClr val="tx1">
                    <a:lumMod val="65000"/>
                    <a:lumOff val="35000"/>
                  </a:schemeClr>
                </a:solidFill>
                <a:latin typeface="Abadi MT Condensed Light"/>
                <a:cs typeface="Abadi MT Condensed Light"/>
              </a:rPr>
              <a:t>Here are the most common types of SaaS offerings:</a:t>
            </a:r>
          </a:p>
        </p:txBody>
      </p:sp>
      <p:grpSp>
        <p:nvGrpSpPr>
          <p:cNvPr id="29" name="Group 28"/>
          <p:cNvGrpSpPr/>
          <p:nvPr/>
        </p:nvGrpSpPr>
        <p:grpSpPr>
          <a:xfrm>
            <a:off x="1452046" y="2707423"/>
            <a:ext cx="7691954" cy="475057"/>
            <a:chOff x="897468" y="2388213"/>
            <a:chExt cx="7691954" cy="475057"/>
          </a:xfrm>
        </p:grpSpPr>
        <p:grpSp>
          <p:nvGrpSpPr>
            <p:cNvPr id="33" name="Group 32"/>
            <p:cNvGrpSpPr/>
            <p:nvPr/>
          </p:nvGrpSpPr>
          <p:grpSpPr>
            <a:xfrm>
              <a:off x="1006232" y="2395087"/>
              <a:ext cx="7583190" cy="468183"/>
              <a:chOff x="1006232" y="2570929"/>
              <a:chExt cx="7583190" cy="468183"/>
            </a:xfrm>
          </p:grpSpPr>
          <p:sp>
            <p:nvSpPr>
              <p:cNvPr id="50" name="Rectangle 49"/>
              <p:cNvSpPr/>
              <p:nvPr/>
            </p:nvSpPr>
            <p:spPr>
              <a:xfrm>
                <a:off x="1006232" y="2570929"/>
                <a:ext cx="7583190" cy="468183"/>
              </a:xfrm>
              <a:prstGeom prst="rect">
                <a:avLst/>
              </a:prstGeom>
              <a:solidFill>
                <a:schemeClr val="accent6">
                  <a:lumMod val="20000"/>
                  <a:lumOff val="80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TextBox 50"/>
              <p:cNvSpPr txBox="1"/>
              <p:nvPr/>
            </p:nvSpPr>
            <p:spPr>
              <a:xfrm>
                <a:off x="1655223" y="2602380"/>
                <a:ext cx="6413500" cy="338554"/>
              </a:xfrm>
              <a:prstGeom prst="rect">
                <a:avLst/>
              </a:prstGeom>
              <a:noFill/>
            </p:spPr>
            <p:txBody>
              <a:bodyPr wrap="square" lIns="0" tIns="0" rIns="108000" bIns="0" rtlCol="0" anchor="t" anchorCtr="0">
                <a:spAutoFit/>
              </a:bodyPr>
              <a:lstStyle/>
              <a:p>
                <a:pPr marL="180000"/>
                <a:r>
                  <a:rPr lang="en-US" sz="2200" dirty="0">
                    <a:solidFill>
                      <a:srgbClr val="B27979"/>
                    </a:solidFill>
                    <a:latin typeface="Abadi MT Condensed Light"/>
                    <a:cs typeface="Abadi MT Condensed Light"/>
                  </a:rPr>
                  <a:t>CUSTOMER RELATIONSHIP MANAGEMENT (CRM)</a:t>
                </a:r>
              </a:p>
            </p:txBody>
          </p:sp>
        </p:grpSp>
        <p:sp>
          <p:nvSpPr>
            <p:cNvPr id="48" name="Rectangle 47"/>
            <p:cNvSpPr/>
            <p:nvPr/>
          </p:nvSpPr>
          <p:spPr>
            <a:xfrm>
              <a:off x="897468" y="2388213"/>
              <a:ext cx="753521" cy="475057"/>
            </a:xfrm>
            <a:prstGeom prst="rect">
              <a:avLst/>
            </a:prstGeom>
            <a:solidFill>
              <a:schemeClr val="accent6">
                <a:lumMod val="50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TextBox 48"/>
            <p:cNvSpPr txBox="1"/>
            <p:nvPr/>
          </p:nvSpPr>
          <p:spPr>
            <a:xfrm>
              <a:off x="1024446" y="2401605"/>
              <a:ext cx="618075" cy="461665"/>
            </a:xfrm>
            <a:prstGeom prst="rect">
              <a:avLst/>
            </a:prstGeom>
            <a:noFill/>
            <a:ln>
              <a:noFill/>
            </a:ln>
          </p:spPr>
          <p:txBody>
            <a:bodyPr wrap="square" lIns="0" rtlCol="0">
              <a:spAutoFit/>
            </a:bodyPr>
            <a:lstStyle>
              <a:defPPr>
                <a:defRPr lang="en-US"/>
              </a:defPPr>
              <a:lvl1pPr algn="r">
                <a:defRPr sz="6000">
                  <a:solidFill>
                    <a:schemeClr val="accent6">
                      <a:lumMod val="20000"/>
                      <a:lumOff val="80000"/>
                    </a:schemeClr>
                  </a:solidFill>
                  <a:latin typeface="Arial Narrow"/>
                  <a:cs typeface="Arial Narrow"/>
                </a:defRPr>
              </a:lvl1pPr>
            </a:lstStyle>
            <a:p>
              <a:r>
                <a:rPr lang="en-US" sz="2400"/>
                <a:t>01</a:t>
              </a:r>
              <a:endParaRPr lang="en-US" sz="2800"/>
            </a:p>
          </p:txBody>
        </p:sp>
      </p:grpSp>
      <p:grpSp>
        <p:nvGrpSpPr>
          <p:cNvPr id="52" name="Group 51"/>
          <p:cNvGrpSpPr/>
          <p:nvPr/>
        </p:nvGrpSpPr>
        <p:grpSpPr>
          <a:xfrm>
            <a:off x="1452033" y="3217084"/>
            <a:ext cx="7691968" cy="471428"/>
            <a:chOff x="1168399" y="3858872"/>
            <a:chExt cx="7691968" cy="471428"/>
          </a:xfrm>
        </p:grpSpPr>
        <p:grpSp>
          <p:nvGrpSpPr>
            <p:cNvPr id="54" name="Group 53"/>
            <p:cNvGrpSpPr/>
            <p:nvPr/>
          </p:nvGrpSpPr>
          <p:grpSpPr>
            <a:xfrm>
              <a:off x="1202267" y="3858872"/>
              <a:ext cx="7658100" cy="471428"/>
              <a:chOff x="1966612" y="3053241"/>
              <a:chExt cx="7177657" cy="758616"/>
            </a:xfrm>
          </p:grpSpPr>
          <p:sp>
            <p:nvSpPr>
              <p:cNvPr id="60" name="Rectangle 59"/>
              <p:cNvSpPr/>
              <p:nvPr/>
            </p:nvSpPr>
            <p:spPr>
              <a:xfrm>
                <a:off x="1966612" y="3053241"/>
                <a:ext cx="7177657" cy="758616"/>
              </a:xfrm>
              <a:prstGeom prst="rect">
                <a:avLst/>
              </a:prstGeom>
              <a:solidFill>
                <a:schemeClr val="accent5">
                  <a:lumMod val="40000"/>
                  <a:lumOff val="60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TextBox 60"/>
              <p:cNvSpPr txBox="1"/>
              <p:nvPr/>
            </p:nvSpPr>
            <p:spPr>
              <a:xfrm>
                <a:off x="2645405" y="3140908"/>
                <a:ext cx="6058443" cy="544797"/>
              </a:xfrm>
              <a:prstGeom prst="rect">
                <a:avLst/>
              </a:prstGeom>
              <a:noFill/>
            </p:spPr>
            <p:txBody>
              <a:bodyPr wrap="square" lIns="0" tIns="0" rIns="108000" bIns="0" rtlCol="0" anchor="t" anchorCtr="0">
                <a:spAutoFit/>
              </a:bodyPr>
              <a:lstStyle/>
              <a:p>
                <a:pPr marL="180000"/>
                <a:r>
                  <a:rPr lang="en-US" sz="2200" dirty="0">
                    <a:solidFill>
                      <a:schemeClr val="accent5">
                        <a:lumMod val="75000"/>
                      </a:schemeClr>
                    </a:solidFill>
                    <a:latin typeface="Abadi MT Condensed Light"/>
                    <a:cs typeface="Abadi MT Condensed Light"/>
                  </a:rPr>
                  <a:t>ENTERPRISE RESOURCE PLANNING (ERP)</a:t>
                </a:r>
              </a:p>
            </p:txBody>
          </p:sp>
        </p:grpSp>
        <p:sp>
          <p:nvSpPr>
            <p:cNvPr id="57" name="Rectangle 56"/>
            <p:cNvSpPr/>
            <p:nvPr/>
          </p:nvSpPr>
          <p:spPr>
            <a:xfrm>
              <a:off x="1168399" y="3858872"/>
              <a:ext cx="756139" cy="471428"/>
            </a:xfrm>
            <a:prstGeom prst="rect">
              <a:avLst/>
            </a:prstGeom>
            <a:solidFill>
              <a:schemeClr val="accent5">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TextBox 58"/>
            <p:cNvSpPr txBox="1"/>
            <p:nvPr/>
          </p:nvSpPr>
          <p:spPr>
            <a:xfrm>
              <a:off x="1371599" y="3868635"/>
              <a:ext cx="520126" cy="461665"/>
            </a:xfrm>
            <a:prstGeom prst="rect">
              <a:avLst/>
            </a:prstGeom>
            <a:noFill/>
            <a:ln>
              <a:noFill/>
            </a:ln>
          </p:spPr>
          <p:txBody>
            <a:bodyPr wrap="square" lIns="0" rtlCol="0">
              <a:spAutoFit/>
            </a:bodyPr>
            <a:lstStyle/>
            <a:p>
              <a:pPr algn="r"/>
              <a:r>
                <a:rPr lang="en-US" sz="2400">
                  <a:solidFill>
                    <a:schemeClr val="accent5">
                      <a:lumMod val="40000"/>
                      <a:lumOff val="60000"/>
                    </a:schemeClr>
                  </a:solidFill>
                  <a:latin typeface="Arial Narrow"/>
                  <a:cs typeface="Arial Narrow"/>
                </a:rPr>
                <a:t>02</a:t>
              </a:r>
            </a:p>
          </p:txBody>
        </p:sp>
      </p:grpSp>
      <p:grpSp>
        <p:nvGrpSpPr>
          <p:cNvPr id="62" name="Group 61"/>
          <p:cNvGrpSpPr/>
          <p:nvPr/>
        </p:nvGrpSpPr>
        <p:grpSpPr>
          <a:xfrm>
            <a:off x="1452033" y="3713830"/>
            <a:ext cx="7691967" cy="466824"/>
            <a:chOff x="1168399" y="5261580"/>
            <a:chExt cx="7691967" cy="466824"/>
          </a:xfrm>
        </p:grpSpPr>
        <p:grpSp>
          <p:nvGrpSpPr>
            <p:cNvPr id="63" name="Group 62"/>
            <p:cNvGrpSpPr/>
            <p:nvPr/>
          </p:nvGrpSpPr>
          <p:grpSpPr>
            <a:xfrm>
              <a:off x="1354666" y="5261582"/>
              <a:ext cx="7505700" cy="466822"/>
              <a:chOff x="3483167" y="4206121"/>
              <a:chExt cx="6091177" cy="828440"/>
            </a:xfrm>
          </p:grpSpPr>
          <p:sp>
            <p:nvSpPr>
              <p:cNvPr id="66" name="Rectangle 65"/>
              <p:cNvSpPr/>
              <p:nvPr/>
            </p:nvSpPr>
            <p:spPr>
              <a:xfrm>
                <a:off x="3483167" y="4206121"/>
                <a:ext cx="6091177" cy="828440"/>
              </a:xfrm>
              <a:prstGeom prst="rect">
                <a:avLst/>
              </a:prstGeom>
              <a:solidFill>
                <a:schemeClr val="tx2">
                  <a:lumMod val="20000"/>
                  <a:lumOff val="80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 name="TextBox 66"/>
              <p:cNvSpPr txBox="1"/>
              <p:nvPr/>
            </p:nvSpPr>
            <p:spPr>
              <a:xfrm>
                <a:off x="3956006" y="4270711"/>
                <a:ext cx="5515272" cy="600811"/>
              </a:xfrm>
              <a:prstGeom prst="rect">
                <a:avLst/>
              </a:prstGeom>
              <a:noFill/>
            </p:spPr>
            <p:txBody>
              <a:bodyPr wrap="square" lIns="0" tIns="0" rIns="108000" bIns="0" rtlCol="0" anchor="t" anchorCtr="0">
                <a:spAutoFit/>
              </a:bodyPr>
              <a:lstStyle/>
              <a:p>
                <a:pPr marL="1440000" indent="-1285200"/>
                <a:r>
                  <a:rPr lang="en-US" sz="2200" dirty="0">
                    <a:solidFill>
                      <a:schemeClr val="accent1">
                        <a:lumMod val="75000"/>
                      </a:schemeClr>
                    </a:solidFill>
                    <a:latin typeface="Abadi MT Condensed Light"/>
                    <a:cs typeface="Abadi MT Condensed Light"/>
                  </a:rPr>
                  <a:t>OFFICE AUTOMATION (SPREADSHEET, EMAIL, WORD PROCESSING …) </a:t>
                </a:r>
              </a:p>
            </p:txBody>
          </p:sp>
        </p:grpSp>
        <p:sp>
          <p:nvSpPr>
            <p:cNvPr id="64" name="Rectangle 63"/>
            <p:cNvSpPr/>
            <p:nvPr/>
          </p:nvSpPr>
          <p:spPr>
            <a:xfrm>
              <a:off x="1168399" y="5261580"/>
              <a:ext cx="756139" cy="466823"/>
            </a:xfrm>
            <a:prstGeom prst="rect">
              <a:avLst/>
            </a:prstGeom>
            <a:solidFill>
              <a:schemeClr val="accent1">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TextBox 64"/>
            <p:cNvSpPr txBox="1"/>
            <p:nvPr/>
          </p:nvSpPr>
          <p:spPr>
            <a:xfrm>
              <a:off x="1312333" y="5266738"/>
              <a:ext cx="577864" cy="461665"/>
            </a:xfrm>
            <a:prstGeom prst="rect">
              <a:avLst/>
            </a:prstGeom>
            <a:noFill/>
            <a:ln>
              <a:noFill/>
            </a:ln>
          </p:spPr>
          <p:txBody>
            <a:bodyPr wrap="square" lIns="0" rtlCol="0">
              <a:spAutoFit/>
            </a:bodyPr>
            <a:lstStyle/>
            <a:p>
              <a:pPr algn="r"/>
              <a:r>
                <a:rPr lang="en-US" sz="2400">
                  <a:solidFill>
                    <a:schemeClr val="accent1">
                      <a:lumMod val="40000"/>
                      <a:lumOff val="60000"/>
                    </a:schemeClr>
                  </a:solidFill>
                  <a:latin typeface="Arial Narrow"/>
                  <a:cs typeface="Arial Narrow"/>
                </a:rPr>
                <a:t>03</a:t>
              </a:r>
            </a:p>
          </p:txBody>
        </p:sp>
      </p:grpSp>
      <p:grpSp>
        <p:nvGrpSpPr>
          <p:cNvPr id="68" name="Group 67"/>
          <p:cNvGrpSpPr/>
          <p:nvPr/>
        </p:nvGrpSpPr>
        <p:grpSpPr>
          <a:xfrm>
            <a:off x="1452033" y="4207316"/>
            <a:ext cx="7691967" cy="462630"/>
            <a:chOff x="1456277" y="4846539"/>
            <a:chExt cx="7691967" cy="462630"/>
          </a:xfrm>
        </p:grpSpPr>
        <p:sp>
          <p:nvSpPr>
            <p:cNvPr id="69" name="Rectangle 68"/>
            <p:cNvSpPr/>
            <p:nvPr/>
          </p:nvSpPr>
          <p:spPr>
            <a:xfrm>
              <a:off x="1574811" y="4846539"/>
              <a:ext cx="7573433" cy="462630"/>
            </a:xfrm>
            <a:prstGeom prst="rect">
              <a:avLst/>
            </a:prstGeom>
            <a:solidFill>
              <a:schemeClr val="accent4">
                <a:lumMod val="20000"/>
                <a:lumOff val="80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TextBox 69"/>
            <p:cNvSpPr txBox="1"/>
            <p:nvPr/>
          </p:nvSpPr>
          <p:spPr>
            <a:xfrm>
              <a:off x="2235276" y="4903790"/>
              <a:ext cx="6654735" cy="338554"/>
            </a:xfrm>
            <a:prstGeom prst="rect">
              <a:avLst/>
            </a:prstGeom>
            <a:noFill/>
          </p:spPr>
          <p:txBody>
            <a:bodyPr wrap="square" lIns="0" tIns="0" rIns="108000" bIns="0" rtlCol="0" anchor="t" anchorCtr="0">
              <a:spAutoFit/>
            </a:bodyPr>
            <a:lstStyle/>
            <a:p>
              <a:pPr marL="1440000" indent="-1285200"/>
              <a:r>
                <a:rPr lang="en-US" sz="2200" dirty="0">
                  <a:solidFill>
                    <a:schemeClr val="accent4">
                      <a:lumMod val="75000"/>
                    </a:schemeClr>
                  </a:solidFill>
                  <a:latin typeface="Abadi MT Condensed Light"/>
                  <a:cs typeface="Abadi MT Condensed Light"/>
                </a:rPr>
                <a:t>VIDEO CONFERENCING</a:t>
              </a:r>
            </a:p>
          </p:txBody>
        </p:sp>
        <p:sp>
          <p:nvSpPr>
            <p:cNvPr id="71" name="Rectangle 70"/>
            <p:cNvSpPr/>
            <p:nvPr/>
          </p:nvSpPr>
          <p:spPr>
            <a:xfrm>
              <a:off x="1456277" y="4846539"/>
              <a:ext cx="757758" cy="462630"/>
            </a:xfrm>
            <a:prstGeom prst="rect">
              <a:avLst/>
            </a:prstGeom>
            <a:solidFill>
              <a:schemeClr val="accent4">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TextBox 71"/>
            <p:cNvSpPr txBox="1"/>
            <p:nvPr/>
          </p:nvSpPr>
          <p:spPr>
            <a:xfrm>
              <a:off x="1464744" y="4847503"/>
              <a:ext cx="706955" cy="461665"/>
            </a:xfrm>
            <a:prstGeom prst="rect">
              <a:avLst/>
            </a:prstGeom>
            <a:noFill/>
            <a:ln>
              <a:noFill/>
            </a:ln>
          </p:spPr>
          <p:txBody>
            <a:bodyPr wrap="square" lIns="0" rtlCol="0">
              <a:spAutoFit/>
            </a:bodyPr>
            <a:lstStyle>
              <a:defPPr>
                <a:defRPr lang="en-US"/>
              </a:defPPr>
              <a:lvl1pPr algn="r">
                <a:defRPr sz="6000">
                  <a:solidFill>
                    <a:schemeClr val="accent1">
                      <a:lumMod val="40000"/>
                      <a:lumOff val="60000"/>
                    </a:schemeClr>
                  </a:solidFill>
                  <a:latin typeface="Arial Narrow"/>
                  <a:cs typeface="Arial Narrow"/>
                </a:defRPr>
              </a:lvl1pPr>
            </a:lstStyle>
            <a:p>
              <a:r>
                <a:rPr lang="en-US" sz="2400">
                  <a:solidFill>
                    <a:schemeClr val="accent4">
                      <a:lumMod val="20000"/>
                      <a:lumOff val="80000"/>
                    </a:schemeClr>
                  </a:solidFill>
                </a:rPr>
                <a:t>04</a:t>
              </a:r>
            </a:p>
          </p:txBody>
        </p:sp>
      </p:grpSp>
      <p:grpSp>
        <p:nvGrpSpPr>
          <p:cNvPr id="73" name="Group 72"/>
          <p:cNvGrpSpPr/>
          <p:nvPr/>
        </p:nvGrpSpPr>
        <p:grpSpPr>
          <a:xfrm>
            <a:off x="1452032" y="4700487"/>
            <a:ext cx="7691968" cy="462630"/>
            <a:chOff x="1456275" y="4846539"/>
            <a:chExt cx="7691968" cy="462630"/>
          </a:xfrm>
        </p:grpSpPr>
        <p:sp>
          <p:nvSpPr>
            <p:cNvPr id="74" name="Rectangle 73"/>
            <p:cNvSpPr/>
            <p:nvPr/>
          </p:nvSpPr>
          <p:spPr>
            <a:xfrm>
              <a:off x="1566343" y="4846539"/>
              <a:ext cx="7581900" cy="462630"/>
            </a:xfrm>
            <a:prstGeom prst="rect">
              <a:avLst/>
            </a:prstGeom>
            <a:solidFill>
              <a:schemeClr val="accent2">
                <a:lumMod val="20000"/>
                <a:lumOff val="80000"/>
                <a:alpha val="80000"/>
              </a:schemeClr>
            </a:solidFill>
            <a:ln>
              <a:solidFill>
                <a:schemeClr val="accent2">
                  <a:lumMod val="20000"/>
                  <a:lumOff val="8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TextBox 74"/>
            <p:cNvSpPr txBox="1"/>
            <p:nvPr/>
          </p:nvSpPr>
          <p:spPr>
            <a:xfrm>
              <a:off x="2235276" y="4903790"/>
              <a:ext cx="6531967" cy="338554"/>
            </a:xfrm>
            <a:prstGeom prst="rect">
              <a:avLst/>
            </a:prstGeom>
            <a:noFill/>
          </p:spPr>
          <p:txBody>
            <a:bodyPr wrap="square" lIns="0" tIns="0" rIns="108000" bIns="0" rtlCol="0" anchor="t" anchorCtr="0">
              <a:spAutoFit/>
            </a:bodyPr>
            <a:lstStyle/>
            <a:p>
              <a:pPr marL="1440000" indent="-1285200"/>
              <a:r>
                <a:rPr lang="en-US" sz="2200" dirty="0">
                  <a:solidFill>
                    <a:schemeClr val="accent2">
                      <a:lumMod val="75000"/>
                    </a:schemeClr>
                  </a:solidFill>
                  <a:latin typeface="Abadi MT Condensed Light"/>
                  <a:cs typeface="Abadi MT Condensed Light"/>
                </a:rPr>
                <a:t>TALENT AND HUMAN CAPITAL MANAGEMENT</a:t>
              </a:r>
            </a:p>
          </p:txBody>
        </p:sp>
        <p:sp>
          <p:nvSpPr>
            <p:cNvPr id="76" name="Rectangle 75"/>
            <p:cNvSpPr/>
            <p:nvPr/>
          </p:nvSpPr>
          <p:spPr>
            <a:xfrm>
              <a:off x="1456275" y="4846539"/>
              <a:ext cx="757759" cy="462630"/>
            </a:xfrm>
            <a:prstGeom prst="rect">
              <a:avLst/>
            </a:prstGeom>
            <a:solidFill>
              <a:schemeClr val="accent2">
                <a:lumMod val="75000"/>
                <a:alpha val="80000"/>
              </a:schemeClr>
            </a:solidFill>
            <a:ln>
              <a:noFill/>
            </a:ln>
          </p:spPr>
          <p:txBody>
            <a:bodyPr wrap="square" lIns="0" rtlCol="0">
              <a:spAutoFit/>
            </a:bodyPr>
            <a:lstStyle/>
            <a:p>
              <a:pPr algn="r"/>
              <a:endParaRPr lang="en-US" sz="2400">
                <a:solidFill>
                  <a:schemeClr val="accent2">
                    <a:lumMod val="20000"/>
                    <a:lumOff val="80000"/>
                  </a:schemeClr>
                </a:solidFill>
                <a:latin typeface="Arial Narrow"/>
                <a:cs typeface="Arial Narrow"/>
              </a:endParaRPr>
            </a:p>
          </p:txBody>
        </p:sp>
        <p:sp>
          <p:nvSpPr>
            <p:cNvPr id="77" name="TextBox 76"/>
            <p:cNvSpPr txBox="1"/>
            <p:nvPr/>
          </p:nvSpPr>
          <p:spPr>
            <a:xfrm>
              <a:off x="1684876" y="4847503"/>
              <a:ext cx="486823" cy="461665"/>
            </a:xfrm>
            <a:prstGeom prst="rect">
              <a:avLst/>
            </a:prstGeom>
            <a:noFill/>
            <a:ln>
              <a:noFill/>
            </a:ln>
          </p:spPr>
          <p:txBody>
            <a:bodyPr wrap="square" lIns="0" rtlCol="0">
              <a:spAutoFit/>
            </a:bodyPr>
            <a:lstStyle>
              <a:defPPr>
                <a:defRPr lang="en-US"/>
              </a:defPPr>
              <a:lvl1pPr algn="r">
                <a:defRPr sz="6000">
                  <a:solidFill>
                    <a:schemeClr val="accent1">
                      <a:lumMod val="40000"/>
                      <a:lumOff val="60000"/>
                    </a:schemeClr>
                  </a:solidFill>
                  <a:latin typeface="Arial Narrow"/>
                  <a:cs typeface="Arial Narrow"/>
                </a:defRPr>
              </a:lvl1pPr>
            </a:lstStyle>
            <a:p>
              <a:r>
                <a:rPr lang="en-US" sz="2400">
                  <a:solidFill>
                    <a:schemeClr val="accent2">
                      <a:lumMod val="20000"/>
                      <a:lumOff val="80000"/>
                    </a:schemeClr>
                  </a:solidFill>
                </a:rPr>
                <a:t>05</a:t>
              </a:r>
            </a:p>
          </p:txBody>
        </p:sp>
      </p:grpSp>
      <p:grpSp>
        <p:nvGrpSpPr>
          <p:cNvPr id="78" name="Group 77"/>
          <p:cNvGrpSpPr/>
          <p:nvPr/>
        </p:nvGrpSpPr>
        <p:grpSpPr>
          <a:xfrm>
            <a:off x="1452033" y="5200012"/>
            <a:ext cx="7691968" cy="462630"/>
            <a:chOff x="1456273" y="4846539"/>
            <a:chExt cx="7691968" cy="462630"/>
          </a:xfrm>
        </p:grpSpPr>
        <p:sp>
          <p:nvSpPr>
            <p:cNvPr id="79" name="Rectangle 78"/>
            <p:cNvSpPr/>
            <p:nvPr/>
          </p:nvSpPr>
          <p:spPr>
            <a:xfrm>
              <a:off x="1608673" y="4846539"/>
              <a:ext cx="7539568" cy="462630"/>
            </a:xfrm>
            <a:prstGeom prst="rect">
              <a:avLst/>
            </a:prstGeom>
            <a:solidFill>
              <a:srgbClr val="DAE8C1">
                <a:alpha val="80000"/>
              </a:srgbClr>
            </a:solidFill>
            <a:ln>
              <a:solidFill>
                <a:srgbClr val="DAE8C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TextBox 79"/>
            <p:cNvSpPr txBox="1"/>
            <p:nvPr/>
          </p:nvSpPr>
          <p:spPr>
            <a:xfrm>
              <a:off x="2235275" y="4903790"/>
              <a:ext cx="6620865" cy="338554"/>
            </a:xfrm>
            <a:prstGeom prst="rect">
              <a:avLst/>
            </a:prstGeom>
            <a:noFill/>
          </p:spPr>
          <p:txBody>
            <a:bodyPr wrap="square" lIns="0" tIns="0" rIns="108000" bIns="0" rtlCol="0" anchor="t" anchorCtr="0">
              <a:spAutoFit/>
            </a:bodyPr>
            <a:lstStyle/>
            <a:p>
              <a:pPr marL="1440000" indent="-1285200"/>
              <a:r>
                <a:rPr lang="en-US" sz="2200" dirty="0">
                  <a:solidFill>
                    <a:schemeClr val="accent3">
                      <a:lumMod val="50000"/>
                    </a:schemeClr>
                  </a:solidFill>
                  <a:latin typeface="Abadi MT Condensed Light"/>
                  <a:cs typeface="Abadi MT Condensed Light"/>
                </a:rPr>
                <a:t>SOCIAL MEDIA CAMPAIGNING</a:t>
              </a:r>
            </a:p>
          </p:txBody>
        </p:sp>
        <p:sp>
          <p:nvSpPr>
            <p:cNvPr id="81" name="Rectangle 80"/>
            <p:cNvSpPr/>
            <p:nvPr/>
          </p:nvSpPr>
          <p:spPr>
            <a:xfrm>
              <a:off x="1456273" y="4846539"/>
              <a:ext cx="757762" cy="462630"/>
            </a:xfrm>
            <a:prstGeom prst="rect">
              <a:avLst/>
            </a:prstGeom>
            <a:solidFill>
              <a:schemeClr val="accent3">
                <a:lumMod val="75000"/>
                <a:alpha val="80000"/>
              </a:schemeClr>
            </a:solidFill>
            <a:ln>
              <a:noFill/>
            </a:ln>
          </p:spPr>
          <p:txBody>
            <a:bodyPr wrap="square" lIns="0" rtlCol="0">
              <a:spAutoFit/>
            </a:bodyPr>
            <a:lstStyle/>
            <a:p>
              <a:pPr algn="r"/>
              <a:endParaRPr lang="en-US" sz="2400">
                <a:solidFill>
                  <a:schemeClr val="accent2">
                    <a:lumMod val="20000"/>
                    <a:lumOff val="80000"/>
                  </a:schemeClr>
                </a:solidFill>
                <a:latin typeface="Arial Narrow"/>
                <a:cs typeface="Arial Narrow"/>
              </a:endParaRPr>
            </a:p>
          </p:txBody>
        </p:sp>
        <p:sp>
          <p:nvSpPr>
            <p:cNvPr id="82" name="TextBox 81"/>
            <p:cNvSpPr txBox="1"/>
            <p:nvPr/>
          </p:nvSpPr>
          <p:spPr>
            <a:xfrm>
              <a:off x="1600207" y="4847503"/>
              <a:ext cx="571492" cy="461665"/>
            </a:xfrm>
            <a:prstGeom prst="rect">
              <a:avLst/>
            </a:prstGeom>
            <a:noFill/>
            <a:ln>
              <a:noFill/>
            </a:ln>
          </p:spPr>
          <p:txBody>
            <a:bodyPr wrap="square" lIns="0" rtlCol="0">
              <a:spAutoFit/>
            </a:bodyPr>
            <a:lstStyle>
              <a:defPPr>
                <a:defRPr lang="en-US"/>
              </a:defPPr>
              <a:lvl1pPr algn="r">
                <a:defRPr sz="2400">
                  <a:solidFill>
                    <a:schemeClr val="accent2">
                      <a:lumMod val="20000"/>
                      <a:lumOff val="80000"/>
                    </a:schemeClr>
                  </a:solidFill>
                  <a:latin typeface="Arial Narrow"/>
                  <a:cs typeface="Arial Narrow"/>
                </a:defRPr>
              </a:lvl1pPr>
            </a:lstStyle>
            <a:p>
              <a:r>
                <a:rPr lang="en-US">
                  <a:solidFill>
                    <a:srgbClr val="DAE8C1"/>
                  </a:solidFill>
                </a:rPr>
                <a:t>06</a:t>
              </a:r>
            </a:p>
          </p:txBody>
        </p:sp>
      </p:grpSp>
      <p:grpSp>
        <p:nvGrpSpPr>
          <p:cNvPr id="83" name="Group 82"/>
          <p:cNvGrpSpPr/>
          <p:nvPr/>
        </p:nvGrpSpPr>
        <p:grpSpPr>
          <a:xfrm>
            <a:off x="1447800" y="5697441"/>
            <a:ext cx="7683500" cy="464401"/>
            <a:chOff x="1439343" y="4846538"/>
            <a:chExt cx="7696200" cy="464401"/>
          </a:xfrm>
        </p:grpSpPr>
        <p:sp>
          <p:nvSpPr>
            <p:cNvPr id="84" name="Rectangle 83"/>
            <p:cNvSpPr/>
            <p:nvPr/>
          </p:nvSpPr>
          <p:spPr>
            <a:xfrm>
              <a:off x="1439343" y="4846538"/>
              <a:ext cx="7696200" cy="464400"/>
            </a:xfrm>
            <a:prstGeom prst="rect">
              <a:avLst/>
            </a:prstGeom>
            <a:solidFill>
              <a:srgbClr val="F2FFBE">
                <a:alpha val="6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5" name="TextBox 84"/>
            <p:cNvSpPr txBox="1"/>
            <p:nvPr/>
          </p:nvSpPr>
          <p:spPr>
            <a:xfrm>
              <a:off x="2235276" y="4878391"/>
              <a:ext cx="6900267" cy="338554"/>
            </a:xfrm>
            <a:prstGeom prst="rect">
              <a:avLst/>
            </a:prstGeom>
            <a:noFill/>
          </p:spPr>
          <p:txBody>
            <a:bodyPr wrap="square" lIns="0" tIns="0" rIns="108000" bIns="0" rtlCol="0" anchor="t" anchorCtr="0">
              <a:spAutoFit/>
            </a:bodyPr>
            <a:lstStyle/>
            <a:p>
              <a:pPr marL="1440000" indent="-1285200"/>
              <a:r>
                <a:rPr lang="en-US" sz="2200" dirty="0">
                  <a:solidFill>
                    <a:srgbClr val="AE8332"/>
                  </a:solidFill>
                  <a:latin typeface="Abadi MT Condensed Light"/>
                  <a:cs typeface="Abadi MT Condensed Light"/>
                </a:rPr>
                <a:t>PROJECT MANAGEMENT AND COLLABORATION TOOLS</a:t>
              </a:r>
            </a:p>
          </p:txBody>
        </p:sp>
        <p:sp>
          <p:nvSpPr>
            <p:cNvPr id="86" name="Rectangle 85"/>
            <p:cNvSpPr/>
            <p:nvPr/>
          </p:nvSpPr>
          <p:spPr>
            <a:xfrm>
              <a:off x="1439343" y="4846539"/>
              <a:ext cx="774691" cy="464400"/>
            </a:xfrm>
            <a:prstGeom prst="rect">
              <a:avLst/>
            </a:prstGeom>
            <a:solidFill>
              <a:srgbClr val="D8CF7E">
                <a:alpha val="80000"/>
              </a:srgbClr>
            </a:solidFill>
            <a:ln>
              <a:noFill/>
            </a:ln>
          </p:spPr>
          <p:txBody>
            <a:bodyPr wrap="square" lIns="0" rtlCol="0">
              <a:spAutoFit/>
            </a:bodyPr>
            <a:lstStyle/>
            <a:p>
              <a:pPr algn="r"/>
              <a:endParaRPr lang="en-US">
                <a:solidFill>
                  <a:schemeClr val="bg2">
                    <a:lumMod val="50000"/>
                  </a:schemeClr>
                </a:solidFill>
                <a:latin typeface="Arial Narrow"/>
                <a:cs typeface="Arial Narrow"/>
              </a:endParaRPr>
            </a:p>
          </p:txBody>
        </p:sp>
        <p:sp>
          <p:nvSpPr>
            <p:cNvPr id="87" name="TextBox 86"/>
            <p:cNvSpPr txBox="1"/>
            <p:nvPr/>
          </p:nvSpPr>
          <p:spPr>
            <a:xfrm>
              <a:off x="1528244" y="4847503"/>
              <a:ext cx="643456" cy="461665"/>
            </a:xfrm>
            <a:prstGeom prst="rect">
              <a:avLst/>
            </a:prstGeom>
            <a:noFill/>
            <a:ln>
              <a:noFill/>
            </a:ln>
          </p:spPr>
          <p:txBody>
            <a:bodyPr wrap="square" lIns="0" rtlCol="0">
              <a:spAutoFit/>
            </a:bodyPr>
            <a:lstStyle>
              <a:defPPr>
                <a:defRPr lang="en-US"/>
              </a:defPPr>
              <a:lvl1pPr algn="r">
                <a:defRPr sz="6000">
                  <a:solidFill>
                    <a:schemeClr val="accent1">
                      <a:lumMod val="40000"/>
                      <a:lumOff val="60000"/>
                    </a:schemeClr>
                  </a:solidFill>
                  <a:latin typeface="Arial Narrow"/>
                  <a:cs typeface="Arial Narrow"/>
                </a:defRPr>
              </a:lvl1pPr>
            </a:lstStyle>
            <a:p>
              <a:r>
                <a:rPr lang="en-US" sz="2400">
                  <a:solidFill>
                    <a:srgbClr val="F5FFCB"/>
                  </a:solidFill>
                </a:rPr>
                <a:t>07</a:t>
              </a:r>
            </a:p>
          </p:txBody>
        </p:sp>
      </p:grpSp>
    </p:spTree>
    <p:extLst>
      <p:ext uri="{BB962C8B-B14F-4D97-AF65-F5344CB8AC3E}">
        <p14:creationId xmlns:p14="http://schemas.microsoft.com/office/powerpoint/2010/main" val="2072088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 name="Rectangle 273"/>
          <p:cNvSpPr/>
          <p:nvPr/>
        </p:nvSpPr>
        <p:spPr>
          <a:xfrm flipH="1">
            <a:off x="3340100" y="1206501"/>
            <a:ext cx="5803900" cy="4324350"/>
          </a:xfrm>
          <a:prstGeom prst="rect">
            <a:avLst/>
          </a:prstGeom>
          <a:solidFill>
            <a:schemeClr val="accent4">
              <a:lumMod val="20000"/>
              <a:lumOff val="80000"/>
              <a:alpha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3" name="Rectangle 542"/>
          <p:cNvSpPr/>
          <p:nvPr/>
        </p:nvSpPr>
        <p:spPr>
          <a:xfrm>
            <a:off x="3340099" y="5537200"/>
            <a:ext cx="5803901" cy="922867"/>
          </a:xfrm>
          <a:prstGeom prst="rect">
            <a:avLst/>
          </a:prstGeom>
          <a:solidFill>
            <a:schemeClr val="bg1">
              <a:alpha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Rectangle 52"/>
          <p:cNvSpPr/>
          <p:nvPr/>
        </p:nvSpPr>
        <p:spPr>
          <a:xfrm>
            <a:off x="-12701" y="1206500"/>
            <a:ext cx="3352801" cy="5253567"/>
          </a:xfrm>
          <a:prstGeom prst="rect">
            <a:avLst/>
          </a:prstGeom>
          <a:solidFill>
            <a:schemeClr val="bg1">
              <a:alpha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b="0"/>
              <a:t>Software as a Service</a:t>
            </a:r>
          </a:p>
        </p:txBody>
      </p:sp>
      <p:sp>
        <p:nvSpPr>
          <p:cNvPr id="4" name="Date Placeholder 3"/>
          <p:cNvSpPr>
            <a:spLocks noGrp="1"/>
          </p:cNvSpPr>
          <p:nvPr>
            <p:ph type="dt" sz="half" idx="10"/>
          </p:nvPr>
        </p:nvSpPr>
        <p:spPr/>
        <p:txBody>
          <a:bodyPr/>
          <a:lstStyle/>
          <a:p>
            <a:fld id="{3D204B18-9485-D74D-B2B3-6C26E88E40BB}" type="datetime1">
              <a:rPr lang="en-AU"/>
              <a:pPr/>
              <a:t>17/4/18</a:t>
            </a:fld>
            <a:endParaRPr lang="en-US"/>
          </a:p>
        </p:txBody>
      </p:sp>
      <p:sp>
        <p:nvSpPr>
          <p:cNvPr id="6" name="Slide Number Placeholder 5"/>
          <p:cNvSpPr>
            <a:spLocks noGrp="1"/>
          </p:cNvSpPr>
          <p:nvPr>
            <p:ph type="sldNum" sz="quarter" idx="12"/>
          </p:nvPr>
        </p:nvSpPr>
        <p:spPr/>
        <p:txBody>
          <a:bodyPr/>
          <a:lstStyle/>
          <a:p>
            <a:fld id="{BBE0A389-EB18-824A-A5ED-72ACC9A7FB5D}" type="slidenum">
              <a:rPr lang="en-US"/>
              <a:pPr/>
              <a:t>23</a:t>
            </a:fld>
            <a:endParaRPr lang="en-US"/>
          </a:p>
        </p:txBody>
      </p:sp>
      <p:cxnSp>
        <p:nvCxnSpPr>
          <p:cNvPr id="55" name="Straight Connector 54"/>
          <p:cNvCxnSpPr/>
          <p:nvPr/>
        </p:nvCxnSpPr>
        <p:spPr>
          <a:xfrm>
            <a:off x="1075259" y="1375824"/>
            <a:ext cx="0" cy="4923376"/>
          </a:xfrm>
          <a:prstGeom prst="line">
            <a:avLst/>
          </a:prstGeom>
          <a:ln w="3175" cmpd="sng">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56" name="TextBox 55"/>
          <p:cNvSpPr txBox="1"/>
          <p:nvPr/>
        </p:nvSpPr>
        <p:spPr>
          <a:xfrm>
            <a:off x="4239" y="1260389"/>
            <a:ext cx="994182" cy="707886"/>
          </a:xfrm>
          <a:prstGeom prst="rect">
            <a:avLst/>
          </a:prstGeom>
          <a:noFill/>
        </p:spPr>
        <p:txBody>
          <a:bodyPr wrap="none" rtlCol="0">
            <a:spAutoFit/>
          </a:bodyPr>
          <a:lstStyle/>
          <a:p>
            <a:pPr algn="r"/>
            <a:r>
              <a:rPr lang="en-US" sz="2000" b="1">
                <a:solidFill>
                  <a:schemeClr val="tx2">
                    <a:lumMod val="75000"/>
                  </a:schemeClr>
                </a:solidFill>
                <a:latin typeface="Abadi MT Condensed Extra Bold"/>
                <a:cs typeface="Abadi MT Condensed Extra Bold"/>
              </a:rPr>
              <a:t>THE BIG </a:t>
            </a:r>
          </a:p>
          <a:p>
            <a:pPr algn="r"/>
            <a:r>
              <a:rPr lang="en-US" sz="2000" b="1">
                <a:solidFill>
                  <a:schemeClr val="tx2">
                    <a:lumMod val="75000"/>
                  </a:schemeClr>
                </a:solidFill>
                <a:latin typeface="Abadi MT Condensed Extra Bold"/>
                <a:cs typeface="Abadi MT Condensed Extra Bold"/>
              </a:rPr>
              <a:t>PICTURE</a:t>
            </a:r>
            <a:endParaRPr lang="en-US" sz="2000">
              <a:solidFill>
                <a:schemeClr val="tx2">
                  <a:lumMod val="75000"/>
                </a:schemeClr>
              </a:solidFill>
              <a:latin typeface="Abadi MT Condensed Extra Bold"/>
              <a:cs typeface="Abadi MT Condensed Extra Bold"/>
            </a:endParaRPr>
          </a:p>
        </p:txBody>
      </p:sp>
      <p:pic>
        <p:nvPicPr>
          <p:cNvPr id="9" name="Picture 41" descr="C:\Users\IBM_ADMIN\AppData\Local\Microsoft\Windows\Temporary Internet Files\Content.IE5\D56UKS8A\MC900433949[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1733549" y="5587999"/>
            <a:ext cx="700816" cy="643843"/>
          </a:xfrm>
          <a:prstGeom prst="rect">
            <a:avLst/>
          </a:prstGeom>
          <a:noFill/>
          <a:extLst>
            <a:ext uri="{909E8E84-426E-40dd-AFC4-6F175D3DCCD1}">
              <a14:hiddenFill xmlns:a14="http://schemas.microsoft.com/office/drawing/2010/main" xmlns="">
                <a:solidFill>
                  <a:srgbClr val="FFFFFF"/>
                </a:solidFill>
              </a14:hiddenFill>
            </a:ext>
          </a:extLst>
        </p:spPr>
      </p:pic>
      <p:pic>
        <p:nvPicPr>
          <p:cNvPr id="10" name="Picture 46" descr="C:\Users\IBM_ADMIN\AppData\Local\Microsoft\Windows\Temporary Internet Files\Content.IE5\EQO8ONQE\MC900432625[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1409122" y="1624899"/>
            <a:ext cx="735062" cy="720080"/>
          </a:xfrm>
          <a:prstGeom prst="rect">
            <a:avLst/>
          </a:prstGeom>
          <a:noFill/>
          <a:extLst>
            <a:ext uri="{909E8E84-426E-40dd-AFC4-6F175D3DCCD1}">
              <a14:hiddenFill xmlns:a14="http://schemas.microsoft.com/office/drawing/2010/main" xmlns="">
                <a:solidFill>
                  <a:srgbClr val="FFFFFF"/>
                </a:solidFill>
              </a14:hiddenFill>
            </a:ext>
          </a:extLst>
        </p:spPr>
      </p:pic>
      <p:cxnSp>
        <p:nvCxnSpPr>
          <p:cNvPr id="92" name="Straight Arrow Connector 91"/>
          <p:cNvCxnSpPr/>
          <p:nvPr/>
        </p:nvCxnSpPr>
        <p:spPr>
          <a:xfrm flipV="1">
            <a:off x="2046813" y="1924129"/>
            <a:ext cx="838204" cy="3446"/>
          </a:xfrm>
          <a:prstGeom prst="straightConnector1">
            <a:avLst/>
          </a:prstGeom>
          <a:ln w="3175" cmpd="sng">
            <a:solidFill>
              <a:schemeClr val="tx2">
                <a:lumMod val="50000"/>
              </a:schemeClr>
            </a:solidFill>
            <a:tailEnd type="stealth"/>
          </a:ln>
          <a:effectLst/>
        </p:spPr>
        <p:style>
          <a:lnRef idx="2">
            <a:schemeClr val="accent1"/>
          </a:lnRef>
          <a:fillRef idx="0">
            <a:schemeClr val="accent1"/>
          </a:fillRef>
          <a:effectRef idx="1">
            <a:schemeClr val="accent1"/>
          </a:effectRef>
          <a:fontRef idx="minor">
            <a:schemeClr val="tx1"/>
          </a:fontRef>
        </p:style>
      </p:cxnSp>
      <p:sp>
        <p:nvSpPr>
          <p:cNvPr id="95" name="Rectangle 94"/>
          <p:cNvSpPr/>
          <p:nvPr/>
        </p:nvSpPr>
        <p:spPr>
          <a:xfrm>
            <a:off x="2580663" y="2452785"/>
            <a:ext cx="1292838" cy="523220"/>
          </a:xfrm>
          <a:prstGeom prst="rect">
            <a:avLst/>
          </a:prstGeom>
        </p:spPr>
        <p:txBody>
          <a:bodyPr wrap="square">
            <a:spAutoFit/>
          </a:bodyPr>
          <a:lstStyle/>
          <a:p>
            <a:pPr algn="ctr"/>
            <a:r>
              <a:rPr lang="en-US" sz="1400" b="1">
                <a:solidFill>
                  <a:schemeClr val="accent1">
                    <a:lumMod val="50000"/>
                  </a:schemeClr>
                </a:solidFill>
                <a:latin typeface="Abadi MT Condensed Light"/>
                <a:cs typeface="Abadi MT Condensed Light"/>
              </a:rPr>
              <a:t>WEB (BUSINESS) PORTAL</a:t>
            </a:r>
            <a:endParaRPr lang="en-US" sz="1400"/>
          </a:p>
        </p:txBody>
      </p:sp>
      <p:sp>
        <p:nvSpPr>
          <p:cNvPr id="97" name="Freeform 96"/>
          <p:cNvSpPr/>
          <p:nvPr/>
        </p:nvSpPr>
        <p:spPr>
          <a:xfrm>
            <a:off x="3746500" y="2156884"/>
            <a:ext cx="546100" cy="414866"/>
          </a:xfrm>
          <a:custGeom>
            <a:avLst/>
            <a:gdLst>
              <a:gd name="connsiteX0" fmla="*/ 0 w 692150"/>
              <a:gd name="connsiteY0" fmla="*/ 0 h 393700"/>
              <a:gd name="connsiteX1" fmla="*/ 393700 w 692150"/>
              <a:gd name="connsiteY1" fmla="*/ 76200 h 393700"/>
              <a:gd name="connsiteX2" fmla="*/ 692150 w 692150"/>
              <a:gd name="connsiteY2" fmla="*/ 393700 h 393700"/>
            </a:gdLst>
            <a:ahLst/>
            <a:cxnLst>
              <a:cxn ang="0">
                <a:pos x="connsiteX0" y="connsiteY0"/>
              </a:cxn>
              <a:cxn ang="0">
                <a:pos x="connsiteX1" y="connsiteY1"/>
              </a:cxn>
              <a:cxn ang="0">
                <a:pos x="connsiteX2" y="connsiteY2"/>
              </a:cxn>
            </a:cxnLst>
            <a:rect l="l" t="t" r="r" b="b"/>
            <a:pathLst>
              <a:path w="692150" h="393700">
                <a:moveTo>
                  <a:pt x="0" y="0"/>
                </a:moveTo>
                <a:cubicBezTo>
                  <a:pt x="139171" y="5291"/>
                  <a:pt x="278342" y="10583"/>
                  <a:pt x="393700" y="76200"/>
                </a:cubicBezTo>
                <a:cubicBezTo>
                  <a:pt x="509058" y="141817"/>
                  <a:pt x="692150" y="393700"/>
                  <a:pt x="692150" y="393700"/>
                </a:cubicBezTo>
              </a:path>
            </a:pathLst>
          </a:custGeom>
          <a:ln w="3175" cmpd="sng">
            <a:solidFill>
              <a:schemeClr val="tx2">
                <a:lumMod val="50000"/>
              </a:schemeClr>
            </a:solidFill>
            <a:tailEnd type="stealt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73" name="Rectangle 272"/>
          <p:cNvSpPr/>
          <p:nvPr/>
        </p:nvSpPr>
        <p:spPr>
          <a:xfrm>
            <a:off x="3363793" y="1199634"/>
            <a:ext cx="1146468" cy="307777"/>
          </a:xfrm>
          <a:prstGeom prst="rect">
            <a:avLst/>
          </a:prstGeom>
        </p:spPr>
        <p:txBody>
          <a:bodyPr wrap="none">
            <a:spAutoFit/>
          </a:bodyPr>
          <a:lstStyle/>
          <a:p>
            <a:r>
              <a:rPr lang="en-US" sz="1400" b="1">
                <a:solidFill>
                  <a:schemeClr val="accent1">
                    <a:lumMod val="50000"/>
                  </a:schemeClr>
                </a:solidFill>
                <a:latin typeface="Abadi MT Condensed Light"/>
                <a:cs typeface="Abadi MT Condensed Light"/>
              </a:rPr>
              <a:t>SaaS PROVIDER</a:t>
            </a:r>
            <a:endParaRPr lang="en-US" sz="1400"/>
          </a:p>
        </p:txBody>
      </p:sp>
      <p:sp>
        <p:nvSpPr>
          <p:cNvPr id="207" name="Cloud 206"/>
          <p:cNvSpPr/>
          <p:nvPr/>
        </p:nvSpPr>
        <p:spPr>
          <a:xfrm>
            <a:off x="3869047" y="2832534"/>
            <a:ext cx="1024918" cy="431781"/>
          </a:xfrm>
          <a:prstGeom prst="cloud">
            <a:avLst/>
          </a:prstGeom>
          <a:gradFill>
            <a:gsLst>
              <a:gs pos="0">
                <a:schemeClr val="tx2">
                  <a:lumMod val="20000"/>
                  <a:lumOff val="80000"/>
                </a:schemeClr>
              </a:gs>
              <a:gs pos="57000">
                <a:schemeClr val="bg1"/>
              </a:gs>
            </a:gsLst>
          </a:gradFill>
          <a:ln>
            <a:gradFill flip="none" rotWithShape="1">
              <a:gsLst>
                <a:gs pos="0">
                  <a:schemeClr val="accent1"/>
                </a:gs>
                <a:gs pos="100000">
                  <a:schemeClr val="tx2">
                    <a:lumMod val="40000"/>
                    <a:lumOff val="60000"/>
                  </a:schemeClr>
                </a:gs>
              </a:gsLst>
              <a:lin ang="0" scaled="1"/>
              <a:tileRect/>
            </a:gra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dirty="0"/>
          </a:p>
        </p:txBody>
      </p:sp>
      <p:pic>
        <p:nvPicPr>
          <p:cNvPr id="211" name="Picture 210" descr="Hard Disk.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87808" y="2553134"/>
            <a:ext cx="486826" cy="486826"/>
          </a:xfrm>
          <a:prstGeom prst="rect">
            <a:avLst/>
          </a:prstGeom>
        </p:spPr>
      </p:pic>
      <p:sp>
        <p:nvSpPr>
          <p:cNvPr id="212" name="Oval 211"/>
          <p:cNvSpPr/>
          <p:nvPr/>
        </p:nvSpPr>
        <p:spPr>
          <a:xfrm>
            <a:off x="4292606" y="2597584"/>
            <a:ext cx="400050" cy="400050"/>
          </a:xfrm>
          <a:prstGeom prst="ellipse">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34" name="Group 233"/>
          <p:cNvGrpSpPr/>
          <p:nvPr/>
        </p:nvGrpSpPr>
        <p:grpSpPr>
          <a:xfrm>
            <a:off x="4504273" y="2640975"/>
            <a:ext cx="115200" cy="316894"/>
            <a:chOff x="4370923" y="3997325"/>
            <a:chExt cx="115200" cy="316894"/>
          </a:xfrm>
        </p:grpSpPr>
        <p:grpSp>
          <p:nvGrpSpPr>
            <p:cNvPr id="30" name="Group 29"/>
            <p:cNvGrpSpPr/>
            <p:nvPr/>
          </p:nvGrpSpPr>
          <p:grpSpPr>
            <a:xfrm>
              <a:off x="4370923" y="3997325"/>
              <a:ext cx="115200" cy="316894"/>
              <a:chOff x="4301073" y="3962400"/>
              <a:chExt cx="115200" cy="316894"/>
            </a:xfrm>
          </p:grpSpPr>
          <p:sp>
            <p:nvSpPr>
              <p:cNvPr id="213" name="Oval 212"/>
              <p:cNvSpPr/>
              <p:nvPr/>
            </p:nvSpPr>
            <p:spPr>
              <a:xfrm>
                <a:off x="4301073" y="3962400"/>
                <a:ext cx="115200" cy="13001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5" name="Oval 214"/>
              <p:cNvSpPr/>
              <p:nvPr/>
            </p:nvSpPr>
            <p:spPr>
              <a:xfrm>
                <a:off x="4332829" y="4221694"/>
                <a:ext cx="57600" cy="576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21" name="Straight Connector 220"/>
              <p:cNvCxnSpPr/>
              <p:nvPr/>
            </p:nvCxnSpPr>
            <p:spPr>
              <a:xfrm>
                <a:off x="4358673" y="4005792"/>
                <a:ext cx="2674" cy="241825"/>
              </a:xfrm>
              <a:prstGeom prst="line">
                <a:avLst/>
              </a:prstGeom>
              <a:ln w="57150" cmpd="sng">
                <a:solidFill>
                  <a:srgbClr val="FFFFFF"/>
                </a:solidFill>
              </a:ln>
              <a:effectLst/>
            </p:spPr>
            <p:style>
              <a:lnRef idx="2">
                <a:schemeClr val="accent1"/>
              </a:lnRef>
              <a:fillRef idx="0">
                <a:schemeClr val="accent1"/>
              </a:fillRef>
              <a:effectRef idx="1">
                <a:schemeClr val="accent1"/>
              </a:effectRef>
              <a:fontRef idx="minor">
                <a:schemeClr val="tx1"/>
              </a:fontRef>
            </p:style>
          </p:cxnSp>
        </p:grpSp>
        <p:sp>
          <p:nvSpPr>
            <p:cNvPr id="223" name="Oval 222"/>
            <p:cNvSpPr/>
            <p:nvPr/>
          </p:nvSpPr>
          <p:spPr>
            <a:xfrm>
              <a:off x="4399504" y="4031194"/>
              <a:ext cx="57600" cy="57600"/>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28" name="Straight Connector 227"/>
            <p:cNvCxnSpPr>
              <a:stCxn id="213" idx="0"/>
            </p:cNvCxnSpPr>
            <p:nvPr/>
          </p:nvCxnSpPr>
          <p:spPr>
            <a:xfrm flipH="1">
              <a:off x="4428022" y="3997325"/>
              <a:ext cx="501" cy="53442"/>
            </a:xfrm>
            <a:prstGeom prst="line">
              <a:avLst/>
            </a:prstGeom>
            <a:ln w="57150" cmpd="sng">
              <a:solidFill>
                <a:schemeClr val="accent1"/>
              </a:solidFill>
            </a:ln>
            <a:effectLst/>
          </p:spPr>
          <p:style>
            <a:lnRef idx="2">
              <a:schemeClr val="accent1"/>
            </a:lnRef>
            <a:fillRef idx="0">
              <a:schemeClr val="accent1"/>
            </a:fillRef>
            <a:effectRef idx="1">
              <a:schemeClr val="accent1"/>
            </a:effectRef>
            <a:fontRef idx="minor">
              <a:schemeClr val="tx1"/>
            </a:fontRef>
          </p:style>
        </p:cxnSp>
      </p:grpSp>
      <p:grpSp>
        <p:nvGrpSpPr>
          <p:cNvPr id="243" name="Group 242"/>
          <p:cNvGrpSpPr/>
          <p:nvPr/>
        </p:nvGrpSpPr>
        <p:grpSpPr>
          <a:xfrm>
            <a:off x="4402679" y="2647325"/>
            <a:ext cx="64546" cy="297917"/>
            <a:chOff x="4288379" y="4010025"/>
            <a:chExt cx="64546" cy="297917"/>
          </a:xfrm>
        </p:grpSpPr>
        <p:cxnSp>
          <p:nvCxnSpPr>
            <p:cNvPr id="235" name="Straight Connector 234"/>
            <p:cNvCxnSpPr/>
            <p:nvPr/>
          </p:nvCxnSpPr>
          <p:spPr>
            <a:xfrm flipH="1">
              <a:off x="4320072" y="4168775"/>
              <a:ext cx="1103" cy="139167"/>
            </a:xfrm>
            <a:prstGeom prst="line">
              <a:avLst/>
            </a:prstGeom>
            <a:ln w="38100" cmpd="sng">
              <a:solidFill>
                <a:srgbClr val="FFFFFF"/>
              </a:solidFill>
            </a:ln>
            <a:effectLst/>
          </p:spPr>
          <p:style>
            <a:lnRef idx="2">
              <a:schemeClr val="accent1"/>
            </a:lnRef>
            <a:fillRef idx="0">
              <a:schemeClr val="accent1"/>
            </a:fillRef>
            <a:effectRef idx="1">
              <a:schemeClr val="accent1"/>
            </a:effectRef>
            <a:fontRef idx="minor">
              <a:schemeClr val="tx1"/>
            </a:fontRef>
          </p:style>
        </p:cxnSp>
        <p:sp>
          <p:nvSpPr>
            <p:cNvPr id="237" name="Oval 236"/>
            <p:cNvSpPr/>
            <p:nvPr/>
          </p:nvSpPr>
          <p:spPr>
            <a:xfrm>
              <a:off x="4288379" y="4181475"/>
              <a:ext cx="64546" cy="116869"/>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39" name="Straight Connector 238"/>
            <p:cNvCxnSpPr/>
            <p:nvPr/>
          </p:nvCxnSpPr>
          <p:spPr>
            <a:xfrm flipH="1">
              <a:off x="4320072" y="4029075"/>
              <a:ext cx="1103" cy="139167"/>
            </a:xfrm>
            <a:prstGeom prst="line">
              <a:avLst/>
            </a:prstGeom>
            <a:ln w="12700" cmpd="sng">
              <a:solidFill>
                <a:srgbClr val="FFFFFF"/>
              </a:solidFill>
            </a:ln>
            <a:effectLst/>
          </p:spPr>
          <p:style>
            <a:lnRef idx="2">
              <a:schemeClr val="accent1"/>
            </a:lnRef>
            <a:fillRef idx="0">
              <a:schemeClr val="accent1"/>
            </a:fillRef>
            <a:effectRef idx="1">
              <a:schemeClr val="accent1"/>
            </a:effectRef>
            <a:fontRef idx="minor">
              <a:schemeClr val="tx1"/>
            </a:fontRef>
          </p:style>
        </p:cxnSp>
        <p:sp>
          <p:nvSpPr>
            <p:cNvPr id="241" name="Trapezoid 240"/>
            <p:cNvSpPr/>
            <p:nvPr/>
          </p:nvSpPr>
          <p:spPr>
            <a:xfrm>
              <a:off x="4311650" y="4010025"/>
              <a:ext cx="21600" cy="21600"/>
            </a:xfrm>
            <a:prstGeom prst="trapezoid">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2" name="Trapezoid 241"/>
            <p:cNvSpPr/>
            <p:nvPr/>
          </p:nvSpPr>
          <p:spPr>
            <a:xfrm flipV="1">
              <a:off x="4311650" y="4029075"/>
              <a:ext cx="21600" cy="21600"/>
            </a:xfrm>
            <a:prstGeom prst="trapezoid">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45" name="Rectangle 244"/>
          <p:cNvSpPr/>
          <p:nvPr/>
        </p:nvSpPr>
        <p:spPr>
          <a:xfrm>
            <a:off x="3951987" y="3246884"/>
            <a:ext cx="1043876" cy="738664"/>
          </a:xfrm>
          <a:prstGeom prst="rect">
            <a:avLst/>
          </a:prstGeom>
        </p:spPr>
        <p:txBody>
          <a:bodyPr wrap="none">
            <a:spAutoFit/>
          </a:bodyPr>
          <a:lstStyle/>
          <a:p>
            <a:pPr algn="ctr"/>
            <a:r>
              <a:rPr lang="en-US" sz="1400" b="1">
                <a:solidFill>
                  <a:schemeClr val="accent1">
                    <a:lumMod val="50000"/>
                  </a:schemeClr>
                </a:solidFill>
                <a:latin typeface="Abadi MT Condensed Light"/>
                <a:cs typeface="Abadi MT Condensed Light"/>
              </a:rPr>
              <a:t>SaaS</a:t>
            </a:r>
          </a:p>
          <a:p>
            <a:pPr algn="ctr"/>
            <a:r>
              <a:rPr lang="en-US" sz="1400" b="1">
                <a:solidFill>
                  <a:schemeClr val="accent1">
                    <a:lumMod val="50000"/>
                  </a:schemeClr>
                </a:solidFill>
                <a:latin typeface="Abadi MT Condensed Light"/>
                <a:cs typeface="Abadi MT Condensed Light"/>
              </a:rPr>
              <a:t>MANAGEMENT</a:t>
            </a:r>
          </a:p>
          <a:p>
            <a:pPr algn="ctr"/>
            <a:r>
              <a:rPr lang="en-US" sz="1400" b="1">
                <a:solidFill>
                  <a:schemeClr val="accent1">
                    <a:lumMod val="50000"/>
                  </a:schemeClr>
                </a:solidFill>
                <a:latin typeface="Abadi MT Condensed Light"/>
                <a:cs typeface="Abadi MT Condensed Light"/>
              </a:rPr>
              <a:t>SOFTWARE</a:t>
            </a:r>
            <a:endParaRPr lang="en-US" sz="1400"/>
          </a:p>
        </p:txBody>
      </p:sp>
      <p:grpSp>
        <p:nvGrpSpPr>
          <p:cNvPr id="64" name="Group 63"/>
          <p:cNvGrpSpPr/>
          <p:nvPr/>
        </p:nvGrpSpPr>
        <p:grpSpPr>
          <a:xfrm>
            <a:off x="6421746" y="2699697"/>
            <a:ext cx="1024918" cy="685783"/>
            <a:chOff x="5291441" y="3721098"/>
            <a:chExt cx="1024918" cy="685783"/>
          </a:xfrm>
        </p:grpSpPr>
        <p:sp>
          <p:nvSpPr>
            <p:cNvPr id="100" name="Cloud 99"/>
            <p:cNvSpPr/>
            <p:nvPr/>
          </p:nvSpPr>
          <p:spPr>
            <a:xfrm>
              <a:off x="5291441" y="3975100"/>
              <a:ext cx="1024918" cy="431781"/>
            </a:xfrm>
            <a:prstGeom prst="cloud">
              <a:avLst/>
            </a:prstGeom>
            <a:gradFill>
              <a:gsLst>
                <a:gs pos="0">
                  <a:schemeClr val="tx2">
                    <a:lumMod val="20000"/>
                    <a:lumOff val="80000"/>
                  </a:schemeClr>
                </a:gs>
                <a:gs pos="57000">
                  <a:schemeClr val="bg1"/>
                </a:gs>
              </a:gsLst>
            </a:gradFill>
            <a:ln>
              <a:gradFill flip="none" rotWithShape="1">
                <a:gsLst>
                  <a:gs pos="0">
                    <a:schemeClr val="accent1"/>
                  </a:gs>
                  <a:gs pos="100000">
                    <a:schemeClr val="tx2">
                      <a:lumMod val="40000"/>
                      <a:lumOff val="60000"/>
                    </a:schemeClr>
                  </a:gs>
                </a:gsLst>
                <a:lin ang="0" scaled="1"/>
                <a:tileRect/>
              </a:gra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dirty="0"/>
            </a:p>
          </p:txBody>
        </p:sp>
        <p:pic>
          <p:nvPicPr>
            <p:cNvPr id="102" name="Picture 101" descr="Hard Disk.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44066" y="3721098"/>
              <a:ext cx="486826" cy="486826"/>
            </a:xfrm>
            <a:prstGeom prst="rect">
              <a:avLst/>
            </a:prstGeom>
          </p:spPr>
        </p:pic>
        <p:sp>
          <p:nvSpPr>
            <p:cNvPr id="61" name="Oval 60"/>
            <p:cNvSpPr/>
            <p:nvPr/>
          </p:nvSpPr>
          <p:spPr>
            <a:xfrm>
              <a:off x="5949950" y="4022725"/>
              <a:ext cx="57600" cy="576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83" name="Cloud 182"/>
          <p:cNvSpPr/>
          <p:nvPr/>
        </p:nvSpPr>
        <p:spPr>
          <a:xfrm>
            <a:off x="6494766" y="1815557"/>
            <a:ext cx="1024918" cy="431781"/>
          </a:xfrm>
          <a:prstGeom prst="cloud">
            <a:avLst/>
          </a:prstGeom>
          <a:gradFill>
            <a:gsLst>
              <a:gs pos="0">
                <a:schemeClr val="tx2">
                  <a:lumMod val="20000"/>
                  <a:lumOff val="80000"/>
                </a:schemeClr>
              </a:gs>
              <a:gs pos="57000">
                <a:schemeClr val="bg1"/>
              </a:gs>
            </a:gsLst>
          </a:gradFill>
          <a:ln>
            <a:gradFill flip="none" rotWithShape="1">
              <a:gsLst>
                <a:gs pos="0">
                  <a:schemeClr val="accent1"/>
                </a:gs>
                <a:gs pos="100000">
                  <a:schemeClr val="tx2">
                    <a:lumMod val="40000"/>
                    <a:lumOff val="60000"/>
                  </a:schemeClr>
                </a:gs>
              </a:gsLst>
              <a:lin ang="0" scaled="1"/>
              <a:tileRect/>
            </a:gra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dirty="0"/>
          </a:p>
        </p:txBody>
      </p:sp>
      <p:pic>
        <p:nvPicPr>
          <p:cNvPr id="186" name="Picture 185" descr="Hard Disk.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61152" y="1577432"/>
            <a:ext cx="486826" cy="486826"/>
          </a:xfrm>
          <a:prstGeom prst="rect">
            <a:avLst/>
          </a:prstGeom>
        </p:spPr>
      </p:pic>
      <p:grpSp>
        <p:nvGrpSpPr>
          <p:cNvPr id="77" name="Group 76"/>
          <p:cNvGrpSpPr/>
          <p:nvPr/>
        </p:nvGrpSpPr>
        <p:grpSpPr>
          <a:xfrm>
            <a:off x="6534150" y="1685382"/>
            <a:ext cx="400050" cy="400050"/>
            <a:chOff x="7943850" y="4191000"/>
            <a:chExt cx="400050" cy="400050"/>
          </a:xfrm>
        </p:grpSpPr>
        <p:sp>
          <p:nvSpPr>
            <p:cNvPr id="185" name="Oval 184"/>
            <p:cNvSpPr/>
            <p:nvPr/>
          </p:nvSpPr>
          <p:spPr>
            <a:xfrm>
              <a:off x="7943850" y="4191000"/>
              <a:ext cx="400050" cy="400050"/>
            </a:xfrm>
            <a:prstGeom prst="ellipse">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Rectangle 74"/>
            <p:cNvSpPr/>
            <p:nvPr/>
          </p:nvSpPr>
          <p:spPr>
            <a:xfrm>
              <a:off x="8043333" y="4370918"/>
              <a:ext cx="118534" cy="13123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7" name="Rectangle 186"/>
            <p:cNvSpPr/>
            <p:nvPr/>
          </p:nvSpPr>
          <p:spPr>
            <a:xfrm>
              <a:off x="8178800" y="4307419"/>
              <a:ext cx="105833" cy="11006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8" name="Rectangle 187"/>
            <p:cNvSpPr/>
            <p:nvPr/>
          </p:nvSpPr>
          <p:spPr>
            <a:xfrm>
              <a:off x="8085666" y="4265084"/>
              <a:ext cx="76200" cy="889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13" name="Rectangle 112"/>
          <p:cNvSpPr/>
          <p:nvPr/>
        </p:nvSpPr>
        <p:spPr>
          <a:xfrm>
            <a:off x="7499350" y="1644134"/>
            <a:ext cx="1587500" cy="523220"/>
          </a:xfrm>
          <a:prstGeom prst="rect">
            <a:avLst/>
          </a:prstGeom>
        </p:spPr>
        <p:txBody>
          <a:bodyPr wrap="square">
            <a:spAutoFit/>
          </a:bodyPr>
          <a:lstStyle/>
          <a:p>
            <a:r>
              <a:rPr lang="en-US" sz="1400">
                <a:solidFill>
                  <a:schemeClr val="tx2">
                    <a:lumMod val="50000"/>
                  </a:schemeClr>
                </a:solidFill>
                <a:latin typeface="Abadi MT Condensed Light"/>
                <a:cs typeface="Abadi MT Condensed Light"/>
              </a:rPr>
              <a:t>APPLICATION SERVICES (BUILT-IN)</a:t>
            </a:r>
          </a:p>
        </p:txBody>
      </p:sp>
      <p:grpSp>
        <p:nvGrpSpPr>
          <p:cNvPr id="230" name="Group 229"/>
          <p:cNvGrpSpPr/>
          <p:nvPr/>
        </p:nvGrpSpPr>
        <p:grpSpPr>
          <a:xfrm>
            <a:off x="6396573" y="2746810"/>
            <a:ext cx="400050" cy="400050"/>
            <a:chOff x="6929973" y="3140510"/>
            <a:chExt cx="400050" cy="400050"/>
          </a:xfrm>
        </p:grpSpPr>
        <p:sp>
          <p:nvSpPr>
            <p:cNvPr id="279" name="Oval 278"/>
            <p:cNvSpPr/>
            <p:nvPr/>
          </p:nvSpPr>
          <p:spPr>
            <a:xfrm>
              <a:off x="6929973" y="3140510"/>
              <a:ext cx="400050" cy="400050"/>
            </a:xfrm>
            <a:prstGeom prst="ellipse">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59" name="Group 258"/>
            <p:cNvGrpSpPr/>
            <p:nvPr/>
          </p:nvGrpSpPr>
          <p:grpSpPr>
            <a:xfrm>
              <a:off x="7036858" y="3225800"/>
              <a:ext cx="195792" cy="215900"/>
              <a:chOff x="534458" y="5880099"/>
              <a:chExt cx="306000" cy="326050"/>
            </a:xfrm>
            <a:solidFill>
              <a:schemeClr val="bg1"/>
            </a:solidFill>
          </p:grpSpPr>
          <p:sp>
            <p:nvSpPr>
              <p:cNvPr id="324" name="Rectangle 323"/>
              <p:cNvSpPr/>
              <p:nvPr/>
            </p:nvSpPr>
            <p:spPr>
              <a:xfrm>
                <a:off x="534458" y="5880099"/>
                <a:ext cx="304800" cy="323850"/>
              </a:xfrm>
              <a:prstGeom prst="rect">
                <a:avLst/>
              </a:prstGeom>
              <a:noFill/>
              <a:ln w="3175" cmpd="sng">
                <a:solidFill>
                  <a:schemeClr val="bg1"/>
                </a:solidFill>
                <a:headEnd type="none"/>
                <a:tailEnd type="stealth"/>
              </a:ln>
              <a:effectLst/>
            </p:spPr>
            <p:style>
              <a:lnRef idx="2">
                <a:schemeClr val="accent1"/>
              </a:lnRef>
              <a:fillRef idx="0">
                <a:schemeClr val="accent1"/>
              </a:fillRef>
              <a:effectRef idx="1">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36" name="Diagonal Stripe 335"/>
              <p:cNvSpPr/>
              <p:nvPr/>
            </p:nvSpPr>
            <p:spPr>
              <a:xfrm flipV="1">
                <a:off x="534458" y="6026149"/>
                <a:ext cx="180000" cy="180000"/>
              </a:xfrm>
              <a:prstGeom prst="diagStripe">
                <a:avLst/>
              </a:prstGeom>
              <a:solidFill>
                <a:schemeClr val="bg1">
                  <a:alpha val="80000"/>
                </a:schemeClr>
              </a:solidFill>
              <a:ln w="3175" cmpd="sng">
                <a:solidFill>
                  <a:schemeClr val="bg1"/>
                </a:solidFill>
                <a:headEnd type="none"/>
                <a:tailEnd type="stealth"/>
              </a:ln>
              <a:effectLst/>
            </p:spPr>
            <p:style>
              <a:lnRef idx="2">
                <a:schemeClr val="accent1"/>
              </a:lnRef>
              <a:fillRef idx="0">
                <a:schemeClr val="accent1"/>
              </a:fillRef>
              <a:effectRef idx="1">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337" name="Diagonal Stripe 336"/>
              <p:cNvSpPr/>
              <p:nvPr/>
            </p:nvSpPr>
            <p:spPr>
              <a:xfrm flipV="1">
                <a:off x="534458" y="5899149"/>
                <a:ext cx="306000" cy="306000"/>
              </a:xfrm>
              <a:prstGeom prst="diagStripe">
                <a:avLst>
                  <a:gd name="adj" fmla="val 75925"/>
                </a:avLst>
              </a:prstGeom>
              <a:solidFill>
                <a:schemeClr val="bg1">
                  <a:alpha val="80000"/>
                </a:schemeClr>
              </a:solidFill>
              <a:ln w="3175" cmpd="sng">
                <a:solidFill>
                  <a:schemeClr val="bg1"/>
                </a:solidFill>
                <a:headEnd type="none"/>
                <a:tailEnd type="stealth"/>
              </a:ln>
              <a:effectLst/>
            </p:spPr>
            <p:style>
              <a:lnRef idx="2">
                <a:schemeClr val="accent1"/>
              </a:lnRef>
              <a:fillRef idx="0">
                <a:schemeClr val="accent1"/>
              </a:fillRef>
              <a:effectRef idx="1">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339" name="Diagonal Stripe 338"/>
              <p:cNvSpPr/>
              <p:nvPr/>
            </p:nvSpPr>
            <p:spPr>
              <a:xfrm flipH="1" flipV="1">
                <a:off x="604308" y="5965824"/>
                <a:ext cx="234000" cy="234000"/>
              </a:xfrm>
              <a:prstGeom prst="diagStripe">
                <a:avLst/>
              </a:prstGeom>
              <a:solidFill>
                <a:schemeClr val="bg1">
                  <a:alpha val="48000"/>
                </a:schemeClr>
              </a:solidFill>
              <a:ln w="3175" cmpd="sng">
                <a:solidFill>
                  <a:schemeClr val="bg1"/>
                </a:solidFill>
                <a:headEnd type="none"/>
                <a:tailEnd type="stealth"/>
              </a:ln>
              <a:effectLst/>
            </p:spPr>
            <p:style>
              <a:lnRef idx="2">
                <a:schemeClr val="accent1"/>
              </a:lnRef>
              <a:fillRef idx="0">
                <a:schemeClr val="accent1"/>
              </a:fillRef>
              <a:effectRef idx="1">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grpSp>
      </p:grpSp>
      <p:grpSp>
        <p:nvGrpSpPr>
          <p:cNvPr id="343" name="Group 342"/>
          <p:cNvGrpSpPr/>
          <p:nvPr/>
        </p:nvGrpSpPr>
        <p:grpSpPr>
          <a:xfrm>
            <a:off x="6701367" y="3710509"/>
            <a:ext cx="1083731" cy="791641"/>
            <a:chOff x="4317999" y="1354659"/>
            <a:chExt cx="1301645" cy="917021"/>
          </a:xfrm>
        </p:grpSpPr>
        <p:sp>
          <p:nvSpPr>
            <p:cNvPr id="344" name="Cloud 343"/>
            <p:cNvSpPr/>
            <p:nvPr/>
          </p:nvSpPr>
          <p:spPr>
            <a:xfrm>
              <a:off x="4317999" y="1794933"/>
              <a:ext cx="1301645" cy="476747"/>
            </a:xfrm>
            <a:prstGeom prst="cloud">
              <a:avLst/>
            </a:prstGeom>
            <a:gradFill>
              <a:gsLst>
                <a:gs pos="0">
                  <a:schemeClr val="tx2">
                    <a:lumMod val="20000"/>
                    <a:lumOff val="80000"/>
                  </a:schemeClr>
                </a:gs>
                <a:gs pos="57000">
                  <a:schemeClr val="bg1"/>
                </a:gs>
              </a:gsLst>
            </a:gradFill>
            <a:ln>
              <a:gradFill flip="none" rotWithShape="1">
                <a:gsLst>
                  <a:gs pos="0">
                    <a:schemeClr val="accent1"/>
                  </a:gs>
                  <a:gs pos="100000">
                    <a:schemeClr val="tx2">
                      <a:lumMod val="40000"/>
                      <a:lumOff val="60000"/>
                    </a:schemeClr>
                  </a:gs>
                </a:gsLst>
                <a:lin ang="0" scaled="1"/>
                <a:tileRect/>
              </a:gra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dirty="0"/>
            </a:p>
          </p:txBody>
        </p:sp>
        <p:pic>
          <p:nvPicPr>
            <p:cNvPr id="347" name="Picture 346" descr="Database.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72003" y="1354659"/>
              <a:ext cx="795860" cy="752608"/>
            </a:xfrm>
            <a:prstGeom prst="rect">
              <a:avLst/>
            </a:prstGeom>
          </p:spPr>
        </p:pic>
      </p:grpSp>
      <p:grpSp>
        <p:nvGrpSpPr>
          <p:cNvPr id="226" name="Group 225"/>
          <p:cNvGrpSpPr/>
          <p:nvPr/>
        </p:nvGrpSpPr>
        <p:grpSpPr>
          <a:xfrm>
            <a:off x="6879173" y="3972360"/>
            <a:ext cx="400050" cy="400050"/>
            <a:chOff x="6987123" y="4181910"/>
            <a:chExt cx="400050" cy="400050"/>
          </a:xfrm>
        </p:grpSpPr>
        <p:sp>
          <p:nvSpPr>
            <p:cNvPr id="370" name="Oval 369"/>
            <p:cNvSpPr/>
            <p:nvPr/>
          </p:nvSpPr>
          <p:spPr>
            <a:xfrm>
              <a:off x="6987123" y="4181910"/>
              <a:ext cx="400050" cy="400050"/>
            </a:xfrm>
            <a:prstGeom prst="ellipse">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25" name="Group 224"/>
            <p:cNvGrpSpPr/>
            <p:nvPr/>
          </p:nvGrpSpPr>
          <p:grpSpPr>
            <a:xfrm>
              <a:off x="7100358" y="4279900"/>
              <a:ext cx="157692" cy="173168"/>
              <a:chOff x="7100358" y="4279900"/>
              <a:chExt cx="157692" cy="173168"/>
            </a:xfrm>
          </p:grpSpPr>
          <p:sp>
            <p:nvSpPr>
              <p:cNvPr id="403" name="Rectangle 402"/>
              <p:cNvSpPr/>
              <p:nvPr/>
            </p:nvSpPr>
            <p:spPr>
              <a:xfrm>
                <a:off x="7100358" y="4279900"/>
                <a:ext cx="157692" cy="173168"/>
              </a:xfrm>
              <a:prstGeom prst="rect">
                <a:avLst/>
              </a:prstGeom>
              <a:solidFill>
                <a:schemeClr val="accent1"/>
              </a:solidFill>
              <a:ln w="3175"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lt1"/>
                  </a:solidFill>
                </a:endParaRPr>
              </a:p>
            </p:txBody>
          </p:sp>
          <p:cxnSp>
            <p:nvCxnSpPr>
              <p:cNvPr id="409" name="Straight Arrow Connector 408"/>
              <p:cNvCxnSpPr/>
              <p:nvPr/>
            </p:nvCxnSpPr>
            <p:spPr>
              <a:xfrm>
                <a:off x="7121525" y="4307850"/>
                <a:ext cx="114300" cy="0"/>
              </a:xfrm>
              <a:prstGeom prst="straightConnector1">
                <a:avLst/>
              </a:prstGeom>
              <a:ln w="3175" cmpd="sng">
                <a:solidFill>
                  <a:schemeClr val="bg1">
                    <a:alpha val="80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410" name="Straight Arrow Connector 409"/>
              <p:cNvCxnSpPr/>
              <p:nvPr/>
            </p:nvCxnSpPr>
            <p:spPr>
              <a:xfrm>
                <a:off x="7121525" y="4323725"/>
                <a:ext cx="114300" cy="0"/>
              </a:xfrm>
              <a:prstGeom prst="straightConnector1">
                <a:avLst/>
              </a:prstGeom>
              <a:ln w="3175" cmpd="sng">
                <a:solidFill>
                  <a:schemeClr val="bg1">
                    <a:alpha val="80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411" name="Straight Arrow Connector 410"/>
              <p:cNvCxnSpPr/>
              <p:nvPr/>
            </p:nvCxnSpPr>
            <p:spPr>
              <a:xfrm>
                <a:off x="7121525" y="4339600"/>
                <a:ext cx="114300" cy="0"/>
              </a:xfrm>
              <a:prstGeom prst="straightConnector1">
                <a:avLst/>
              </a:prstGeom>
              <a:ln w="3175" cmpd="sng">
                <a:solidFill>
                  <a:schemeClr val="bg1">
                    <a:alpha val="80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412" name="Straight Arrow Connector 411"/>
              <p:cNvCxnSpPr/>
              <p:nvPr/>
            </p:nvCxnSpPr>
            <p:spPr>
              <a:xfrm>
                <a:off x="7121525" y="4355475"/>
                <a:ext cx="114300" cy="0"/>
              </a:xfrm>
              <a:prstGeom prst="straightConnector1">
                <a:avLst/>
              </a:prstGeom>
              <a:ln w="3175" cmpd="sng">
                <a:solidFill>
                  <a:schemeClr val="bg1">
                    <a:alpha val="80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413" name="Straight Arrow Connector 412"/>
              <p:cNvCxnSpPr/>
              <p:nvPr/>
            </p:nvCxnSpPr>
            <p:spPr>
              <a:xfrm>
                <a:off x="7121525" y="4371350"/>
                <a:ext cx="114300" cy="0"/>
              </a:xfrm>
              <a:prstGeom prst="straightConnector1">
                <a:avLst/>
              </a:prstGeom>
              <a:ln w="3175" cmpd="sng">
                <a:solidFill>
                  <a:schemeClr val="bg1">
                    <a:alpha val="80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414" name="Straight Arrow Connector 413"/>
              <p:cNvCxnSpPr/>
              <p:nvPr/>
            </p:nvCxnSpPr>
            <p:spPr>
              <a:xfrm>
                <a:off x="7121525" y="4387225"/>
                <a:ext cx="114300" cy="0"/>
              </a:xfrm>
              <a:prstGeom prst="straightConnector1">
                <a:avLst/>
              </a:prstGeom>
              <a:ln w="3175" cmpd="sng">
                <a:solidFill>
                  <a:schemeClr val="bg1">
                    <a:alpha val="80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415" name="Straight Arrow Connector 414"/>
              <p:cNvCxnSpPr/>
              <p:nvPr/>
            </p:nvCxnSpPr>
            <p:spPr>
              <a:xfrm>
                <a:off x="7121525" y="4403100"/>
                <a:ext cx="114300" cy="0"/>
              </a:xfrm>
              <a:prstGeom prst="straightConnector1">
                <a:avLst/>
              </a:prstGeom>
              <a:ln w="3175" cmpd="sng">
                <a:solidFill>
                  <a:schemeClr val="bg1">
                    <a:alpha val="80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416" name="Straight Arrow Connector 415"/>
              <p:cNvCxnSpPr/>
              <p:nvPr/>
            </p:nvCxnSpPr>
            <p:spPr>
              <a:xfrm>
                <a:off x="7121525" y="4418975"/>
                <a:ext cx="114300" cy="0"/>
              </a:xfrm>
              <a:prstGeom prst="straightConnector1">
                <a:avLst/>
              </a:prstGeom>
              <a:ln w="3175" cmpd="sng">
                <a:solidFill>
                  <a:schemeClr val="bg1">
                    <a:alpha val="80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grpSp>
        <p:grpSp>
          <p:nvGrpSpPr>
            <p:cNvPr id="417" name="Group 416"/>
            <p:cNvGrpSpPr/>
            <p:nvPr/>
          </p:nvGrpSpPr>
          <p:grpSpPr>
            <a:xfrm>
              <a:off x="7138458" y="4318000"/>
              <a:ext cx="157692" cy="173168"/>
              <a:chOff x="7100358" y="4279900"/>
              <a:chExt cx="157692" cy="173168"/>
            </a:xfrm>
          </p:grpSpPr>
          <p:sp>
            <p:nvSpPr>
              <p:cNvPr id="418" name="Rectangle 417"/>
              <p:cNvSpPr/>
              <p:nvPr/>
            </p:nvSpPr>
            <p:spPr>
              <a:xfrm>
                <a:off x="7100358" y="4279900"/>
                <a:ext cx="157692" cy="173168"/>
              </a:xfrm>
              <a:prstGeom prst="rect">
                <a:avLst/>
              </a:prstGeom>
              <a:solidFill>
                <a:schemeClr val="accent1"/>
              </a:solidFill>
              <a:ln w="3175"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lt1"/>
                  </a:solidFill>
                </a:endParaRPr>
              </a:p>
            </p:txBody>
          </p:sp>
          <p:cxnSp>
            <p:nvCxnSpPr>
              <p:cNvPr id="419" name="Straight Arrow Connector 418"/>
              <p:cNvCxnSpPr/>
              <p:nvPr/>
            </p:nvCxnSpPr>
            <p:spPr>
              <a:xfrm>
                <a:off x="7121525" y="4307850"/>
                <a:ext cx="114300" cy="0"/>
              </a:xfrm>
              <a:prstGeom prst="straightConnector1">
                <a:avLst/>
              </a:prstGeom>
              <a:ln w="3175" cmpd="sng">
                <a:solidFill>
                  <a:schemeClr val="bg1">
                    <a:alpha val="80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420" name="Straight Arrow Connector 419"/>
              <p:cNvCxnSpPr/>
              <p:nvPr/>
            </p:nvCxnSpPr>
            <p:spPr>
              <a:xfrm>
                <a:off x="7121525" y="4323725"/>
                <a:ext cx="114300" cy="0"/>
              </a:xfrm>
              <a:prstGeom prst="straightConnector1">
                <a:avLst/>
              </a:prstGeom>
              <a:ln w="3175" cmpd="sng">
                <a:solidFill>
                  <a:schemeClr val="bg1">
                    <a:alpha val="80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421" name="Straight Arrow Connector 420"/>
              <p:cNvCxnSpPr/>
              <p:nvPr/>
            </p:nvCxnSpPr>
            <p:spPr>
              <a:xfrm>
                <a:off x="7121525" y="4339600"/>
                <a:ext cx="114300" cy="0"/>
              </a:xfrm>
              <a:prstGeom prst="straightConnector1">
                <a:avLst/>
              </a:prstGeom>
              <a:ln w="3175" cmpd="sng">
                <a:solidFill>
                  <a:schemeClr val="bg1">
                    <a:alpha val="80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422" name="Straight Arrow Connector 421"/>
              <p:cNvCxnSpPr/>
              <p:nvPr/>
            </p:nvCxnSpPr>
            <p:spPr>
              <a:xfrm>
                <a:off x="7121525" y="4355475"/>
                <a:ext cx="114300" cy="0"/>
              </a:xfrm>
              <a:prstGeom prst="straightConnector1">
                <a:avLst/>
              </a:prstGeom>
              <a:ln w="3175" cmpd="sng">
                <a:solidFill>
                  <a:schemeClr val="bg1">
                    <a:alpha val="80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423" name="Straight Arrow Connector 422"/>
              <p:cNvCxnSpPr/>
              <p:nvPr/>
            </p:nvCxnSpPr>
            <p:spPr>
              <a:xfrm>
                <a:off x="7121525" y="4371350"/>
                <a:ext cx="114300" cy="0"/>
              </a:xfrm>
              <a:prstGeom prst="straightConnector1">
                <a:avLst/>
              </a:prstGeom>
              <a:ln w="3175" cmpd="sng">
                <a:solidFill>
                  <a:schemeClr val="bg1">
                    <a:alpha val="80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424" name="Straight Arrow Connector 423"/>
              <p:cNvCxnSpPr/>
              <p:nvPr/>
            </p:nvCxnSpPr>
            <p:spPr>
              <a:xfrm>
                <a:off x="7121525" y="4387225"/>
                <a:ext cx="114300" cy="0"/>
              </a:xfrm>
              <a:prstGeom prst="straightConnector1">
                <a:avLst/>
              </a:prstGeom>
              <a:ln w="3175" cmpd="sng">
                <a:solidFill>
                  <a:schemeClr val="bg1">
                    <a:alpha val="80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425" name="Straight Arrow Connector 424"/>
              <p:cNvCxnSpPr/>
              <p:nvPr/>
            </p:nvCxnSpPr>
            <p:spPr>
              <a:xfrm>
                <a:off x="7121525" y="4403100"/>
                <a:ext cx="114300" cy="0"/>
              </a:xfrm>
              <a:prstGeom prst="straightConnector1">
                <a:avLst/>
              </a:prstGeom>
              <a:ln w="3175" cmpd="sng">
                <a:solidFill>
                  <a:schemeClr val="bg1">
                    <a:alpha val="80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426" name="Straight Arrow Connector 425"/>
              <p:cNvCxnSpPr/>
              <p:nvPr/>
            </p:nvCxnSpPr>
            <p:spPr>
              <a:xfrm>
                <a:off x="7121525" y="4418975"/>
                <a:ext cx="114300" cy="0"/>
              </a:xfrm>
              <a:prstGeom prst="straightConnector1">
                <a:avLst/>
              </a:prstGeom>
              <a:ln w="3175" cmpd="sng">
                <a:solidFill>
                  <a:schemeClr val="bg1">
                    <a:alpha val="80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grpSp>
      </p:grpSp>
      <p:sp>
        <p:nvSpPr>
          <p:cNvPr id="429" name="Rectangle 428"/>
          <p:cNvSpPr/>
          <p:nvPr/>
        </p:nvSpPr>
        <p:spPr>
          <a:xfrm>
            <a:off x="7791450" y="3853934"/>
            <a:ext cx="1174750" cy="523220"/>
          </a:xfrm>
          <a:prstGeom prst="rect">
            <a:avLst/>
          </a:prstGeom>
        </p:spPr>
        <p:txBody>
          <a:bodyPr wrap="square">
            <a:spAutoFit/>
          </a:bodyPr>
          <a:lstStyle/>
          <a:p>
            <a:r>
              <a:rPr lang="en-US" sz="1400">
                <a:solidFill>
                  <a:schemeClr val="tx2">
                    <a:lumMod val="50000"/>
                  </a:schemeClr>
                </a:solidFill>
                <a:latin typeface="Abadi MT Condensed Light"/>
                <a:cs typeface="Abadi MT Condensed Light"/>
              </a:rPr>
              <a:t>APPLICATION STORAGE</a:t>
            </a:r>
          </a:p>
        </p:txBody>
      </p:sp>
      <p:grpSp>
        <p:nvGrpSpPr>
          <p:cNvPr id="430" name="Group 429"/>
          <p:cNvGrpSpPr/>
          <p:nvPr/>
        </p:nvGrpSpPr>
        <p:grpSpPr>
          <a:xfrm>
            <a:off x="7488773" y="4112060"/>
            <a:ext cx="288000" cy="288000"/>
            <a:chOff x="6987123" y="4181910"/>
            <a:chExt cx="400050" cy="400050"/>
          </a:xfrm>
          <a:solidFill>
            <a:schemeClr val="accent4"/>
          </a:solidFill>
        </p:grpSpPr>
        <p:sp>
          <p:nvSpPr>
            <p:cNvPr id="431" name="Oval 430"/>
            <p:cNvSpPr/>
            <p:nvPr/>
          </p:nvSpPr>
          <p:spPr>
            <a:xfrm>
              <a:off x="6987123" y="4181910"/>
              <a:ext cx="400050" cy="400050"/>
            </a:xfrm>
            <a:prstGeom prst="ellipse">
              <a:avLst/>
            </a:prstGeom>
            <a:grpFill/>
            <a:ln>
              <a:solidFill>
                <a:srgbClr val="8064A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32" name="Group 431"/>
            <p:cNvGrpSpPr/>
            <p:nvPr/>
          </p:nvGrpSpPr>
          <p:grpSpPr>
            <a:xfrm>
              <a:off x="7100358" y="4279900"/>
              <a:ext cx="157692" cy="173168"/>
              <a:chOff x="7100358" y="4279900"/>
              <a:chExt cx="157692" cy="173168"/>
            </a:xfrm>
            <a:grpFill/>
          </p:grpSpPr>
          <p:sp>
            <p:nvSpPr>
              <p:cNvPr id="443" name="Rectangle 442"/>
              <p:cNvSpPr/>
              <p:nvPr/>
            </p:nvSpPr>
            <p:spPr>
              <a:xfrm>
                <a:off x="7100358" y="4279900"/>
                <a:ext cx="157692" cy="173168"/>
              </a:xfrm>
              <a:prstGeom prst="rect">
                <a:avLst/>
              </a:prstGeom>
              <a:grpFill/>
              <a:ln w="3175"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lt1"/>
                  </a:solidFill>
                </a:endParaRPr>
              </a:p>
            </p:txBody>
          </p:sp>
          <p:cxnSp>
            <p:nvCxnSpPr>
              <p:cNvPr id="444" name="Straight Arrow Connector 443"/>
              <p:cNvCxnSpPr/>
              <p:nvPr/>
            </p:nvCxnSpPr>
            <p:spPr>
              <a:xfrm>
                <a:off x="7121525" y="4307850"/>
                <a:ext cx="114300" cy="0"/>
              </a:xfrm>
              <a:prstGeom prst="straightConnector1">
                <a:avLst/>
              </a:prstGeom>
              <a:grpFill/>
              <a:ln w="3175" cmpd="sng">
                <a:solidFill>
                  <a:schemeClr val="bg1">
                    <a:alpha val="80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445" name="Straight Arrow Connector 444"/>
              <p:cNvCxnSpPr/>
              <p:nvPr/>
            </p:nvCxnSpPr>
            <p:spPr>
              <a:xfrm>
                <a:off x="7121525" y="4323725"/>
                <a:ext cx="114300" cy="0"/>
              </a:xfrm>
              <a:prstGeom prst="straightConnector1">
                <a:avLst/>
              </a:prstGeom>
              <a:grpFill/>
              <a:ln w="3175" cmpd="sng">
                <a:solidFill>
                  <a:schemeClr val="bg1">
                    <a:alpha val="80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446" name="Straight Arrow Connector 445"/>
              <p:cNvCxnSpPr/>
              <p:nvPr/>
            </p:nvCxnSpPr>
            <p:spPr>
              <a:xfrm>
                <a:off x="7121525" y="4339600"/>
                <a:ext cx="114300" cy="0"/>
              </a:xfrm>
              <a:prstGeom prst="straightConnector1">
                <a:avLst/>
              </a:prstGeom>
              <a:grpFill/>
              <a:ln w="3175" cmpd="sng">
                <a:solidFill>
                  <a:schemeClr val="bg1">
                    <a:alpha val="80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447" name="Straight Arrow Connector 446"/>
              <p:cNvCxnSpPr/>
              <p:nvPr/>
            </p:nvCxnSpPr>
            <p:spPr>
              <a:xfrm>
                <a:off x="7121525" y="4355475"/>
                <a:ext cx="114300" cy="0"/>
              </a:xfrm>
              <a:prstGeom prst="straightConnector1">
                <a:avLst/>
              </a:prstGeom>
              <a:grpFill/>
              <a:ln w="3175" cmpd="sng">
                <a:solidFill>
                  <a:schemeClr val="bg1">
                    <a:alpha val="80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448" name="Straight Arrow Connector 447"/>
              <p:cNvCxnSpPr/>
              <p:nvPr/>
            </p:nvCxnSpPr>
            <p:spPr>
              <a:xfrm>
                <a:off x="7121525" y="4371350"/>
                <a:ext cx="114300" cy="0"/>
              </a:xfrm>
              <a:prstGeom prst="straightConnector1">
                <a:avLst/>
              </a:prstGeom>
              <a:grpFill/>
              <a:ln w="3175" cmpd="sng">
                <a:solidFill>
                  <a:schemeClr val="bg1">
                    <a:alpha val="80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449" name="Straight Arrow Connector 448"/>
              <p:cNvCxnSpPr/>
              <p:nvPr/>
            </p:nvCxnSpPr>
            <p:spPr>
              <a:xfrm>
                <a:off x="7121525" y="4387225"/>
                <a:ext cx="114300" cy="0"/>
              </a:xfrm>
              <a:prstGeom prst="straightConnector1">
                <a:avLst/>
              </a:prstGeom>
              <a:grpFill/>
              <a:ln w="3175" cmpd="sng">
                <a:solidFill>
                  <a:schemeClr val="bg1">
                    <a:alpha val="80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450" name="Straight Arrow Connector 449"/>
              <p:cNvCxnSpPr/>
              <p:nvPr/>
            </p:nvCxnSpPr>
            <p:spPr>
              <a:xfrm>
                <a:off x="7121525" y="4403100"/>
                <a:ext cx="114300" cy="0"/>
              </a:xfrm>
              <a:prstGeom prst="straightConnector1">
                <a:avLst/>
              </a:prstGeom>
              <a:grpFill/>
              <a:ln w="3175" cmpd="sng">
                <a:solidFill>
                  <a:schemeClr val="bg1">
                    <a:alpha val="80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451" name="Straight Arrow Connector 450"/>
              <p:cNvCxnSpPr/>
              <p:nvPr/>
            </p:nvCxnSpPr>
            <p:spPr>
              <a:xfrm>
                <a:off x="7121525" y="4418975"/>
                <a:ext cx="114300" cy="0"/>
              </a:xfrm>
              <a:prstGeom prst="straightConnector1">
                <a:avLst/>
              </a:prstGeom>
              <a:grpFill/>
              <a:ln w="3175" cmpd="sng">
                <a:solidFill>
                  <a:schemeClr val="bg1">
                    <a:alpha val="80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grpSp>
        <p:grpSp>
          <p:nvGrpSpPr>
            <p:cNvPr id="433" name="Group 432"/>
            <p:cNvGrpSpPr/>
            <p:nvPr/>
          </p:nvGrpSpPr>
          <p:grpSpPr>
            <a:xfrm>
              <a:off x="7138458" y="4318000"/>
              <a:ext cx="157692" cy="173168"/>
              <a:chOff x="7100358" y="4279900"/>
              <a:chExt cx="157692" cy="173168"/>
            </a:xfrm>
            <a:grpFill/>
          </p:grpSpPr>
          <p:sp>
            <p:nvSpPr>
              <p:cNvPr id="434" name="Rectangle 433"/>
              <p:cNvSpPr/>
              <p:nvPr/>
            </p:nvSpPr>
            <p:spPr>
              <a:xfrm>
                <a:off x="7100358" y="4279900"/>
                <a:ext cx="157692" cy="173168"/>
              </a:xfrm>
              <a:prstGeom prst="rect">
                <a:avLst/>
              </a:prstGeom>
              <a:grpFill/>
              <a:ln w="3175"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lt1"/>
                  </a:solidFill>
                </a:endParaRPr>
              </a:p>
            </p:txBody>
          </p:sp>
          <p:cxnSp>
            <p:nvCxnSpPr>
              <p:cNvPr id="435" name="Straight Arrow Connector 434"/>
              <p:cNvCxnSpPr/>
              <p:nvPr/>
            </p:nvCxnSpPr>
            <p:spPr>
              <a:xfrm>
                <a:off x="7121525" y="4307850"/>
                <a:ext cx="114300" cy="0"/>
              </a:xfrm>
              <a:prstGeom prst="straightConnector1">
                <a:avLst/>
              </a:prstGeom>
              <a:grpFill/>
              <a:ln w="3175" cmpd="sng">
                <a:solidFill>
                  <a:schemeClr val="bg1">
                    <a:alpha val="80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436" name="Straight Arrow Connector 435"/>
              <p:cNvCxnSpPr/>
              <p:nvPr/>
            </p:nvCxnSpPr>
            <p:spPr>
              <a:xfrm>
                <a:off x="7121525" y="4323725"/>
                <a:ext cx="114300" cy="0"/>
              </a:xfrm>
              <a:prstGeom prst="straightConnector1">
                <a:avLst/>
              </a:prstGeom>
              <a:grpFill/>
              <a:ln w="3175" cmpd="sng">
                <a:solidFill>
                  <a:schemeClr val="bg1">
                    <a:alpha val="80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437" name="Straight Arrow Connector 436"/>
              <p:cNvCxnSpPr/>
              <p:nvPr/>
            </p:nvCxnSpPr>
            <p:spPr>
              <a:xfrm>
                <a:off x="7121525" y="4339600"/>
                <a:ext cx="114300" cy="0"/>
              </a:xfrm>
              <a:prstGeom prst="straightConnector1">
                <a:avLst/>
              </a:prstGeom>
              <a:grpFill/>
              <a:ln w="3175" cmpd="sng">
                <a:solidFill>
                  <a:schemeClr val="bg1">
                    <a:alpha val="80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438" name="Straight Arrow Connector 437"/>
              <p:cNvCxnSpPr/>
              <p:nvPr/>
            </p:nvCxnSpPr>
            <p:spPr>
              <a:xfrm>
                <a:off x="7121525" y="4355475"/>
                <a:ext cx="114300" cy="0"/>
              </a:xfrm>
              <a:prstGeom prst="straightConnector1">
                <a:avLst/>
              </a:prstGeom>
              <a:grpFill/>
              <a:ln w="3175" cmpd="sng">
                <a:solidFill>
                  <a:schemeClr val="bg1">
                    <a:alpha val="80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439" name="Straight Arrow Connector 438"/>
              <p:cNvCxnSpPr/>
              <p:nvPr/>
            </p:nvCxnSpPr>
            <p:spPr>
              <a:xfrm>
                <a:off x="7121525" y="4371350"/>
                <a:ext cx="114300" cy="0"/>
              </a:xfrm>
              <a:prstGeom prst="straightConnector1">
                <a:avLst/>
              </a:prstGeom>
              <a:grpFill/>
              <a:ln w="3175" cmpd="sng">
                <a:solidFill>
                  <a:schemeClr val="bg1">
                    <a:alpha val="80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440" name="Straight Arrow Connector 439"/>
              <p:cNvCxnSpPr/>
              <p:nvPr/>
            </p:nvCxnSpPr>
            <p:spPr>
              <a:xfrm>
                <a:off x="7121525" y="4387225"/>
                <a:ext cx="114300" cy="0"/>
              </a:xfrm>
              <a:prstGeom prst="straightConnector1">
                <a:avLst/>
              </a:prstGeom>
              <a:grpFill/>
              <a:ln w="3175" cmpd="sng">
                <a:solidFill>
                  <a:schemeClr val="bg1">
                    <a:alpha val="80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441" name="Straight Arrow Connector 440"/>
              <p:cNvCxnSpPr/>
              <p:nvPr/>
            </p:nvCxnSpPr>
            <p:spPr>
              <a:xfrm>
                <a:off x="7121525" y="4403100"/>
                <a:ext cx="114300" cy="0"/>
              </a:xfrm>
              <a:prstGeom prst="straightConnector1">
                <a:avLst/>
              </a:prstGeom>
              <a:grpFill/>
              <a:ln w="3175" cmpd="sng">
                <a:solidFill>
                  <a:schemeClr val="bg1">
                    <a:alpha val="80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442" name="Straight Arrow Connector 441"/>
              <p:cNvCxnSpPr/>
              <p:nvPr/>
            </p:nvCxnSpPr>
            <p:spPr>
              <a:xfrm>
                <a:off x="7121525" y="4418975"/>
                <a:ext cx="114300" cy="0"/>
              </a:xfrm>
              <a:prstGeom prst="straightConnector1">
                <a:avLst/>
              </a:prstGeom>
              <a:grpFill/>
              <a:ln w="3175" cmpd="sng">
                <a:solidFill>
                  <a:schemeClr val="bg1">
                    <a:alpha val="80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grpSp>
      </p:grpSp>
      <p:grpSp>
        <p:nvGrpSpPr>
          <p:cNvPr id="227" name="Group 226"/>
          <p:cNvGrpSpPr/>
          <p:nvPr/>
        </p:nvGrpSpPr>
        <p:grpSpPr>
          <a:xfrm>
            <a:off x="7215723" y="3070660"/>
            <a:ext cx="288000" cy="288000"/>
            <a:chOff x="6072723" y="5204260"/>
            <a:chExt cx="400050" cy="400050"/>
          </a:xfrm>
        </p:grpSpPr>
        <p:sp>
          <p:nvSpPr>
            <p:cNvPr id="454" name="Oval 453"/>
            <p:cNvSpPr/>
            <p:nvPr/>
          </p:nvSpPr>
          <p:spPr>
            <a:xfrm>
              <a:off x="6072723" y="5204260"/>
              <a:ext cx="400050" cy="400050"/>
            </a:xfrm>
            <a:prstGeom prst="ellipse">
              <a:avLst/>
            </a:prstGeom>
            <a:solidFill>
              <a:srgbClr val="8064A2"/>
            </a:solidFill>
            <a:ln>
              <a:solidFill>
                <a:srgbClr val="8064A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9" name="Rectangle 458"/>
            <p:cNvSpPr/>
            <p:nvPr/>
          </p:nvSpPr>
          <p:spPr>
            <a:xfrm>
              <a:off x="6179608" y="5289550"/>
              <a:ext cx="195024" cy="214443"/>
            </a:xfrm>
            <a:prstGeom prst="rect">
              <a:avLst/>
            </a:prstGeom>
            <a:noFill/>
            <a:ln w="3175" cmpd="sng">
              <a:solidFill>
                <a:schemeClr val="bg1"/>
              </a:solidFill>
              <a:headEnd type="none"/>
              <a:tailEnd type="stealth"/>
            </a:ln>
            <a:effectLst/>
          </p:spPr>
          <p:style>
            <a:lnRef idx="2">
              <a:schemeClr val="accent1"/>
            </a:lnRef>
            <a:fillRef idx="0">
              <a:schemeClr val="accent1"/>
            </a:fillRef>
            <a:effectRef idx="1">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60" name="Diagonal Stripe 459"/>
            <p:cNvSpPr/>
            <p:nvPr/>
          </p:nvSpPr>
          <p:spPr>
            <a:xfrm flipV="1">
              <a:off x="6179608" y="5386260"/>
              <a:ext cx="115172" cy="119190"/>
            </a:xfrm>
            <a:prstGeom prst="diagStripe">
              <a:avLst/>
            </a:prstGeom>
            <a:solidFill>
              <a:schemeClr val="bg1">
                <a:alpha val="80000"/>
              </a:schemeClr>
            </a:solidFill>
            <a:ln w="3175" cmpd="sng">
              <a:solidFill>
                <a:schemeClr val="bg1"/>
              </a:solidFill>
              <a:headEnd type="none"/>
              <a:tailEnd type="stealth"/>
            </a:ln>
            <a:effectLst/>
          </p:spPr>
          <p:style>
            <a:lnRef idx="2">
              <a:schemeClr val="accent1"/>
            </a:lnRef>
            <a:fillRef idx="0">
              <a:schemeClr val="accent1"/>
            </a:fillRef>
            <a:effectRef idx="1">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461" name="Diagonal Stripe 460"/>
            <p:cNvSpPr/>
            <p:nvPr/>
          </p:nvSpPr>
          <p:spPr>
            <a:xfrm flipV="1">
              <a:off x="6179608" y="5302164"/>
              <a:ext cx="195792" cy="202624"/>
            </a:xfrm>
            <a:prstGeom prst="diagStripe">
              <a:avLst>
                <a:gd name="adj" fmla="val 75925"/>
              </a:avLst>
            </a:prstGeom>
            <a:solidFill>
              <a:schemeClr val="bg1">
                <a:alpha val="80000"/>
              </a:schemeClr>
            </a:solidFill>
            <a:ln w="3175" cmpd="sng">
              <a:solidFill>
                <a:schemeClr val="bg1"/>
              </a:solidFill>
              <a:headEnd type="none"/>
              <a:tailEnd type="stealth"/>
            </a:ln>
            <a:effectLst/>
          </p:spPr>
          <p:style>
            <a:lnRef idx="2">
              <a:schemeClr val="accent1"/>
            </a:lnRef>
            <a:fillRef idx="0">
              <a:schemeClr val="accent1"/>
            </a:fillRef>
            <a:effectRef idx="1">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462" name="Diagonal Stripe 461"/>
            <p:cNvSpPr/>
            <p:nvPr/>
          </p:nvSpPr>
          <p:spPr>
            <a:xfrm flipH="1" flipV="1">
              <a:off x="6224301" y="5346314"/>
              <a:ext cx="149723" cy="154947"/>
            </a:xfrm>
            <a:prstGeom prst="diagStripe">
              <a:avLst/>
            </a:prstGeom>
            <a:solidFill>
              <a:schemeClr val="bg1">
                <a:alpha val="48000"/>
              </a:schemeClr>
            </a:solidFill>
            <a:ln w="3175" cmpd="sng">
              <a:solidFill>
                <a:schemeClr val="bg1"/>
              </a:solidFill>
              <a:headEnd type="none"/>
              <a:tailEnd type="stealth"/>
            </a:ln>
            <a:effectLst/>
          </p:spPr>
          <p:style>
            <a:lnRef idx="2">
              <a:schemeClr val="accent1"/>
            </a:lnRef>
            <a:fillRef idx="0">
              <a:schemeClr val="accent1"/>
            </a:fillRef>
            <a:effectRef idx="1">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grpSp>
      <p:grpSp>
        <p:nvGrpSpPr>
          <p:cNvPr id="231" name="Group 230"/>
          <p:cNvGrpSpPr/>
          <p:nvPr/>
        </p:nvGrpSpPr>
        <p:grpSpPr>
          <a:xfrm>
            <a:off x="7219950" y="2002882"/>
            <a:ext cx="288000" cy="288000"/>
            <a:chOff x="8831927" y="3249953"/>
            <a:chExt cx="400050" cy="400050"/>
          </a:xfrm>
        </p:grpSpPr>
        <p:sp>
          <p:nvSpPr>
            <p:cNvPr id="464" name="Oval 463"/>
            <p:cNvSpPr/>
            <p:nvPr/>
          </p:nvSpPr>
          <p:spPr>
            <a:xfrm>
              <a:off x="8831927" y="3249953"/>
              <a:ext cx="400050" cy="400050"/>
            </a:xfrm>
            <a:prstGeom prst="ellipse">
              <a:avLst/>
            </a:prstGeom>
            <a:solidFill>
              <a:srgbClr val="8064A2"/>
            </a:solidFill>
            <a:ln>
              <a:solidFill>
                <a:srgbClr val="8064A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5" name="Rectangle 464"/>
            <p:cNvSpPr/>
            <p:nvPr/>
          </p:nvSpPr>
          <p:spPr>
            <a:xfrm>
              <a:off x="8922588" y="3429871"/>
              <a:ext cx="118534" cy="13123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6" name="Rectangle 465"/>
            <p:cNvSpPr/>
            <p:nvPr/>
          </p:nvSpPr>
          <p:spPr>
            <a:xfrm>
              <a:off x="9058057" y="3366371"/>
              <a:ext cx="105833" cy="11006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7" name="Rectangle 466"/>
            <p:cNvSpPr/>
            <p:nvPr/>
          </p:nvSpPr>
          <p:spPr>
            <a:xfrm>
              <a:off x="8964921" y="3324037"/>
              <a:ext cx="76200" cy="889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68" name="Group 467"/>
          <p:cNvGrpSpPr/>
          <p:nvPr/>
        </p:nvGrpSpPr>
        <p:grpSpPr>
          <a:xfrm>
            <a:off x="7291923" y="3718360"/>
            <a:ext cx="288000" cy="288000"/>
            <a:chOff x="6987123" y="4181910"/>
            <a:chExt cx="400050" cy="400050"/>
          </a:xfrm>
          <a:solidFill>
            <a:srgbClr val="31859C"/>
          </a:solidFill>
        </p:grpSpPr>
        <p:sp>
          <p:nvSpPr>
            <p:cNvPr id="469" name="Oval 468"/>
            <p:cNvSpPr/>
            <p:nvPr/>
          </p:nvSpPr>
          <p:spPr>
            <a:xfrm>
              <a:off x="6987123" y="4181910"/>
              <a:ext cx="400050" cy="400050"/>
            </a:xfrm>
            <a:prstGeom prst="ellipse">
              <a:avLst/>
            </a:prstGeom>
            <a:grpFill/>
            <a:ln>
              <a:solidFill>
                <a:srgbClr val="3185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70" name="Group 469"/>
            <p:cNvGrpSpPr/>
            <p:nvPr/>
          </p:nvGrpSpPr>
          <p:grpSpPr>
            <a:xfrm>
              <a:off x="7100358" y="4279900"/>
              <a:ext cx="157692" cy="173168"/>
              <a:chOff x="7100358" y="4279900"/>
              <a:chExt cx="157692" cy="173168"/>
            </a:xfrm>
            <a:grpFill/>
          </p:grpSpPr>
          <p:sp>
            <p:nvSpPr>
              <p:cNvPr id="481" name="Rectangle 480"/>
              <p:cNvSpPr/>
              <p:nvPr/>
            </p:nvSpPr>
            <p:spPr>
              <a:xfrm>
                <a:off x="7100358" y="4279900"/>
                <a:ext cx="157692" cy="173168"/>
              </a:xfrm>
              <a:prstGeom prst="rect">
                <a:avLst/>
              </a:prstGeom>
              <a:grpFill/>
              <a:ln w="3175"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lt1"/>
                  </a:solidFill>
                </a:endParaRPr>
              </a:p>
            </p:txBody>
          </p:sp>
          <p:cxnSp>
            <p:nvCxnSpPr>
              <p:cNvPr id="482" name="Straight Arrow Connector 481"/>
              <p:cNvCxnSpPr/>
              <p:nvPr/>
            </p:nvCxnSpPr>
            <p:spPr>
              <a:xfrm>
                <a:off x="7121525" y="4307850"/>
                <a:ext cx="114300" cy="0"/>
              </a:xfrm>
              <a:prstGeom prst="straightConnector1">
                <a:avLst/>
              </a:prstGeom>
              <a:grpFill/>
              <a:ln w="3175" cmpd="sng">
                <a:solidFill>
                  <a:schemeClr val="bg1">
                    <a:alpha val="80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483" name="Straight Arrow Connector 482"/>
              <p:cNvCxnSpPr/>
              <p:nvPr/>
            </p:nvCxnSpPr>
            <p:spPr>
              <a:xfrm>
                <a:off x="7121525" y="4323725"/>
                <a:ext cx="114300" cy="0"/>
              </a:xfrm>
              <a:prstGeom prst="straightConnector1">
                <a:avLst/>
              </a:prstGeom>
              <a:grpFill/>
              <a:ln w="3175" cmpd="sng">
                <a:solidFill>
                  <a:schemeClr val="bg1">
                    <a:alpha val="80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484" name="Straight Arrow Connector 483"/>
              <p:cNvCxnSpPr/>
              <p:nvPr/>
            </p:nvCxnSpPr>
            <p:spPr>
              <a:xfrm>
                <a:off x="7121525" y="4339600"/>
                <a:ext cx="114300" cy="0"/>
              </a:xfrm>
              <a:prstGeom prst="straightConnector1">
                <a:avLst/>
              </a:prstGeom>
              <a:grpFill/>
              <a:ln w="3175" cmpd="sng">
                <a:solidFill>
                  <a:schemeClr val="bg1">
                    <a:alpha val="80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485" name="Straight Arrow Connector 484"/>
              <p:cNvCxnSpPr/>
              <p:nvPr/>
            </p:nvCxnSpPr>
            <p:spPr>
              <a:xfrm>
                <a:off x="7121525" y="4355475"/>
                <a:ext cx="114300" cy="0"/>
              </a:xfrm>
              <a:prstGeom prst="straightConnector1">
                <a:avLst/>
              </a:prstGeom>
              <a:grpFill/>
              <a:ln w="3175" cmpd="sng">
                <a:solidFill>
                  <a:schemeClr val="bg1">
                    <a:alpha val="80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486" name="Straight Arrow Connector 485"/>
              <p:cNvCxnSpPr/>
              <p:nvPr/>
            </p:nvCxnSpPr>
            <p:spPr>
              <a:xfrm>
                <a:off x="7121525" y="4371350"/>
                <a:ext cx="114300" cy="0"/>
              </a:xfrm>
              <a:prstGeom prst="straightConnector1">
                <a:avLst/>
              </a:prstGeom>
              <a:grpFill/>
              <a:ln w="3175" cmpd="sng">
                <a:solidFill>
                  <a:schemeClr val="bg1">
                    <a:alpha val="80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487" name="Straight Arrow Connector 486"/>
              <p:cNvCxnSpPr/>
              <p:nvPr/>
            </p:nvCxnSpPr>
            <p:spPr>
              <a:xfrm>
                <a:off x="7121525" y="4387225"/>
                <a:ext cx="114300" cy="0"/>
              </a:xfrm>
              <a:prstGeom prst="straightConnector1">
                <a:avLst/>
              </a:prstGeom>
              <a:grpFill/>
              <a:ln w="3175" cmpd="sng">
                <a:solidFill>
                  <a:schemeClr val="bg1">
                    <a:alpha val="80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488" name="Straight Arrow Connector 487"/>
              <p:cNvCxnSpPr/>
              <p:nvPr/>
            </p:nvCxnSpPr>
            <p:spPr>
              <a:xfrm>
                <a:off x="7121525" y="4403100"/>
                <a:ext cx="114300" cy="0"/>
              </a:xfrm>
              <a:prstGeom prst="straightConnector1">
                <a:avLst/>
              </a:prstGeom>
              <a:grpFill/>
              <a:ln w="3175" cmpd="sng">
                <a:solidFill>
                  <a:schemeClr val="bg1">
                    <a:alpha val="80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489" name="Straight Arrow Connector 488"/>
              <p:cNvCxnSpPr/>
              <p:nvPr/>
            </p:nvCxnSpPr>
            <p:spPr>
              <a:xfrm>
                <a:off x="7121525" y="4418975"/>
                <a:ext cx="114300" cy="0"/>
              </a:xfrm>
              <a:prstGeom prst="straightConnector1">
                <a:avLst/>
              </a:prstGeom>
              <a:grpFill/>
              <a:ln w="3175" cmpd="sng">
                <a:solidFill>
                  <a:schemeClr val="bg1">
                    <a:alpha val="80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grpSp>
        <p:grpSp>
          <p:nvGrpSpPr>
            <p:cNvPr id="471" name="Group 470"/>
            <p:cNvGrpSpPr/>
            <p:nvPr/>
          </p:nvGrpSpPr>
          <p:grpSpPr>
            <a:xfrm>
              <a:off x="7138458" y="4318000"/>
              <a:ext cx="157692" cy="173168"/>
              <a:chOff x="7100358" y="4279900"/>
              <a:chExt cx="157692" cy="173168"/>
            </a:xfrm>
            <a:grpFill/>
          </p:grpSpPr>
          <p:sp>
            <p:nvSpPr>
              <p:cNvPr id="472" name="Rectangle 471"/>
              <p:cNvSpPr/>
              <p:nvPr/>
            </p:nvSpPr>
            <p:spPr>
              <a:xfrm>
                <a:off x="7100358" y="4279900"/>
                <a:ext cx="157692" cy="173168"/>
              </a:xfrm>
              <a:prstGeom prst="rect">
                <a:avLst/>
              </a:prstGeom>
              <a:grpFill/>
              <a:ln w="3175"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lt1"/>
                  </a:solidFill>
                </a:endParaRPr>
              </a:p>
            </p:txBody>
          </p:sp>
          <p:cxnSp>
            <p:nvCxnSpPr>
              <p:cNvPr id="473" name="Straight Arrow Connector 472"/>
              <p:cNvCxnSpPr/>
              <p:nvPr/>
            </p:nvCxnSpPr>
            <p:spPr>
              <a:xfrm>
                <a:off x="7121525" y="4307850"/>
                <a:ext cx="114300" cy="0"/>
              </a:xfrm>
              <a:prstGeom prst="straightConnector1">
                <a:avLst/>
              </a:prstGeom>
              <a:grpFill/>
              <a:ln w="3175" cmpd="sng">
                <a:solidFill>
                  <a:schemeClr val="bg1">
                    <a:alpha val="80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474" name="Straight Arrow Connector 473"/>
              <p:cNvCxnSpPr/>
              <p:nvPr/>
            </p:nvCxnSpPr>
            <p:spPr>
              <a:xfrm>
                <a:off x="7121525" y="4323725"/>
                <a:ext cx="114300" cy="0"/>
              </a:xfrm>
              <a:prstGeom prst="straightConnector1">
                <a:avLst/>
              </a:prstGeom>
              <a:grpFill/>
              <a:ln w="3175" cmpd="sng">
                <a:solidFill>
                  <a:schemeClr val="bg1">
                    <a:alpha val="80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475" name="Straight Arrow Connector 474"/>
              <p:cNvCxnSpPr/>
              <p:nvPr/>
            </p:nvCxnSpPr>
            <p:spPr>
              <a:xfrm>
                <a:off x="7121525" y="4339600"/>
                <a:ext cx="114300" cy="0"/>
              </a:xfrm>
              <a:prstGeom prst="straightConnector1">
                <a:avLst/>
              </a:prstGeom>
              <a:grpFill/>
              <a:ln w="3175" cmpd="sng">
                <a:solidFill>
                  <a:schemeClr val="bg1">
                    <a:alpha val="80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476" name="Straight Arrow Connector 475"/>
              <p:cNvCxnSpPr/>
              <p:nvPr/>
            </p:nvCxnSpPr>
            <p:spPr>
              <a:xfrm>
                <a:off x="7121525" y="4355475"/>
                <a:ext cx="114300" cy="0"/>
              </a:xfrm>
              <a:prstGeom prst="straightConnector1">
                <a:avLst/>
              </a:prstGeom>
              <a:grpFill/>
              <a:ln w="3175" cmpd="sng">
                <a:solidFill>
                  <a:schemeClr val="bg1">
                    <a:alpha val="80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477" name="Straight Arrow Connector 476"/>
              <p:cNvCxnSpPr/>
              <p:nvPr/>
            </p:nvCxnSpPr>
            <p:spPr>
              <a:xfrm>
                <a:off x="7121525" y="4371350"/>
                <a:ext cx="114300" cy="0"/>
              </a:xfrm>
              <a:prstGeom prst="straightConnector1">
                <a:avLst/>
              </a:prstGeom>
              <a:grpFill/>
              <a:ln w="3175" cmpd="sng">
                <a:solidFill>
                  <a:schemeClr val="bg1">
                    <a:alpha val="80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478" name="Straight Arrow Connector 477"/>
              <p:cNvCxnSpPr/>
              <p:nvPr/>
            </p:nvCxnSpPr>
            <p:spPr>
              <a:xfrm>
                <a:off x="7121525" y="4387225"/>
                <a:ext cx="114300" cy="0"/>
              </a:xfrm>
              <a:prstGeom prst="straightConnector1">
                <a:avLst/>
              </a:prstGeom>
              <a:grpFill/>
              <a:ln w="3175" cmpd="sng">
                <a:solidFill>
                  <a:schemeClr val="bg1">
                    <a:alpha val="80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479" name="Straight Arrow Connector 478"/>
              <p:cNvCxnSpPr/>
              <p:nvPr/>
            </p:nvCxnSpPr>
            <p:spPr>
              <a:xfrm>
                <a:off x="7121525" y="4403100"/>
                <a:ext cx="114300" cy="0"/>
              </a:xfrm>
              <a:prstGeom prst="straightConnector1">
                <a:avLst/>
              </a:prstGeom>
              <a:grpFill/>
              <a:ln w="3175" cmpd="sng">
                <a:solidFill>
                  <a:schemeClr val="bg1">
                    <a:alpha val="80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480" name="Straight Arrow Connector 479"/>
              <p:cNvCxnSpPr/>
              <p:nvPr/>
            </p:nvCxnSpPr>
            <p:spPr>
              <a:xfrm>
                <a:off x="7121525" y="4418975"/>
                <a:ext cx="114300" cy="0"/>
              </a:xfrm>
              <a:prstGeom prst="straightConnector1">
                <a:avLst/>
              </a:prstGeom>
              <a:grpFill/>
              <a:ln w="3175" cmpd="sng">
                <a:solidFill>
                  <a:schemeClr val="bg1">
                    <a:alpha val="80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grpSp>
      </p:grpSp>
      <p:grpSp>
        <p:nvGrpSpPr>
          <p:cNvPr id="490" name="Group 489"/>
          <p:cNvGrpSpPr/>
          <p:nvPr/>
        </p:nvGrpSpPr>
        <p:grpSpPr>
          <a:xfrm>
            <a:off x="6872823" y="2835710"/>
            <a:ext cx="288000" cy="288000"/>
            <a:chOff x="6072723" y="5204260"/>
            <a:chExt cx="400050" cy="400050"/>
          </a:xfrm>
        </p:grpSpPr>
        <p:sp>
          <p:nvSpPr>
            <p:cNvPr id="491" name="Oval 490"/>
            <p:cNvSpPr/>
            <p:nvPr/>
          </p:nvSpPr>
          <p:spPr>
            <a:xfrm>
              <a:off x="6072723" y="5204260"/>
              <a:ext cx="400050" cy="400050"/>
            </a:xfrm>
            <a:prstGeom prst="ellipse">
              <a:avLst/>
            </a:prstGeom>
            <a:solidFill>
              <a:schemeClr val="accent5">
                <a:lumMod val="75000"/>
              </a:schemeClr>
            </a:solidFill>
            <a:ln>
              <a:solidFill>
                <a:schemeClr val="accent5">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2" name="Rectangle 491"/>
            <p:cNvSpPr/>
            <p:nvPr/>
          </p:nvSpPr>
          <p:spPr>
            <a:xfrm>
              <a:off x="6179608" y="5289550"/>
              <a:ext cx="195024" cy="214443"/>
            </a:xfrm>
            <a:prstGeom prst="rect">
              <a:avLst/>
            </a:prstGeom>
            <a:noFill/>
            <a:ln w="3175" cmpd="sng">
              <a:solidFill>
                <a:schemeClr val="bg1"/>
              </a:solidFill>
              <a:headEnd type="none"/>
              <a:tailEnd type="stealth"/>
            </a:ln>
            <a:effectLst/>
          </p:spPr>
          <p:style>
            <a:lnRef idx="2">
              <a:schemeClr val="accent1"/>
            </a:lnRef>
            <a:fillRef idx="0">
              <a:schemeClr val="accent1"/>
            </a:fillRef>
            <a:effectRef idx="1">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93" name="Diagonal Stripe 492"/>
            <p:cNvSpPr/>
            <p:nvPr/>
          </p:nvSpPr>
          <p:spPr>
            <a:xfrm flipV="1">
              <a:off x="6179608" y="5386260"/>
              <a:ext cx="115172" cy="119190"/>
            </a:xfrm>
            <a:prstGeom prst="diagStripe">
              <a:avLst/>
            </a:prstGeom>
            <a:solidFill>
              <a:schemeClr val="bg1">
                <a:alpha val="80000"/>
              </a:schemeClr>
            </a:solidFill>
            <a:ln w="3175" cmpd="sng">
              <a:solidFill>
                <a:schemeClr val="bg1"/>
              </a:solidFill>
              <a:headEnd type="none"/>
              <a:tailEnd type="stealth"/>
            </a:ln>
            <a:effectLst/>
          </p:spPr>
          <p:style>
            <a:lnRef idx="2">
              <a:schemeClr val="accent1"/>
            </a:lnRef>
            <a:fillRef idx="0">
              <a:schemeClr val="accent1"/>
            </a:fillRef>
            <a:effectRef idx="1">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494" name="Diagonal Stripe 493"/>
            <p:cNvSpPr/>
            <p:nvPr/>
          </p:nvSpPr>
          <p:spPr>
            <a:xfrm flipV="1">
              <a:off x="6179608" y="5302164"/>
              <a:ext cx="195792" cy="202624"/>
            </a:xfrm>
            <a:prstGeom prst="diagStripe">
              <a:avLst>
                <a:gd name="adj" fmla="val 75925"/>
              </a:avLst>
            </a:prstGeom>
            <a:solidFill>
              <a:schemeClr val="bg1">
                <a:alpha val="80000"/>
              </a:schemeClr>
            </a:solidFill>
            <a:ln w="3175" cmpd="sng">
              <a:solidFill>
                <a:schemeClr val="bg1"/>
              </a:solidFill>
              <a:headEnd type="none"/>
              <a:tailEnd type="stealth"/>
            </a:ln>
            <a:effectLst/>
          </p:spPr>
          <p:style>
            <a:lnRef idx="2">
              <a:schemeClr val="accent1"/>
            </a:lnRef>
            <a:fillRef idx="0">
              <a:schemeClr val="accent1"/>
            </a:fillRef>
            <a:effectRef idx="1">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495" name="Diagonal Stripe 494"/>
            <p:cNvSpPr/>
            <p:nvPr/>
          </p:nvSpPr>
          <p:spPr>
            <a:xfrm flipH="1" flipV="1">
              <a:off x="6224301" y="5346314"/>
              <a:ext cx="149723" cy="154947"/>
            </a:xfrm>
            <a:prstGeom prst="diagStripe">
              <a:avLst/>
            </a:prstGeom>
            <a:solidFill>
              <a:schemeClr val="bg1">
                <a:alpha val="48000"/>
              </a:schemeClr>
            </a:solidFill>
            <a:ln w="3175" cmpd="sng">
              <a:solidFill>
                <a:schemeClr val="bg1"/>
              </a:solidFill>
              <a:headEnd type="none"/>
              <a:tailEnd type="stealth"/>
            </a:ln>
            <a:effectLst/>
          </p:spPr>
          <p:style>
            <a:lnRef idx="2">
              <a:schemeClr val="accent1"/>
            </a:lnRef>
            <a:fillRef idx="0">
              <a:schemeClr val="accent1"/>
            </a:fillRef>
            <a:effectRef idx="1">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grpSp>
      <p:grpSp>
        <p:nvGrpSpPr>
          <p:cNvPr id="496" name="Group 495"/>
          <p:cNvGrpSpPr/>
          <p:nvPr/>
        </p:nvGrpSpPr>
        <p:grpSpPr>
          <a:xfrm>
            <a:off x="7200900" y="1539332"/>
            <a:ext cx="288000" cy="288000"/>
            <a:chOff x="8064500" y="3241132"/>
            <a:chExt cx="400050" cy="400050"/>
          </a:xfrm>
        </p:grpSpPr>
        <p:sp>
          <p:nvSpPr>
            <p:cNvPr id="497" name="Oval 496"/>
            <p:cNvSpPr/>
            <p:nvPr/>
          </p:nvSpPr>
          <p:spPr>
            <a:xfrm>
              <a:off x="8064500" y="3241132"/>
              <a:ext cx="400050" cy="400050"/>
            </a:xfrm>
            <a:prstGeom prst="ellipse">
              <a:avLst/>
            </a:prstGeom>
            <a:solidFill>
              <a:srgbClr val="31859C"/>
            </a:solidFill>
            <a:ln>
              <a:solidFill>
                <a:srgbClr val="3185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8" name="Rectangle 497"/>
            <p:cNvSpPr/>
            <p:nvPr/>
          </p:nvSpPr>
          <p:spPr>
            <a:xfrm>
              <a:off x="8163983" y="3421050"/>
              <a:ext cx="118534" cy="13123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9" name="Rectangle 498"/>
            <p:cNvSpPr/>
            <p:nvPr/>
          </p:nvSpPr>
          <p:spPr>
            <a:xfrm>
              <a:off x="8299450" y="3357551"/>
              <a:ext cx="105833" cy="11006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0" name="Rectangle 499"/>
            <p:cNvSpPr/>
            <p:nvPr/>
          </p:nvSpPr>
          <p:spPr>
            <a:xfrm>
              <a:off x="8206316" y="3315216"/>
              <a:ext cx="76200" cy="889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32" name="Freeform 231"/>
          <p:cNvSpPr/>
          <p:nvPr/>
        </p:nvSpPr>
        <p:spPr>
          <a:xfrm>
            <a:off x="6718300" y="2070100"/>
            <a:ext cx="76200" cy="717550"/>
          </a:xfrm>
          <a:custGeom>
            <a:avLst/>
            <a:gdLst>
              <a:gd name="connsiteX0" fmla="*/ 0 w 203733"/>
              <a:gd name="connsiteY0" fmla="*/ 742950 h 742950"/>
              <a:gd name="connsiteX1" fmla="*/ 203200 w 203733"/>
              <a:gd name="connsiteY1" fmla="*/ 508000 h 742950"/>
              <a:gd name="connsiteX2" fmla="*/ 63500 w 203733"/>
              <a:gd name="connsiteY2" fmla="*/ 0 h 742950"/>
            </a:gdLst>
            <a:ahLst/>
            <a:cxnLst>
              <a:cxn ang="0">
                <a:pos x="connsiteX0" y="connsiteY0"/>
              </a:cxn>
              <a:cxn ang="0">
                <a:pos x="connsiteX1" y="connsiteY1"/>
              </a:cxn>
              <a:cxn ang="0">
                <a:pos x="connsiteX2" y="connsiteY2"/>
              </a:cxn>
            </a:cxnLst>
            <a:rect l="l" t="t" r="r" b="b"/>
            <a:pathLst>
              <a:path w="203733" h="742950">
                <a:moveTo>
                  <a:pt x="0" y="742950"/>
                </a:moveTo>
                <a:cubicBezTo>
                  <a:pt x="96308" y="687387"/>
                  <a:pt x="192617" y="631825"/>
                  <a:pt x="203200" y="508000"/>
                </a:cubicBezTo>
                <a:cubicBezTo>
                  <a:pt x="213783" y="384175"/>
                  <a:pt x="63500" y="0"/>
                  <a:pt x="63500" y="0"/>
                </a:cubicBezTo>
              </a:path>
            </a:pathLst>
          </a:custGeom>
          <a:ln w="3175" cmpd="sng">
            <a:solidFill>
              <a:schemeClr val="tx2">
                <a:lumMod val="50000"/>
              </a:schemeClr>
            </a:solidFill>
            <a:headEnd type="oval" w="sm" len="sm"/>
            <a:tailEnd type="stealt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44" name="Freeform 243"/>
          <p:cNvSpPr/>
          <p:nvPr/>
        </p:nvSpPr>
        <p:spPr>
          <a:xfrm>
            <a:off x="6623050" y="3136900"/>
            <a:ext cx="393700" cy="857250"/>
          </a:xfrm>
          <a:custGeom>
            <a:avLst/>
            <a:gdLst>
              <a:gd name="connsiteX0" fmla="*/ 0 w 203200"/>
              <a:gd name="connsiteY0" fmla="*/ 0 h 838200"/>
              <a:gd name="connsiteX1" fmla="*/ 127000 w 203200"/>
              <a:gd name="connsiteY1" fmla="*/ 368300 h 838200"/>
              <a:gd name="connsiteX2" fmla="*/ 203200 w 203200"/>
              <a:gd name="connsiteY2" fmla="*/ 838200 h 838200"/>
            </a:gdLst>
            <a:ahLst/>
            <a:cxnLst>
              <a:cxn ang="0">
                <a:pos x="connsiteX0" y="connsiteY0"/>
              </a:cxn>
              <a:cxn ang="0">
                <a:pos x="connsiteX1" y="connsiteY1"/>
              </a:cxn>
              <a:cxn ang="0">
                <a:pos x="connsiteX2" y="connsiteY2"/>
              </a:cxn>
            </a:cxnLst>
            <a:rect l="l" t="t" r="r" b="b"/>
            <a:pathLst>
              <a:path w="203200" h="838200">
                <a:moveTo>
                  <a:pt x="0" y="0"/>
                </a:moveTo>
                <a:cubicBezTo>
                  <a:pt x="46566" y="114300"/>
                  <a:pt x="93133" y="228600"/>
                  <a:pt x="127000" y="368300"/>
                </a:cubicBezTo>
                <a:cubicBezTo>
                  <a:pt x="160867" y="508000"/>
                  <a:pt x="203200" y="838200"/>
                  <a:pt x="203200" y="838200"/>
                </a:cubicBezTo>
              </a:path>
            </a:pathLst>
          </a:custGeom>
          <a:ln w="3175" cmpd="sng">
            <a:solidFill>
              <a:schemeClr val="tx2">
                <a:lumMod val="50000"/>
              </a:schemeClr>
            </a:solidFill>
            <a:headEnd type="oval" w="sm" len="sm"/>
            <a:tailEnd type="stealt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247" name="Group 246"/>
          <p:cNvGrpSpPr/>
          <p:nvPr/>
        </p:nvGrpSpPr>
        <p:grpSpPr>
          <a:xfrm flipH="1">
            <a:off x="1147883" y="3862090"/>
            <a:ext cx="1315917" cy="1154410"/>
            <a:chOff x="1150888" y="3411240"/>
            <a:chExt cx="1663916" cy="1537196"/>
          </a:xfrm>
        </p:grpSpPr>
        <p:pic>
          <p:nvPicPr>
            <p:cNvPr id="535" name="Picture 52" descr="C:\Users\IBM_ADMIN\AppData\Local\Microsoft\Windows\Temporary Internet Files\Content.IE5\Z8175RZN\MC900432622[1].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16348" y="3411240"/>
              <a:ext cx="720080" cy="720080"/>
            </a:xfrm>
            <a:prstGeom prst="rect">
              <a:avLst/>
            </a:prstGeom>
            <a:noFill/>
            <a:extLst>
              <a:ext uri="{909E8E84-426E-40dd-AFC4-6F175D3DCCD1}">
                <a14:hiddenFill xmlns:a14="http://schemas.microsoft.com/office/drawing/2010/main" xmlns="">
                  <a:solidFill>
                    <a:srgbClr val="FFFFFF"/>
                  </a:solidFill>
                </a14:hiddenFill>
              </a:ext>
            </a:extLst>
          </p:spPr>
        </p:pic>
        <p:pic>
          <p:nvPicPr>
            <p:cNvPr id="536" name="Picture 53" descr="C:\Users\IBM_ADMIN\AppData\Local\Microsoft\Windows\Temporary Internet Files\Content.IE5\D56UKS8A\MC900432624[1].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50888" y="3889648"/>
              <a:ext cx="720080" cy="720080"/>
            </a:xfrm>
            <a:prstGeom prst="rect">
              <a:avLst/>
            </a:prstGeom>
            <a:noFill/>
            <a:extLst>
              <a:ext uri="{909E8E84-426E-40dd-AFC4-6F175D3DCCD1}">
                <a14:hiddenFill xmlns:a14="http://schemas.microsoft.com/office/drawing/2010/main" xmlns="">
                  <a:solidFill>
                    <a:srgbClr val="FFFFFF"/>
                  </a:solidFill>
                </a14:hiddenFill>
              </a:ext>
            </a:extLst>
          </p:spPr>
        </p:pic>
        <p:pic>
          <p:nvPicPr>
            <p:cNvPr id="537" name="Picture 54" descr="C:\Users\IBM_ADMIN\AppData\Local\Microsoft\Windows\Temporary Internet Files\Content.IE5\EQO8ONQE\MC900432621[1].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914178" y="3512840"/>
              <a:ext cx="720080" cy="720080"/>
            </a:xfrm>
            <a:prstGeom prst="rect">
              <a:avLst/>
            </a:prstGeom>
            <a:noFill/>
            <a:extLst>
              <a:ext uri="{909E8E84-426E-40dd-AFC4-6F175D3DCCD1}">
                <a14:hiddenFill xmlns:a14="http://schemas.microsoft.com/office/drawing/2010/main" xmlns="">
                  <a:solidFill>
                    <a:srgbClr val="FFFFFF"/>
                  </a:solidFill>
                </a14:hiddenFill>
              </a:ext>
            </a:extLst>
          </p:spPr>
        </p:pic>
        <p:pic>
          <p:nvPicPr>
            <p:cNvPr id="533" name="Picture 49" descr="C:\Users\IBM_ADMIN\AppData\Local\Microsoft\Windows\Temporary Internet Files\Content.IE5\890RTDAA\MC900432626[1].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950708" y="3950857"/>
              <a:ext cx="864096" cy="864095"/>
            </a:xfrm>
            <a:prstGeom prst="rect">
              <a:avLst/>
            </a:prstGeom>
            <a:noFill/>
            <a:extLst>
              <a:ext uri="{909E8E84-426E-40dd-AFC4-6F175D3DCCD1}">
                <a14:hiddenFill xmlns:a14="http://schemas.microsoft.com/office/drawing/2010/main" xmlns="">
                  <a:solidFill>
                    <a:srgbClr val="FFFFFF"/>
                  </a:solidFill>
                </a14:hiddenFill>
              </a:ext>
            </a:extLst>
          </p:spPr>
        </p:pic>
        <p:pic>
          <p:nvPicPr>
            <p:cNvPr id="534" name="Picture 51" descr="C:\Users\IBM_ADMIN\AppData\Local\Microsoft\Windows\Temporary Internet Files\Content.IE5\890RTDAA\MC900432623[1].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557114" y="4156348"/>
              <a:ext cx="792088" cy="792088"/>
            </a:xfrm>
            <a:prstGeom prst="rect">
              <a:avLst/>
            </a:prstGeom>
            <a:noFill/>
            <a:extLst>
              <a:ext uri="{909E8E84-426E-40dd-AFC4-6F175D3DCCD1}">
                <a14:hiddenFill xmlns:a14="http://schemas.microsoft.com/office/drawing/2010/main" xmlns="">
                  <a:solidFill>
                    <a:srgbClr val="FFFFFF"/>
                  </a:solidFill>
                </a14:hiddenFill>
              </a:ext>
            </a:extLst>
          </p:spPr>
        </p:pic>
      </p:grpSp>
      <p:grpSp>
        <p:nvGrpSpPr>
          <p:cNvPr id="28" name="Group 27"/>
          <p:cNvGrpSpPr/>
          <p:nvPr/>
        </p:nvGrpSpPr>
        <p:grpSpPr>
          <a:xfrm>
            <a:off x="2465913" y="4219925"/>
            <a:ext cx="480487" cy="342900"/>
            <a:chOff x="2465913" y="4219925"/>
            <a:chExt cx="480487" cy="342900"/>
          </a:xfrm>
        </p:grpSpPr>
        <p:cxnSp>
          <p:nvCxnSpPr>
            <p:cNvPr id="538" name="Straight Arrow Connector 537"/>
            <p:cNvCxnSpPr/>
            <p:nvPr/>
          </p:nvCxnSpPr>
          <p:spPr>
            <a:xfrm>
              <a:off x="2465913" y="4219925"/>
              <a:ext cx="480487" cy="0"/>
            </a:xfrm>
            <a:prstGeom prst="straightConnector1">
              <a:avLst/>
            </a:prstGeom>
            <a:ln w="3175" cmpd="sng">
              <a:solidFill>
                <a:schemeClr val="tx2">
                  <a:lumMod val="50000"/>
                </a:schemeClr>
              </a:solidFill>
              <a:tailEnd type="stealth"/>
            </a:ln>
            <a:effectLst/>
          </p:spPr>
          <p:style>
            <a:lnRef idx="2">
              <a:schemeClr val="accent1"/>
            </a:lnRef>
            <a:fillRef idx="0">
              <a:schemeClr val="accent1"/>
            </a:fillRef>
            <a:effectRef idx="1">
              <a:schemeClr val="accent1"/>
            </a:effectRef>
            <a:fontRef idx="minor">
              <a:schemeClr val="tx1"/>
            </a:fontRef>
          </p:style>
        </p:cxnSp>
        <p:cxnSp>
          <p:nvCxnSpPr>
            <p:cNvPr id="539" name="Straight Arrow Connector 538"/>
            <p:cNvCxnSpPr/>
            <p:nvPr/>
          </p:nvCxnSpPr>
          <p:spPr>
            <a:xfrm>
              <a:off x="2465913" y="4334225"/>
              <a:ext cx="480487" cy="0"/>
            </a:xfrm>
            <a:prstGeom prst="straightConnector1">
              <a:avLst/>
            </a:prstGeom>
            <a:ln w="3175" cmpd="sng">
              <a:solidFill>
                <a:schemeClr val="tx2">
                  <a:lumMod val="50000"/>
                </a:schemeClr>
              </a:solidFill>
              <a:tailEnd type="stealth"/>
            </a:ln>
            <a:effectLst/>
          </p:spPr>
          <p:style>
            <a:lnRef idx="2">
              <a:schemeClr val="accent1"/>
            </a:lnRef>
            <a:fillRef idx="0">
              <a:schemeClr val="accent1"/>
            </a:fillRef>
            <a:effectRef idx="1">
              <a:schemeClr val="accent1"/>
            </a:effectRef>
            <a:fontRef idx="minor">
              <a:schemeClr val="tx1"/>
            </a:fontRef>
          </p:style>
        </p:cxnSp>
        <p:cxnSp>
          <p:nvCxnSpPr>
            <p:cNvPr id="540" name="Straight Arrow Connector 539"/>
            <p:cNvCxnSpPr/>
            <p:nvPr/>
          </p:nvCxnSpPr>
          <p:spPr>
            <a:xfrm>
              <a:off x="2465913" y="4448525"/>
              <a:ext cx="480487" cy="0"/>
            </a:xfrm>
            <a:prstGeom prst="straightConnector1">
              <a:avLst/>
            </a:prstGeom>
            <a:ln w="3175" cmpd="sng">
              <a:solidFill>
                <a:schemeClr val="tx2">
                  <a:lumMod val="50000"/>
                </a:schemeClr>
              </a:solidFill>
              <a:tailEnd type="stealth"/>
            </a:ln>
            <a:effectLst/>
          </p:spPr>
          <p:style>
            <a:lnRef idx="2">
              <a:schemeClr val="accent1"/>
            </a:lnRef>
            <a:fillRef idx="0">
              <a:schemeClr val="accent1"/>
            </a:fillRef>
            <a:effectRef idx="1">
              <a:schemeClr val="accent1"/>
            </a:effectRef>
            <a:fontRef idx="minor">
              <a:schemeClr val="tx1"/>
            </a:fontRef>
          </p:style>
        </p:cxnSp>
        <p:cxnSp>
          <p:nvCxnSpPr>
            <p:cNvPr id="541" name="Straight Arrow Connector 540"/>
            <p:cNvCxnSpPr/>
            <p:nvPr/>
          </p:nvCxnSpPr>
          <p:spPr>
            <a:xfrm>
              <a:off x="2465913" y="4562825"/>
              <a:ext cx="480487" cy="0"/>
            </a:xfrm>
            <a:prstGeom prst="straightConnector1">
              <a:avLst/>
            </a:prstGeom>
            <a:ln w="3175" cmpd="sng">
              <a:solidFill>
                <a:schemeClr val="tx2">
                  <a:lumMod val="50000"/>
                </a:schemeClr>
              </a:solidFill>
              <a:tailEnd type="stealth"/>
            </a:ln>
            <a:effectLst/>
          </p:spPr>
          <p:style>
            <a:lnRef idx="2">
              <a:schemeClr val="accent1"/>
            </a:lnRef>
            <a:fillRef idx="0">
              <a:schemeClr val="accent1"/>
            </a:fillRef>
            <a:effectRef idx="1">
              <a:schemeClr val="accent1"/>
            </a:effectRef>
            <a:fontRef idx="minor">
              <a:schemeClr val="tx1"/>
            </a:fontRef>
          </p:style>
        </p:cxnSp>
      </p:grpSp>
      <p:cxnSp>
        <p:nvCxnSpPr>
          <p:cNvPr id="271" name="Straight Connector 270"/>
          <p:cNvCxnSpPr/>
          <p:nvPr/>
        </p:nvCxnSpPr>
        <p:spPr>
          <a:xfrm>
            <a:off x="3346450" y="1219200"/>
            <a:ext cx="0" cy="4311650"/>
          </a:xfrm>
          <a:prstGeom prst="line">
            <a:avLst/>
          </a:prstGeom>
          <a:ln w="3175" cmpd="sng">
            <a:solidFill>
              <a:schemeClr val="tx2">
                <a:lumMod val="50000"/>
              </a:schemeClr>
            </a:solidFill>
          </a:ln>
          <a:effectLst/>
        </p:spPr>
        <p:style>
          <a:lnRef idx="2">
            <a:schemeClr val="accent1"/>
          </a:lnRef>
          <a:fillRef idx="0">
            <a:schemeClr val="accent1"/>
          </a:fillRef>
          <a:effectRef idx="1">
            <a:schemeClr val="accent1"/>
          </a:effectRef>
          <a:fontRef idx="minor">
            <a:schemeClr val="tx1"/>
          </a:fontRef>
        </p:style>
      </p:cxnSp>
      <p:grpSp>
        <p:nvGrpSpPr>
          <p:cNvPr id="26" name="Group 25"/>
          <p:cNvGrpSpPr/>
          <p:nvPr/>
        </p:nvGrpSpPr>
        <p:grpSpPr>
          <a:xfrm>
            <a:off x="2694963" y="4078900"/>
            <a:ext cx="1292838" cy="1360905"/>
            <a:chOff x="2694963" y="4078900"/>
            <a:chExt cx="1292838" cy="1360905"/>
          </a:xfrm>
        </p:grpSpPr>
        <p:sp>
          <p:nvSpPr>
            <p:cNvPr id="532" name="Rectangle 531"/>
            <p:cNvSpPr/>
            <p:nvPr/>
          </p:nvSpPr>
          <p:spPr>
            <a:xfrm>
              <a:off x="2694963" y="4916585"/>
              <a:ext cx="1292838" cy="523220"/>
            </a:xfrm>
            <a:prstGeom prst="rect">
              <a:avLst/>
            </a:prstGeom>
          </p:spPr>
          <p:txBody>
            <a:bodyPr wrap="square">
              <a:spAutoFit/>
            </a:bodyPr>
            <a:lstStyle/>
            <a:p>
              <a:pPr algn="ctr"/>
              <a:r>
                <a:rPr lang="en-US" sz="1400" b="1">
                  <a:solidFill>
                    <a:schemeClr val="accent1">
                      <a:lumMod val="50000"/>
                    </a:schemeClr>
                  </a:solidFill>
                  <a:latin typeface="Abadi MT Condensed Light"/>
                  <a:cs typeface="Abadi MT Condensed Light"/>
                </a:rPr>
                <a:t>SaaS APPLICATION</a:t>
              </a:r>
            </a:p>
            <a:p>
              <a:pPr algn="ctr"/>
              <a:r>
                <a:rPr lang="en-US" sz="1400" b="1">
                  <a:solidFill>
                    <a:schemeClr val="accent1">
                      <a:lumMod val="50000"/>
                    </a:schemeClr>
                  </a:solidFill>
                  <a:latin typeface="Abadi MT Condensed Light"/>
                  <a:cs typeface="Abadi MT Condensed Light"/>
                </a:rPr>
                <a:t>WEB PORTAL</a:t>
              </a:r>
              <a:endParaRPr lang="en-US" sz="1400"/>
            </a:p>
          </p:txBody>
        </p:sp>
        <p:grpSp>
          <p:nvGrpSpPr>
            <p:cNvPr id="501" name="Group 500"/>
            <p:cNvGrpSpPr/>
            <p:nvPr/>
          </p:nvGrpSpPr>
          <p:grpSpPr>
            <a:xfrm>
              <a:off x="2857275" y="4078900"/>
              <a:ext cx="1024918" cy="831832"/>
              <a:chOff x="3498625" y="2059600"/>
              <a:chExt cx="1024918" cy="831832"/>
            </a:xfrm>
          </p:grpSpPr>
          <p:sp>
            <p:nvSpPr>
              <p:cNvPr id="502" name="Cloud 501"/>
              <p:cNvSpPr/>
              <p:nvPr/>
            </p:nvSpPr>
            <p:spPr>
              <a:xfrm>
                <a:off x="3498625" y="2459651"/>
                <a:ext cx="1024918" cy="431781"/>
              </a:xfrm>
              <a:prstGeom prst="cloud">
                <a:avLst/>
              </a:prstGeom>
              <a:gradFill>
                <a:gsLst>
                  <a:gs pos="0">
                    <a:schemeClr val="tx2">
                      <a:lumMod val="20000"/>
                      <a:lumOff val="80000"/>
                    </a:schemeClr>
                  </a:gs>
                  <a:gs pos="57000">
                    <a:schemeClr val="bg1"/>
                  </a:gs>
                </a:gsLst>
              </a:gradFill>
              <a:ln>
                <a:gradFill flip="none" rotWithShape="1">
                  <a:gsLst>
                    <a:gs pos="0">
                      <a:schemeClr val="accent1"/>
                    </a:gs>
                    <a:gs pos="100000">
                      <a:schemeClr val="tx2">
                        <a:lumMod val="40000"/>
                        <a:lumOff val="60000"/>
                      </a:schemeClr>
                    </a:gs>
                  </a:gsLst>
                  <a:lin ang="0" scaled="1"/>
                  <a:tileRect/>
                </a:gra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dirty="0"/>
              </a:p>
            </p:txBody>
          </p:sp>
          <p:grpSp>
            <p:nvGrpSpPr>
              <p:cNvPr id="503" name="Group 502"/>
              <p:cNvGrpSpPr/>
              <p:nvPr/>
            </p:nvGrpSpPr>
            <p:grpSpPr>
              <a:xfrm>
                <a:off x="3706284" y="2059600"/>
                <a:ext cx="577850" cy="603251"/>
                <a:chOff x="3670300" y="3149599"/>
                <a:chExt cx="577850" cy="603251"/>
              </a:xfrm>
            </p:grpSpPr>
            <p:sp>
              <p:nvSpPr>
                <p:cNvPr id="504" name="Rectangle 503"/>
                <p:cNvSpPr/>
                <p:nvPr/>
              </p:nvSpPr>
              <p:spPr>
                <a:xfrm>
                  <a:off x="3670300" y="3149600"/>
                  <a:ext cx="577850" cy="603250"/>
                </a:xfrm>
                <a:prstGeom prst="rect">
                  <a:avLst/>
                </a:prstGeom>
                <a:solidFill>
                  <a:schemeClr val="bg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5" name="Rectangle 504"/>
                <p:cNvSpPr/>
                <p:nvPr/>
              </p:nvSpPr>
              <p:spPr>
                <a:xfrm>
                  <a:off x="3673475" y="3149599"/>
                  <a:ext cx="574675" cy="53975"/>
                </a:xfrm>
                <a:prstGeom prst="rect">
                  <a:avLst/>
                </a:prstGeom>
                <a:solidFill>
                  <a:schemeClr val="accent1"/>
                </a:solidFill>
                <a:ln>
                  <a:solidFill>
                    <a:srgbClr val="4F81B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6" name="Rectangle 505"/>
                <p:cNvSpPr/>
                <p:nvPr/>
              </p:nvSpPr>
              <p:spPr>
                <a:xfrm>
                  <a:off x="3675592" y="3150659"/>
                  <a:ext cx="45719" cy="45719"/>
                </a:xfrm>
                <a:prstGeom prst="rect">
                  <a:avLst/>
                </a:prstGeom>
                <a:gradFill flip="none" rotWithShape="1">
                  <a:gsLst>
                    <a:gs pos="0">
                      <a:schemeClr val="bg1">
                        <a:lumMod val="65000"/>
                      </a:schemeClr>
                    </a:gs>
                    <a:gs pos="100000">
                      <a:srgbClr val="FFFFFF"/>
                    </a:gs>
                  </a:gsLst>
                  <a:lin ang="16200000" scaled="0"/>
                  <a:tileRect/>
                </a:gradFill>
                <a:ln w="3175" cmpd="sng">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7" name="Rectangle 506"/>
                <p:cNvSpPr/>
                <p:nvPr/>
              </p:nvSpPr>
              <p:spPr>
                <a:xfrm>
                  <a:off x="3733800" y="3151506"/>
                  <a:ext cx="390525" cy="45719"/>
                </a:xfrm>
                <a:prstGeom prst="rect">
                  <a:avLst/>
                </a:prstGeom>
                <a:gradFill flip="none" rotWithShape="1">
                  <a:gsLst>
                    <a:gs pos="0">
                      <a:schemeClr val="accent5">
                        <a:lumMod val="40000"/>
                        <a:lumOff val="60000"/>
                      </a:schemeClr>
                    </a:gs>
                    <a:gs pos="100000">
                      <a:srgbClr val="2C6CD5"/>
                    </a:gs>
                  </a:gsLst>
                  <a:lin ang="10800000" scaled="0"/>
                  <a:tileRect/>
                </a:gradFill>
                <a:ln w="3175" cmpd="sng">
                  <a:gradFill flip="none" rotWithShape="1">
                    <a:gsLst>
                      <a:gs pos="0">
                        <a:schemeClr val="accent1">
                          <a:shade val="95000"/>
                          <a:satMod val="105000"/>
                        </a:schemeClr>
                      </a:gs>
                      <a:gs pos="100000">
                        <a:schemeClr val="tx2">
                          <a:lumMod val="40000"/>
                          <a:lumOff val="60000"/>
                        </a:schemeClr>
                      </a:gs>
                    </a:gsLst>
                    <a:lin ang="0" scaled="1"/>
                    <a:tileRect/>
                  </a:gra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8" name="Rectangle 507"/>
                <p:cNvSpPr/>
                <p:nvPr/>
              </p:nvSpPr>
              <p:spPr>
                <a:xfrm>
                  <a:off x="4139142" y="3150659"/>
                  <a:ext cx="45719" cy="45719"/>
                </a:xfrm>
                <a:prstGeom prst="rect">
                  <a:avLst/>
                </a:prstGeom>
                <a:noFill/>
                <a:ln w="3175" cmpd="sng">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9" name="Rectangle 508"/>
                <p:cNvSpPr/>
                <p:nvPr/>
              </p:nvSpPr>
              <p:spPr>
                <a:xfrm>
                  <a:off x="4193117" y="3150659"/>
                  <a:ext cx="45719" cy="45719"/>
                </a:xfrm>
                <a:prstGeom prst="rect">
                  <a:avLst/>
                </a:prstGeom>
                <a:noFill/>
                <a:ln w="3175" cmpd="sng">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0" name="Rectangle 509"/>
                <p:cNvSpPr/>
                <p:nvPr/>
              </p:nvSpPr>
              <p:spPr>
                <a:xfrm>
                  <a:off x="3717925" y="3302000"/>
                  <a:ext cx="355600" cy="247650"/>
                </a:xfrm>
                <a:prstGeom prst="rect">
                  <a:avLst/>
                </a:prstGeom>
                <a:gradFill flip="none" rotWithShape="1">
                  <a:gsLst>
                    <a:gs pos="11000">
                      <a:schemeClr val="bg1"/>
                    </a:gs>
                    <a:gs pos="100000">
                      <a:srgbClr val="ADE9FA"/>
                    </a:gs>
                  </a:gsLst>
                  <a:lin ang="2700000" scaled="0"/>
                  <a:tileRect/>
                </a:gradFill>
                <a:ln w="3175" cmpd="sng">
                  <a:solidFill>
                    <a:schemeClr val="tx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1" name="Rectangle 510"/>
                <p:cNvSpPr/>
                <p:nvPr/>
              </p:nvSpPr>
              <p:spPr>
                <a:xfrm>
                  <a:off x="3714750" y="3227706"/>
                  <a:ext cx="488950" cy="48894"/>
                </a:xfrm>
                <a:prstGeom prst="rect">
                  <a:avLst/>
                </a:prstGeom>
                <a:gradFill flip="none" rotWithShape="1">
                  <a:gsLst>
                    <a:gs pos="11000">
                      <a:schemeClr val="bg1"/>
                    </a:gs>
                    <a:gs pos="100000">
                      <a:srgbClr val="ADE9FA"/>
                    </a:gs>
                  </a:gsLst>
                  <a:lin ang="2700000" scaled="0"/>
                  <a:tileRect/>
                </a:gradFill>
                <a:ln w="3175" cmpd="sng">
                  <a:solidFill>
                    <a:schemeClr val="tx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2" name="Rectangle 511"/>
                <p:cNvSpPr/>
                <p:nvPr/>
              </p:nvSpPr>
              <p:spPr>
                <a:xfrm>
                  <a:off x="3714750" y="3565525"/>
                  <a:ext cx="358775" cy="155575"/>
                </a:xfrm>
                <a:prstGeom prst="rect">
                  <a:avLst/>
                </a:prstGeom>
                <a:gradFill flip="none" rotWithShape="1">
                  <a:gsLst>
                    <a:gs pos="11000">
                      <a:schemeClr val="bg1"/>
                    </a:gs>
                    <a:gs pos="100000">
                      <a:schemeClr val="bg1">
                        <a:lumMod val="95000"/>
                      </a:schemeClr>
                    </a:gs>
                  </a:gsLst>
                  <a:lin ang="2700000" scaled="0"/>
                  <a:tileRect/>
                </a:gradFill>
                <a:ln w="317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513" name="Group 512"/>
                <p:cNvGrpSpPr>
                  <a:grpSpLocks/>
                </p:cNvGrpSpPr>
                <p:nvPr/>
              </p:nvGrpSpPr>
              <p:grpSpPr>
                <a:xfrm>
                  <a:off x="3739091" y="3586691"/>
                  <a:ext cx="129540" cy="123825"/>
                  <a:chOff x="4762500" y="3362325"/>
                  <a:chExt cx="215900" cy="206375"/>
                </a:xfrm>
              </p:grpSpPr>
              <p:sp>
                <p:nvSpPr>
                  <p:cNvPr id="529" name="Pie 528"/>
                  <p:cNvSpPr/>
                  <p:nvPr/>
                </p:nvSpPr>
                <p:spPr>
                  <a:xfrm>
                    <a:off x="4765675" y="3362325"/>
                    <a:ext cx="212725" cy="206375"/>
                  </a:xfrm>
                  <a:prstGeom prst="pie">
                    <a:avLst>
                      <a:gd name="adj1" fmla="val 7396631"/>
                      <a:gd name="adj2" fmla="val 16200000"/>
                    </a:avLst>
                  </a:prstGeom>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530" name="Pie 529"/>
                  <p:cNvSpPr/>
                  <p:nvPr/>
                </p:nvSpPr>
                <p:spPr>
                  <a:xfrm>
                    <a:off x="4762500" y="3362325"/>
                    <a:ext cx="212725" cy="206375"/>
                  </a:xfrm>
                  <a:prstGeom prst="pie">
                    <a:avLst>
                      <a:gd name="adj1" fmla="val 16310510"/>
                      <a:gd name="adj2" fmla="val 20841224"/>
                    </a:avLst>
                  </a:prstGeom>
                  <a:gradFill>
                    <a:gsLst>
                      <a:gs pos="0">
                        <a:schemeClr val="accent6">
                          <a:lumMod val="60000"/>
                          <a:lumOff val="40000"/>
                        </a:schemeClr>
                      </a:gs>
                      <a:gs pos="100000">
                        <a:schemeClr val="accent6"/>
                      </a:gs>
                    </a:gsLs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531" name="Pie 530"/>
                  <p:cNvSpPr/>
                  <p:nvPr/>
                </p:nvSpPr>
                <p:spPr>
                  <a:xfrm>
                    <a:off x="4762500" y="3362325"/>
                    <a:ext cx="212725" cy="206375"/>
                  </a:xfrm>
                  <a:prstGeom prst="pie">
                    <a:avLst>
                      <a:gd name="adj1" fmla="val 20822945"/>
                      <a:gd name="adj2" fmla="val 7431545"/>
                    </a:avLst>
                  </a:prstGeom>
                  <a:gradFill>
                    <a:gsLst>
                      <a:gs pos="0">
                        <a:srgbClr val="DC4F4F">
                          <a:alpha val="68000"/>
                        </a:srgbClr>
                      </a:gs>
                      <a:gs pos="100000">
                        <a:srgbClr val="8E222A">
                          <a:alpha val="84000"/>
                        </a:srgbClr>
                      </a:gs>
                    </a:gsLs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grpSp>
            <p:cxnSp>
              <p:nvCxnSpPr>
                <p:cNvPr id="514" name="Straight Connector 513"/>
                <p:cNvCxnSpPr/>
                <p:nvPr/>
              </p:nvCxnSpPr>
              <p:spPr>
                <a:xfrm flipH="1">
                  <a:off x="3894571" y="3698875"/>
                  <a:ext cx="137679" cy="1"/>
                </a:xfrm>
                <a:prstGeom prst="line">
                  <a:avLst/>
                </a:prstGeom>
                <a:ln w="3175" cmpd="sng">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515" name="Rectangle 514"/>
                <p:cNvSpPr/>
                <p:nvPr/>
              </p:nvSpPr>
              <p:spPr>
                <a:xfrm>
                  <a:off x="3919856" y="3597275"/>
                  <a:ext cx="28800" cy="101600"/>
                </a:xfrm>
                <a:prstGeom prst="rect">
                  <a:avLst/>
                </a:prstGeom>
                <a:gradFill flip="none" rotWithShape="1">
                  <a:gsLst>
                    <a:gs pos="11000">
                      <a:schemeClr val="accent6">
                        <a:lumMod val="20000"/>
                        <a:lumOff val="80000"/>
                      </a:schemeClr>
                    </a:gs>
                    <a:gs pos="100000">
                      <a:schemeClr val="accent6">
                        <a:lumMod val="75000"/>
                      </a:schemeClr>
                    </a:gs>
                  </a:gsLst>
                  <a:lin ang="2700000" scaled="0"/>
                  <a:tileRect/>
                </a:gradFill>
                <a:ln w="3175" cmpd="sng">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6" name="Rectangle 515"/>
                <p:cNvSpPr/>
                <p:nvPr/>
              </p:nvSpPr>
              <p:spPr>
                <a:xfrm>
                  <a:off x="3961131" y="3648075"/>
                  <a:ext cx="28800" cy="50400"/>
                </a:xfrm>
                <a:prstGeom prst="rect">
                  <a:avLst/>
                </a:prstGeom>
                <a:gradFill flip="none" rotWithShape="1">
                  <a:gsLst>
                    <a:gs pos="11000">
                      <a:schemeClr val="accent3">
                        <a:lumMod val="20000"/>
                        <a:lumOff val="80000"/>
                      </a:schemeClr>
                    </a:gs>
                    <a:gs pos="100000">
                      <a:schemeClr val="accent3">
                        <a:lumMod val="75000"/>
                      </a:schemeClr>
                    </a:gs>
                  </a:gsLst>
                  <a:lin ang="2700000" scaled="0"/>
                  <a:tileRect/>
                </a:gradFill>
                <a:ln w="3175" cmpd="sng">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17" name="Straight Connector 516"/>
                <p:cNvCxnSpPr/>
                <p:nvPr/>
              </p:nvCxnSpPr>
              <p:spPr>
                <a:xfrm>
                  <a:off x="4098925" y="3317875"/>
                  <a:ext cx="104775" cy="0"/>
                </a:xfrm>
                <a:prstGeom prst="line">
                  <a:avLst/>
                </a:prstGeom>
                <a:ln>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18" name="Straight Connector 517"/>
                <p:cNvCxnSpPr/>
                <p:nvPr/>
              </p:nvCxnSpPr>
              <p:spPr>
                <a:xfrm>
                  <a:off x="4098925" y="3365500"/>
                  <a:ext cx="104775" cy="0"/>
                </a:xfrm>
                <a:prstGeom prst="line">
                  <a:avLst/>
                </a:prstGeom>
                <a:ln>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19" name="Straight Connector 518"/>
                <p:cNvCxnSpPr/>
                <p:nvPr/>
              </p:nvCxnSpPr>
              <p:spPr>
                <a:xfrm>
                  <a:off x="4098925" y="3413125"/>
                  <a:ext cx="104775" cy="0"/>
                </a:xfrm>
                <a:prstGeom prst="line">
                  <a:avLst/>
                </a:prstGeom>
                <a:ln>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20" name="Straight Connector 519"/>
                <p:cNvCxnSpPr/>
                <p:nvPr/>
              </p:nvCxnSpPr>
              <p:spPr>
                <a:xfrm>
                  <a:off x="4098925" y="3460750"/>
                  <a:ext cx="104775" cy="0"/>
                </a:xfrm>
                <a:prstGeom prst="line">
                  <a:avLst/>
                </a:prstGeom>
                <a:ln>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21" name="Straight Connector 520"/>
                <p:cNvCxnSpPr/>
                <p:nvPr/>
              </p:nvCxnSpPr>
              <p:spPr>
                <a:xfrm>
                  <a:off x="4098925" y="3511550"/>
                  <a:ext cx="63500" cy="0"/>
                </a:xfrm>
                <a:prstGeom prst="line">
                  <a:avLst/>
                </a:prstGeom>
                <a:ln>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22" name="Straight Connector 521"/>
                <p:cNvCxnSpPr/>
                <p:nvPr/>
              </p:nvCxnSpPr>
              <p:spPr>
                <a:xfrm>
                  <a:off x="4178300" y="3511550"/>
                  <a:ext cx="25400" cy="0"/>
                </a:xfrm>
                <a:prstGeom prst="line">
                  <a:avLst/>
                </a:prstGeom>
                <a:ln>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23" name="Straight Connector 522"/>
                <p:cNvCxnSpPr/>
                <p:nvPr/>
              </p:nvCxnSpPr>
              <p:spPr>
                <a:xfrm>
                  <a:off x="4098925" y="3556000"/>
                  <a:ext cx="63500" cy="0"/>
                </a:xfrm>
                <a:prstGeom prst="line">
                  <a:avLst/>
                </a:prstGeom>
                <a:ln>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24" name="Straight Connector 523"/>
                <p:cNvCxnSpPr/>
                <p:nvPr/>
              </p:nvCxnSpPr>
              <p:spPr>
                <a:xfrm>
                  <a:off x="4178300" y="3556000"/>
                  <a:ext cx="25400" cy="0"/>
                </a:xfrm>
                <a:prstGeom prst="line">
                  <a:avLst/>
                </a:prstGeom>
                <a:ln>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25" name="Straight Connector 524"/>
                <p:cNvCxnSpPr/>
                <p:nvPr/>
              </p:nvCxnSpPr>
              <p:spPr>
                <a:xfrm>
                  <a:off x="4098925" y="3600450"/>
                  <a:ext cx="63500" cy="0"/>
                </a:xfrm>
                <a:prstGeom prst="line">
                  <a:avLst/>
                </a:prstGeom>
                <a:ln>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26" name="Straight Connector 525"/>
                <p:cNvCxnSpPr/>
                <p:nvPr/>
              </p:nvCxnSpPr>
              <p:spPr>
                <a:xfrm>
                  <a:off x="4178300" y="3600450"/>
                  <a:ext cx="25400" cy="0"/>
                </a:xfrm>
                <a:prstGeom prst="line">
                  <a:avLst/>
                </a:prstGeom>
                <a:ln>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27" name="Straight Connector 526"/>
                <p:cNvCxnSpPr/>
                <p:nvPr/>
              </p:nvCxnSpPr>
              <p:spPr>
                <a:xfrm>
                  <a:off x="4098925" y="3648075"/>
                  <a:ext cx="104775" cy="0"/>
                </a:xfrm>
                <a:prstGeom prst="line">
                  <a:avLst/>
                </a:prstGeom>
                <a:ln>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28" name="Straight Connector 527"/>
                <p:cNvCxnSpPr/>
                <p:nvPr/>
              </p:nvCxnSpPr>
              <p:spPr>
                <a:xfrm>
                  <a:off x="4098925" y="3695700"/>
                  <a:ext cx="104775" cy="0"/>
                </a:xfrm>
                <a:prstGeom prst="line">
                  <a:avLst/>
                </a:prstGeom>
                <a:ln>
                  <a:solidFill>
                    <a:schemeClr val="accent1"/>
                  </a:solidFill>
                </a:ln>
                <a:effectLst/>
              </p:spPr>
              <p:style>
                <a:lnRef idx="2">
                  <a:schemeClr val="accent1"/>
                </a:lnRef>
                <a:fillRef idx="0">
                  <a:schemeClr val="accent1"/>
                </a:fillRef>
                <a:effectRef idx="1">
                  <a:schemeClr val="accent1"/>
                </a:effectRef>
                <a:fontRef idx="minor">
                  <a:schemeClr val="tx1"/>
                </a:fontRef>
              </p:style>
            </p:cxnSp>
          </p:grpSp>
        </p:grpSp>
      </p:grpSp>
      <p:grpSp>
        <p:nvGrpSpPr>
          <p:cNvPr id="276" name="Group 275"/>
          <p:cNvGrpSpPr/>
          <p:nvPr/>
        </p:nvGrpSpPr>
        <p:grpSpPr>
          <a:xfrm>
            <a:off x="2736625" y="1615100"/>
            <a:ext cx="1024918" cy="831832"/>
            <a:chOff x="3498625" y="2059600"/>
            <a:chExt cx="1024918" cy="831832"/>
          </a:xfrm>
        </p:grpSpPr>
        <p:sp>
          <p:nvSpPr>
            <p:cNvPr id="11" name="Cloud 10"/>
            <p:cNvSpPr/>
            <p:nvPr/>
          </p:nvSpPr>
          <p:spPr>
            <a:xfrm>
              <a:off x="3498625" y="2459651"/>
              <a:ext cx="1024918" cy="431781"/>
            </a:xfrm>
            <a:prstGeom prst="cloud">
              <a:avLst/>
            </a:prstGeom>
            <a:gradFill>
              <a:gsLst>
                <a:gs pos="0">
                  <a:schemeClr val="tx2">
                    <a:lumMod val="20000"/>
                    <a:lumOff val="80000"/>
                  </a:schemeClr>
                </a:gs>
                <a:gs pos="57000">
                  <a:schemeClr val="bg1"/>
                </a:gs>
              </a:gsLst>
            </a:gradFill>
            <a:ln>
              <a:gradFill flip="none" rotWithShape="1">
                <a:gsLst>
                  <a:gs pos="0">
                    <a:schemeClr val="accent1"/>
                  </a:gs>
                  <a:gs pos="100000">
                    <a:schemeClr val="tx2">
                      <a:lumMod val="40000"/>
                      <a:lumOff val="60000"/>
                    </a:schemeClr>
                  </a:gs>
                </a:gsLst>
                <a:lin ang="0" scaled="1"/>
                <a:tileRect/>
              </a:gra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dirty="0"/>
            </a:p>
          </p:txBody>
        </p:sp>
        <p:grpSp>
          <p:nvGrpSpPr>
            <p:cNvPr id="35" name="Group 34"/>
            <p:cNvGrpSpPr/>
            <p:nvPr/>
          </p:nvGrpSpPr>
          <p:grpSpPr>
            <a:xfrm>
              <a:off x="3706284" y="2059600"/>
              <a:ext cx="577850" cy="603251"/>
              <a:chOff x="3670300" y="3149599"/>
              <a:chExt cx="577850" cy="603251"/>
            </a:xfrm>
          </p:grpSpPr>
          <p:sp>
            <p:nvSpPr>
              <p:cNvPr id="3" name="Rectangle 2"/>
              <p:cNvSpPr/>
              <p:nvPr/>
            </p:nvSpPr>
            <p:spPr>
              <a:xfrm>
                <a:off x="3670300" y="3149600"/>
                <a:ext cx="577850" cy="603250"/>
              </a:xfrm>
              <a:prstGeom prst="rect">
                <a:avLst/>
              </a:prstGeom>
              <a:solidFill>
                <a:schemeClr val="bg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3673475" y="3149599"/>
                <a:ext cx="574675" cy="53975"/>
              </a:xfrm>
              <a:prstGeom prst="rect">
                <a:avLst/>
              </a:prstGeom>
              <a:solidFill>
                <a:schemeClr val="accent1"/>
              </a:solidFill>
              <a:ln>
                <a:solidFill>
                  <a:srgbClr val="4F81B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3675592" y="3150659"/>
                <a:ext cx="45719" cy="45719"/>
              </a:xfrm>
              <a:prstGeom prst="rect">
                <a:avLst/>
              </a:prstGeom>
              <a:gradFill flip="none" rotWithShape="1">
                <a:gsLst>
                  <a:gs pos="0">
                    <a:schemeClr val="bg1">
                      <a:lumMod val="65000"/>
                    </a:schemeClr>
                  </a:gs>
                  <a:gs pos="100000">
                    <a:srgbClr val="FFFFFF"/>
                  </a:gs>
                </a:gsLst>
                <a:lin ang="16200000" scaled="0"/>
                <a:tileRect/>
              </a:gradFill>
              <a:ln w="3175" cmpd="sng">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3733800" y="3151506"/>
                <a:ext cx="390525" cy="45719"/>
              </a:xfrm>
              <a:prstGeom prst="rect">
                <a:avLst/>
              </a:prstGeom>
              <a:gradFill flip="none" rotWithShape="1">
                <a:gsLst>
                  <a:gs pos="0">
                    <a:schemeClr val="accent5">
                      <a:lumMod val="40000"/>
                      <a:lumOff val="60000"/>
                    </a:schemeClr>
                  </a:gs>
                  <a:gs pos="100000">
                    <a:srgbClr val="2C6CD5"/>
                  </a:gs>
                </a:gsLst>
                <a:lin ang="10800000" scaled="0"/>
                <a:tileRect/>
              </a:gradFill>
              <a:ln w="3175" cmpd="sng">
                <a:gradFill flip="none" rotWithShape="1">
                  <a:gsLst>
                    <a:gs pos="0">
                      <a:schemeClr val="accent1">
                        <a:shade val="95000"/>
                        <a:satMod val="105000"/>
                      </a:schemeClr>
                    </a:gs>
                    <a:gs pos="100000">
                      <a:schemeClr val="tx2">
                        <a:lumMod val="40000"/>
                        <a:lumOff val="60000"/>
                      </a:schemeClr>
                    </a:gs>
                  </a:gsLst>
                  <a:lin ang="0" scaled="1"/>
                  <a:tileRect/>
                </a:gra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4139142" y="3150659"/>
                <a:ext cx="45719" cy="45719"/>
              </a:xfrm>
              <a:prstGeom prst="rect">
                <a:avLst/>
              </a:prstGeom>
              <a:noFill/>
              <a:ln w="3175" cmpd="sng">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4193117" y="3150659"/>
                <a:ext cx="45719" cy="45719"/>
              </a:xfrm>
              <a:prstGeom prst="rect">
                <a:avLst/>
              </a:prstGeom>
              <a:noFill/>
              <a:ln w="3175" cmpd="sng">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3717925" y="3302000"/>
                <a:ext cx="355600" cy="247650"/>
              </a:xfrm>
              <a:prstGeom prst="rect">
                <a:avLst/>
              </a:prstGeom>
              <a:gradFill flip="none" rotWithShape="1">
                <a:gsLst>
                  <a:gs pos="11000">
                    <a:schemeClr val="bg1"/>
                  </a:gs>
                  <a:gs pos="100000">
                    <a:srgbClr val="ADE9FA"/>
                  </a:gs>
                </a:gsLst>
                <a:lin ang="2700000" scaled="0"/>
                <a:tileRect/>
              </a:gradFill>
              <a:ln w="3175" cmpd="sng">
                <a:solidFill>
                  <a:schemeClr val="tx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p:cNvSpPr/>
              <p:nvPr/>
            </p:nvSpPr>
            <p:spPr>
              <a:xfrm>
                <a:off x="3714750" y="3227706"/>
                <a:ext cx="488950" cy="48894"/>
              </a:xfrm>
              <a:prstGeom prst="rect">
                <a:avLst/>
              </a:prstGeom>
              <a:gradFill flip="none" rotWithShape="1">
                <a:gsLst>
                  <a:gs pos="11000">
                    <a:schemeClr val="bg1"/>
                  </a:gs>
                  <a:gs pos="100000">
                    <a:srgbClr val="ADE9FA"/>
                  </a:gs>
                </a:gsLst>
                <a:lin ang="2700000" scaled="0"/>
                <a:tileRect/>
              </a:gradFill>
              <a:ln w="3175" cmpd="sng">
                <a:solidFill>
                  <a:schemeClr val="tx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3714750" y="3565525"/>
                <a:ext cx="358775" cy="155575"/>
              </a:xfrm>
              <a:prstGeom prst="rect">
                <a:avLst/>
              </a:prstGeom>
              <a:gradFill flip="none" rotWithShape="1">
                <a:gsLst>
                  <a:gs pos="11000">
                    <a:schemeClr val="bg1"/>
                  </a:gs>
                  <a:gs pos="100000">
                    <a:schemeClr val="bg1">
                      <a:lumMod val="95000"/>
                    </a:schemeClr>
                  </a:gs>
                </a:gsLst>
                <a:lin ang="2700000" scaled="0"/>
                <a:tileRect/>
              </a:gradFill>
              <a:ln w="317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8" name="Group 17"/>
              <p:cNvGrpSpPr>
                <a:grpSpLocks/>
              </p:cNvGrpSpPr>
              <p:nvPr/>
            </p:nvGrpSpPr>
            <p:grpSpPr>
              <a:xfrm>
                <a:off x="3739091" y="3586691"/>
                <a:ext cx="129540" cy="123825"/>
                <a:chOff x="4762500" y="3362325"/>
                <a:chExt cx="215900" cy="206375"/>
              </a:xfrm>
            </p:grpSpPr>
            <p:sp>
              <p:nvSpPr>
                <p:cNvPr id="15" name="Pie 14"/>
                <p:cNvSpPr/>
                <p:nvPr/>
              </p:nvSpPr>
              <p:spPr>
                <a:xfrm>
                  <a:off x="4765675" y="3362325"/>
                  <a:ext cx="212725" cy="206375"/>
                </a:xfrm>
                <a:prstGeom prst="pie">
                  <a:avLst>
                    <a:gd name="adj1" fmla="val 7396631"/>
                    <a:gd name="adj2" fmla="val 16200000"/>
                  </a:avLst>
                </a:prstGeom>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3" name="Pie 22"/>
                <p:cNvSpPr/>
                <p:nvPr/>
              </p:nvSpPr>
              <p:spPr>
                <a:xfrm>
                  <a:off x="4762500" y="3362325"/>
                  <a:ext cx="212725" cy="206375"/>
                </a:xfrm>
                <a:prstGeom prst="pie">
                  <a:avLst>
                    <a:gd name="adj1" fmla="val 16310510"/>
                    <a:gd name="adj2" fmla="val 20841224"/>
                  </a:avLst>
                </a:prstGeom>
                <a:gradFill>
                  <a:gsLst>
                    <a:gs pos="0">
                      <a:schemeClr val="accent6">
                        <a:lumMod val="60000"/>
                        <a:lumOff val="40000"/>
                      </a:schemeClr>
                    </a:gs>
                    <a:gs pos="100000">
                      <a:schemeClr val="accent6"/>
                    </a:gs>
                  </a:gsLs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4" name="Pie 23"/>
                <p:cNvSpPr/>
                <p:nvPr/>
              </p:nvSpPr>
              <p:spPr>
                <a:xfrm>
                  <a:off x="4762500" y="3362325"/>
                  <a:ext cx="212725" cy="206375"/>
                </a:xfrm>
                <a:prstGeom prst="pie">
                  <a:avLst>
                    <a:gd name="adj1" fmla="val 20822945"/>
                    <a:gd name="adj2" fmla="val 7431545"/>
                  </a:avLst>
                </a:prstGeom>
                <a:gradFill>
                  <a:gsLst>
                    <a:gs pos="0">
                      <a:srgbClr val="DC4F4F">
                        <a:alpha val="68000"/>
                      </a:srgbClr>
                    </a:gs>
                    <a:gs pos="100000">
                      <a:srgbClr val="8E222A">
                        <a:alpha val="84000"/>
                      </a:srgbClr>
                    </a:gs>
                  </a:gsLs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grpSp>
          <p:cxnSp>
            <p:nvCxnSpPr>
              <p:cNvPr id="22" name="Straight Connector 21"/>
              <p:cNvCxnSpPr/>
              <p:nvPr/>
            </p:nvCxnSpPr>
            <p:spPr>
              <a:xfrm flipH="1">
                <a:off x="3894571" y="3698875"/>
                <a:ext cx="137679" cy="1"/>
              </a:xfrm>
              <a:prstGeom prst="line">
                <a:avLst/>
              </a:prstGeom>
              <a:ln w="3175" cmpd="sng">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29" name="Rectangle 28"/>
              <p:cNvSpPr/>
              <p:nvPr/>
            </p:nvSpPr>
            <p:spPr>
              <a:xfrm>
                <a:off x="3919856" y="3597275"/>
                <a:ext cx="28800" cy="101600"/>
              </a:xfrm>
              <a:prstGeom prst="rect">
                <a:avLst/>
              </a:prstGeom>
              <a:gradFill flip="none" rotWithShape="1">
                <a:gsLst>
                  <a:gs pos="11000">
                    <a:schemeClr val="accent6">
                      <a:lumMod val="20000"/>
                      <a:lumOff val="80000"/>
                    </a:schemeClr>
                  </a:gs>
                  <a:gs pos="100000">
                    <a:schemeClr val="accent6">
                      <a:lumMod val="75000"/>
                    </a:schemeClr>
                  </a:gs>
                </a:gsLst>
                <a:lin ang="2700000" scaled="0"/>
                <a:tileRect/>
              </a:gradFill>
              <a:ln w="3175" cmpd="sng">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Rectangle 32"/>
              <p:cNvSpPr/>
              <p:nvPr/>
            </p:nvSpPr>
            <p:spPr>
              <a:xfrm>
                <a:off x="3961131" y="3648075"/>
                <a:ext cx="28800" cy="50400"/>
              </a:xfrm>
              <a:prstGeom prst="rect">
                <a:avLst/>
              </a:prstGeom>
              <a:gradFill flip="none" rotWithShape="1">
                <a:gsLst>
                  <a:gs pos="11000">
                    <a:schemeClr val="accent3">
                      <a:lumMod val="20000"/>
                      <a:lumOff val="80000"/>
                    </a:schemeClr>
                  </a:gs>
                  <a:gs pos="100000">
                    <a:schemeClr val="accent3">
                      <a:lumMod val="75000"/>
                    </a:schemeClr>
                  </a:gs>
                </a:gsLst>
                <a:lin ang="2700000" scaled="0"/>
                <a:tileRect/>
              </a:gradFill>
              <a:ln w="3175" cmpd="sng">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1" name="Straight Connector 30"/>
              <p:cNvCxnSpPr/>
              <p:nvPr/>
            </p:nvCxnSpPr>
            <p:spPr>
              <a:xfrm>
                <a:off x="4098925" y="3317875"/>
                <a:ext cx="104775" cy="0"/>
              </a:xfrm>
              <a:prstGeom prst="line">
                <a:avLst/>
              </a:prstGeom>
              <a:ln>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a:off x="4098925" y="3365500"/>
                <a:ext cx="104775" cy="0"/>
              </a:xfrm>
              <a:prstGeom prst="line">
                <a:avLst/>
              </a:prstGeom>
              <a:ln>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4098925" y="3413125"/>
                <a:ext cx="104775" cy="0"/>
              </a:xfrm>
              <a:prstGeom prst="line">
                <a:avLst/>
              </a:prstGeom>
              <a:ln>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p:nvCxnSpPr>
            <p:spPr>
              <a:xfrm>
                <a:off x="4098925" y="3460750"/>
                <a:ext cx="104775" cy="0"/>
              </a:xfrm>
              <a:prstGeom prst="line">
                <a:avLst/>
              </a:prstGeom>
              <a:ln>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p:nvCxnSpPr>
            <p:spPr>
              <a:xfrm>
                <a:off x="4098925" y="3511550"/>
                <a:ext cx="63500" cy="0"/>
              </a:xfrm>
              <a:prstGeom prst="line">
                <a:avLst/>
              </a:prstGeom>
              <a:ln>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5" name="Straight Connector 44"/>
              <p:cNvCxnSpPr/>
              <p:nvPr/>
            </p:nvCxnSpPr>
            <p:spPr>
              <a:xfrm>
                <a:off x="4178300" y="3511550"/>
                <a:ext cx="25400" cy="0"/>
              </a:xfrm>
              <a:prstGeom prst="line">
                <a:avLst/>
              </a:prstGeom>
              <a:ln>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7" name="Straight Connector 46"/>
              <p:cNvCxnSpPr/>
              <p:nvPr/>
            </p:nvCxnSpPr>
            <p:spPr>
              <a:xfrm>
                <a:off x="4098925" y="3556000"/>
                <a:ext cx="63500" cy="0"/>
              </a:xfrm>
              <a:prstGeom prst="line">
                <a:avLst/>
              </a:prstGeom>
              <a:ln>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p:nvCxnSpPr>
            <p:spPr>
              <a:xfrm>
                <a:off x="4178300" y="3556000"/>
                <a:ext cx="25400" cy="0"/>
              </a:xfrm>
              <a:prstGeom prst="line">
                <a:avLst/>
              </a:prstGeom>
              <a:ln>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p:nvCxnSpPr>
            <p:spPr>
              <a:xfrm>
                <a:off x="4098925" y="3600450"/>
                <a:ext cx="63500" cy="0"/>
              </a:xfrm>
              <a:prstGeom prst="line">
                <a:avLst/>
              </a:prstGeom>
              <a:ln>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p:cNvCxnSpPr/>
              <p:nvPr/>
            </p:nvCxnSpPr>
            <p:spPr>
              <a:xfrm>
                <a:off x="4178300" y="3600450"/>
                <a:ext cx="25400" cy="0"/>
              </a:xfrm>
              <a:prstGeom prst="line">
                <a:avLst/>
              </a:prstGeom>
              <a:ln>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a:xfrm>
                <a:off x="4098925" y="3648075"/>
                <a:ext cx="104775" cy="0"/>
              </a:xfrm>
              <a:prstGeom prst="line">
                <a:avLst/>
              </a:prstGeom>
              <a:ln>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p:nvCxnSpPr>
            <p:spPr>
              <a:xfrm>
                <a:off x="4098925" y="3695700"/>
                <a:ext cx="104775" cy="0"/>
              </a:xfrm>
              <a:prstGeom prst="line">
                <a:avLst/>
              </a:prstGeom>
              <a:ln>
                <a:solidFill>
                  <a:schemeClr val="accent1"/>
                </a:solidFill>
              </a:ln>
              <a:effectLst/>
            </p:spPr>
            <p:style>
              <a:lnRef idx="2">
                <a:schemeClr val="accent1"/>
              </a:lnRef>
              <a:fillRef idx="0">
                <a:schemeClr val="accent1"/>
              </a:fillRef>
              <a:effectRef idx="1">
                <a:schemeClr val="accent1"/>
              </a:effectRef>
              <a:fontRef idx="minor">
                <a:schemeClr val="tx1"/>
              </a:fontRef>
            </p:style>
          </p:cxnSp>
        </p:grpSp>
      </p:grpSp>
      <p:cxnSp>
        <p:nvCxnSpPr>
          <p:cNvPr id="542" name="Straight Arrow Connector 541"/>
          <p:cNvCxnSpPr/>
          <p:nvPr/>
        </p:nvCxnSpPr>
        <p:spPr>
          <a:xfrm>
            <a:off x="3340100" y="5533400"/>
            <a:ext cx="5803900" cy="0"/>
          </a:xfrm>
          <a:prstGeom prst="straightConnector1">
            <a:avLst/>
          </a:prstGeom>
          <a:ln w="3175" cmpd="sng">
            <a:solidFill>
              <a:schemeClr val="tx2">
                <a:lumMod val="50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grpSp>
        <p:nvGrpSpPr>
          <p:cNvPr id="27" name="Group 26"/>
          <p:cNvGrpSpPr/>
          <p:nvPr/>
        </p:nvGrpSpPr>
        <p:grpSpPr>
          <a:xfrm>
            <a:off x="5443841" y="4940300"/>
            <a:ext cx="1024918" cy="954961"/>
            <a:chOff x="5443841" y="4940300"/>
            <a:chExt cx="1024918" cy="954961"/>
          </a:xfrm>
        </p:grpSpPr>
        <p:sp>
          <p:nvSpPr>
            <p:cNvPr id="96" name="Rectangle 95"/>
            <p:cNvSpPr/>
            <p:nvPr/>
          </p:nvSpPr>
          <p:spPr>
            <a:xfrm>
              <a:off x="5592678" y="5587484"/>
              <a:ext cx="697627" cy="307777"/>
            </a:xfrm>
            <a:prstGeom prst="rect">
              <a:avLst/>
            </a:prstGeom>
          </p:spPr>
          <p:txBody>
            <a:bodyPr wrap="none">
              <a:spAutoFit/>
            </a:bodyPr>
            <a:lstStyle/>
            <a:p>
              <a:r>
                <a:rPr lang="en-US" sz="1400" b="1">
                  <a:solidFill>
                    <a:schemeClr val="accent1">
                      <a:lumMod val="50000"/>
                    </a:schemeClr>
                  </a:solidFill>
                  <a:latin typeface="Abadi MT Condensed Light"/>
                  <a:cs typeface="Abadi MT Condensed Light"/>
                </a:rPr>
                <a:t>WEB API</a:t>
              </a:r>
              <a:endParaRPr lang="en-US" sz="1400"/>
            </a:p>
          </p:txBody>
        </p:sp>
        <p:grpSp>
          <p:nvGrpSpPr>
            <p:cNvPr id="275" name="Group 274"/>
            <p:cNvGrpSpPr/>
            <p:nvPr/>
          </p:nvGrpSpPr>
          <p:grpSpPr>
            <a:xfrm>
              <a:off x="5443841" y="4940300"/>
              <a:ext cx="1024918" cy="692131"/>
              <a:chOff x="3545191" y="5016500"/>
              <a:chExt cx="1024918" cy="692131"/>
            </a:xfrm>
          </p:grpSpPr>
          <p:sp>
            <p:nvSpPr>
              <p:cNvPr id="54" name="Cloud 53"/>
              <p:cNvSpPr/>
              <p:nvPr/>
            </p:nvSpPr>
            <p:spPr>
              <a:xfrm>
                <a:off x="3545191" y="5276850"/>
                <a:ext cx="1024918" cy="431781"/>
              </a:xfrm>
              <a:prstGeom prst="cloud">
                <a:avLst/>
              </a:prstGeom>
              <a:gradFill>
                <a:gsLst>
                  <a:gs pos="0">
                    <a:schemeClr val="tx2">
                      <a:lumMod val="20000"/>
                      <a:lumOff val="80000"/>
                    </a:schemeClr>
                  </a:gs>
                  <a:gs pos="57000">
                    <a:schemeClr val="bg1"/>
                  </a:gs>
                </a:gsLst>
              </a:gradFill>
              <a:ln>
                <a:gradFill flip="none" rotWithShape="1">
                  <a:gsLst>
                    <a:gs pos="0">
                      <a:schemeClr val="accent1"/>
                    </a:gs>
                    <a:gs pos="100000">
                      <a:schemeClr val="tx2">
                        <a:lumMod val="40000"/>
                        <a:lumOff val="60000"/>
                      </a:schemeClr>
                    </a:gs>
                  </a:gsLst>
                  <a:lin ang="0" scaled="1"/>
                  <a:tileRect/>
                </a:gra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dirty="0"/>
              </a:p>
            </p:txBody>
          </p:sp>
          <p:sp>
            <p:nvSpPr>
              <p:cNvPr id="58" name="Rectangle 57"/>
              <p:cNvSpPr/>
              <p:nvPr/>
            </p:nvSpPr>
            <p:spPr>
              <a:xfrm>
                <a:off x="3911600" y="5016500"/>
                <a:ext cx="234950" cy="463550"/>
              </a:xfrm>
              <a:prstGeom prst="rect">
                <a:avLst/>
              </a:prstGeom>
              <a:gradFill flip="none" rotWithShape="1">
                <a:gsLst>
                  <a:gs pos="11000">
                    <a:schemeClr val="bg1"/>
                  </a:gs>
                  <a:gs pos="100000">
                    <a:srgbClr val="ADE9FA"/>
                  </a:gs>
                </a:gsLst>
                <a:lin ang="2700000" scaled="0"/>
                <a:tileRect/>
              </a:gradFill>
              <a:ln w="3175" cmpd="sng">
                <a:solidFill>
                  <a:schemeClr val="tx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6" name="Straight Connector 45"/>
              <p:cNvCxnSpPr/>
              <p:nvPr/>
            </p:nvCxnSpPr>
            <p:spPr>
              <a:xfrm flipH="1">
                <a:off x="3632200" y="5118100"/>
                <a:ext cx="279400" cy="1"/>
              </a:xfrm>
              <a:prstGeom prst="line">
                <a:avLst/>
              </a:prstGeom>
              <a:ln w="3175" cmpd="sng">
                <a:solidFill>
                  <a:schemeClr val="tx2">
                    <a:lumMod val="60000"/>
                    <a:lumOff val="40000"/>
                  </a:schemeClr>
                </a:solidFill>
              </a:ln>
              <a:effectLst/>
            </p:spPr>
            <p:style>
              <a:lnRef idx="2">
                <a:schemeClr val="accent1"/>
              </a:lnRef>
              <a:fillRef idx="0">
                <a:schemeClr val="accent1"/>
              </a:fillRef>
              <a:effectRef idx="1">
                <a:schemeClr val="accent1"/>
              </a:effectRef>
              <a:fontRef idx="minor">
                <a:schemeClr val="tx1"/>
              </a:fontRef>
            </p:style>
          </p:cxnSp>
          <p:cxnSp>
            <p:nvCxnSpPr>
              <p:cNvPr id="88" name="Straight Connector 87"/>
              <p:cNvCxnSpPr/>
              <p:nvPr/>
            </p:nvCxnSpPr>
            <p:spPr>
              <a:xfrm flipH="1">
                <a:off x="3632200" y="5245100"/>
                <a:ext cx="279400" cy="1"/>
              </a:xfrm>
              <a:prstGeom prst="line">
                <a:avLst/>
              </a:prstGeom>
              <a:ln w="3175" cmpd="sng">
                <a:solidFill>
                  <a:schemeClr val="tx2">
                    <a:lumMod val="60000"/>
                    <a:lumOff val="40000"/>
                  </a:schemeClr>
                </a:solidFill>
              </a:ln>
              <a:effectLst/>
            </p:spPr>
            <p:style>
              <a:lnRef idx="2">
                <a:schemeClr val="accent1"/>
              </a:lnRef>
              <a:fillRef idx="0">
                <a:schemeClr val="accent1"/>
              </a:fillRef>
              <a:effectRef idx="1">
                <a:schemeClr val="accent1"/>
              </a:effectRef>
              <a:fontRef idx="minor">
                <a:schemeClr val="tx1"/>
              </a:fontRef>
            </p:style>
          </p:cxnSp>
          <p:sp>
            <p:nvSpPr>
              <p:cNvPr id="90" name="Oval 89"/>
              <p:cNvSpPr/>
              <p:nvPr/>
            </p:nvSpPr>
            <p:spPr>
              <a:xfrm>
                <a:off x="3549650" y="5067300"/>
                <a:ext cx="101600" cy="101600"/>
              </a:xfrm>
              <a:prstGeom prst="ellipse">
                <a:avLst/>
              </a:prstGeom>
              <a:gradFill flip="none" rotWithShape="1">
                <a:gsLst>
                  <a:gs pos="11000">
                    <a:schemeClr val="bg1"/>
                  </a:gs>
                  <a:gs pos="100000">
                    <a:srgbClr val="ADE9FA"/>
                  </a:gs>
                </a:gsLst>
                <a:lin ang="2700000" scaled="0"/>
                <a:tileRect/>
              </a:gradFill>
              <a:ln w="3175" cmpd="sng">
                <a:solidFill>
                  <a:schemeClr val="tx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1" name="Oval 90"/>
              <p:cNvSpPr/>
              <p:nvPr/>
            </p:nvSpPr>
            <p:spPr>
              <a:xfrm>
                <a:off x="3549650" y="5194300"/>
                <a:ext cx="101600" cy="101600"/>
              </a:xfrm>
              <a:prstGeom prst="ellipse">
                <a:avLst/>
              </a:prstGeom>
              <a:gradFill flip="none" rotWithShape="1">
                <a:gsLst>
                  <a:gs pos="11000">
                    <a:schemeClr val="bg1"/>
                  </a:gs>
                  <a:gs pos="100000">
                    <a:srgbClr val="ADE9FA"/>
                  </a:gs>
                </a:gsLst>
                <a:lin ang="2700000" scaled="0"/>
                <a:tileRect/>
              </a:gradFill>
              <a:ln w="3175" cmpd="sng">
                <a:solidFill>
                  <a:schemeClr val="tx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4" name="Oval 543"/>
              <p:cNvSpPr/>
              <p:nvPr/>
            </p:nvSpPr>
            <p:spPr>
              <a:xfrm>
                <a:off x="4425950" y="5067300"/>
                <a:ext cx="101600" cy="101600"/>
              </a:xfrm>
              <a:prstGeom prst="ellipse">
                <a:avLst/>
              </a:prstGeom>
              <a:gradFill flip="none" rotWithShape="1">
                <a:gsLst>
                  <a:gs pos="11000">
                    <a:schemeClr val="bg1"/>
                  </a:gs>
                  <a:gs pos="100000">
                    <a:srgbClr val="ADE9FA"/>
                  </a:gs>
                </a:gsLst>
                <a:lin ang="2700000" scaled="0"/>
                <a:tileRect/>
              </a:gradFill>
              <a:ln w="3175" cmpd="sng">
                <a:solidFill>
                  <a:schemeClr val="tx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5" name="Oval 544"/>
              <p:cNvSpPr/>
              <p:nvPr/>
            </p:nvSpPr>
            <p:spPr>
              <a:xfrm>
                <a:off x="4425950" y="5194300"/>
                <a:ext cx="101600" cy="101600"/>
              </a:xfrm>
              <a:prstGeom prst="ellipse">
                <a:avLst/>
              </a:prstGeom>
              <a:gradFill flip="none" rotWithShape="1">
                <a:gsLst>
                  <a:gs pos="11000">
                    <a:schemeClr val="bg1"/>
                  </a:gs>
                  <a:gs pos="100000">
                    <a:srgbClr val="ADE9FA"/>
                  </a:gs>
                </a:gsLst>
                <a:lin ang="2700000" scaled="0"/>
                <a:tileRect/>
              </a:gradFill>
              <a:ln w="3175" cmpd="sng">
                <a:solidFill>
                  <a:schemeClr val="tx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46" name="Straight Connector 545"/>
              <p:cNvCxnSpPr/>
              <p:nvPr/>
            </p:nvCxnSpPr>
            <p:spPr>
              <a:xfrm flipH="1">
                <a:off x="4152900" y="5118100"/>
                <a:ext cx="279400" cy="1"/>
              </a:xfrm>
              <a:prstGeom prst="line">
                <a:avLst/>
              </a:prstGeom>
              <a:ln w="3175" cmpd="sng">
                <a:solidFill>
                  <a:schemeClr val="tx2">
                    <a:lumMod val="60000"/>
                    <a:lumOff val="40000"/>
                  </a:schemeClr>
                </a:solidFill>
              </a:ln>
              <a:effectLst/>
            </p:spPr>
            <p:style>
              <a:lnRef idx="2">
                <a:schemeClr val="accent1"/>
              </a:lnRef>
              <a:fillRef idx="0">
                <a:schemeClr val="accent1"/>
              </a:fillRef>
              <a:effectRef idx="1">
                <a:schemeClr val="accent1"/>
              </a:effectRef>
              <a:fontRef idx="minor">
                <a:schemeClr val="tx1"/>
              </a:fontRef>
            </p:style>
          </p:cxnSp>
          <p:cxnSp>
            <p:nvCxnSpPr>
              <p:cNvPr id="547" name="Straight Connector 546"/>
              <p:cNvCxnSpPr/>
              <p:nvPr/>
            </p:nvCxnSpPr>
            <p:spPr>
              <a:xfrm flipH="1">
                <a:off x="4152900" y="5245100"/>
                <a:ext cx="279400" cy="1"/>
              </a:xfrm>
              <a:prstGeom prst="line">
                <a:avLst/>
              </a:prstGeom>
              <a:ln w="3175" cmpd="sng">
                <a:solidFill>
                  <a:schemeClr val="tx2">
                    <a:lumMod val="60000"/>
                    <a:lumOff val="40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252" name="Freeform 251"/>
          <p:cNvSpPr/>
          <p:nvPr/>
        </p:nvSpPr>
        <p:spPr>
          <a:xfrm>
            <a:off x="3810000" y="3098800"/>
            <a:ext cx="2673350" cy="1473200"/>
          </a:xfrm>
          <a:custGeom>
            <a:avLst/>
            <a:gdLst>
              <a:gd name="connsiteX0" fmla="*/ 0 w 2673350"/>
              <a:gd name="connsiteY0" fmla="*/ 1473200 h 1473200"/>
              <a:gd name="connsiteX1" fmla="*/ 1473200 w 2673350"/>
              <a:gd name="connsiteY1" fmla="*/ 1035050 h 1473200"/>
              <a:gd name="connsiteX2" fmla="*/ 2673350 w 2673350"/>
              <a:gd name="connsiteY2" fmla="*/ 0 h 1473200"/>
            </a:gdLst>
            <a:ahLst/>
            <a:cxnLst>
              <a:cxn ang="0">
                <a:pos x="connsiteX0" y="connsiteY0"/>
              </a:cxn>
              <a:cxn ang="0">
                <a:pos x="connsiteX1" y="connsiteY1"/>
              </a:cxn>
              <a:cxn ang="0">
                <a:pos x="connsiteX2" y="connsiteY2"/>
              </a:cxn>
            </a:cxnLst>
            <a:rect l="l" t="t" r="r" b="b"/>
            <a:pathLst>
              <a:path w="2673350" h="1473200">
                <a:moveTo>
                  <a:pt x="0" y="1473200"/>
                </a:moveTo>
                <a:cubicBezTo>
                  <a:pt x="513821" y="1376891"/>
                  <a:pt x="1027642" y="1280583"/>
                  <a:pt x="1473200" y="1035050"/>
                </a:cubicBezTo>
                <a:cubicBezTo>
                  <a:pt x="1918758" y="789517"/>
                  <a:pt x="2537883" y="32808"/>
                  <a:pt x="2673350" y="0"/>
                </a:cubicBezTo>
              </a:path>
            </a:pathLst>
          </a:custGeom>
          <a:ln w="3175" cmpd="sng">
            <a:solidFill>
              <a:schemeClr val="tx2">
                <a:lumMod val="50000"/>
              </a:schemeClr>
            </a:solidFill>
            <a:headEnd type="oval" w="sm" len="sm"/>
            <a:tailEnd type="stealt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2" name="Freeform 31"/>
          <p:cNvSpPr/>
          <p:nvPr/>
        </p:nvSpPr>
        <p:spPr>
          <a:xfrm>
            <a:off x="2482850" y="5619750"/>
            <a:ext cx="3105150" cy="478112"/>
          </a:xfrm>
          <a:custGeom>
            <a:avLst/>
            <a:gdLst>
              <a:gd name="connsiteX0" fmla="*/ 0 w 3035300"/>
              <a:gd name="connsiteY0" fmla="*/ 438150 h 567012"/>
              <a:gd name="connsiteX1" fmla="*/ 1714500 w 3035300"/>
              <a:gd name="connsiteY1" fmla="*/ 539750 h 567012"/>
              <a:gd name="connsiteX2" fmla="*/ 3035300 w 3035300"/>
              <a:gd name="connsiteY2" fmla="*/ 0 h 567012"/>
            </a:gdLst>
            <a:ahLst/>
            <a:cxnLst>
              <a:cxn ang="0">
                <a:pos x="connsiteX0" y="connsiteY0"/>
              </a:cxn>
              <a:cxn ang="0">
                <a:pos x="connsiteX1" y="connsiteY1"/>
              </a:cxn>
              <a:cxn ang="0">
                <a:pos x="connsiteX2" y="connsiteY2"/>
              </a:cxn>
            </a:cxnLst>
            <a:rect l="l" t="t" r="r" b="b"/>
            <a:pathLst>
              <a:path w="3035300" h="567012">
                <a:moveTo>
                  <a:pt x="0" y="438150"/>
                </a:moveTo>
                <a:cubicBezTo>
                  <a:pt x="604308" y="525462"/>
                  <a:pt x="1208617" y="612775"/>
                  <a:pt x="1714500" y="539750"/>
                </a:cubicBezTo>
                <a:cubicBezTo>
                  <a:pt x="2220383" y="466725"/>
                  <a:pt x="3035300" y="0"/>
                  <a:pt x="3035300" y="0"/>
                </a:cubicBezTo>
              </a:path>
            </a:pathLst>
          </a:custGeom>
          <a:ln w="3175" cmpd="sng">
            <a:solidFill>
              <a:schemeClr val="tx2">
                <a:lumMod val="50000"/>
              </a:schemeClr>
            </a:solidFill>
            <a:tailEnd type="stealt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34" name="Group 33"/>
          <p:cNvGrpSpPr/>
          <p:nvPr/>
        </p:nvGrpSpPr>
        <p:grpSpPr>
          <a:xfrm>
            <a:off x="7272641" y="5714484"/>
            <a:ext cx="1744666" cy="523220"/>
            <a:chOff x="7272641" y="5714484"/>
            <a:chExt cx="1744666" cy="523220"/>
          </a:xfrm>
        </p:grpSpPr>
        <p:sp>
          <p:nvSpPr>
            <p:cNvPr id="548" name="Rectangle 547"/>
            <p:cNvSpPr/>
            <p:nvPr/>
          </p:nvSpPr>
          <p:spPr>
            <a:xfrm>
              <a:off x="8024728" y="5714484"/>
              <a:ext cx="992579" cy="523220"/>
            </a:xfrm>
            <a:prstGeom prst="rect">
              <a:avLst/>
            </a:prstGeom>
          </p:spPr>
          <p:txBody>
            <a:bodyPr wrap="none">
              <a:spAutoFit/>
            </a:bodyPr>
            <a:lstStyle/>
            <a:p>
              <a:r>
                <a:rPr lang="en-US" sz="1400" b="1">
                  <a:solidFill>
                    <a:schemeClr val="accent1">
                      <a:lumMod val="50000"/>
                    </a:schemeClr>
                  </a:solidFill>
                  <a:latin typeface="Abadi MT Condensed Light"/>
                  <a:cs typeface="Abadi MT Condensed Light"/>
                </a:rPr>
                <a:t>THIRD PARTY </a:t>
              </a:r>
            </a:p>
            <a:p>
              <a:r>
                <a:rPr lang="en-US" sz="1400" b="1">
                  <a:solidFill>
                    <a:schemeClr val="accent1">
                      <a:lumMod val="50000"/>
                    </a:schemeClr>
                  </a:solidFill>
                  <a:latin typeface="Abadi MT Condensed Light"/>
                  <a:cs typeface="Abadi MT Condensed Light"/>
                </a:rPr>
                <a:t>SERVICES</a:t>
              </a:r>
              <a:endParaRPr lang="en-US" sz="1400"/>
            </a:p>
          </p:txBody>
        </p:sp>
        <p:grpSp>
          <p:nvGrpSpPr>
            <p:cNvPr id="549" name="Group 548"/>
            <p:cNvGrpSpPr/>
            <p:nvPr/>
          </p:nvGrpSpPr>
          <p:grpSpPr>
            <a:xfrm>
              <a:off x="7272641" y="5740401"/>
              <a:ext cx="722009" cy="476250"/>
              <a:chOff x="3545191" y="5016500"/>
              <a:chExt cx="1024918" cy="692131"/>
            </a:xfrm>
          </p:grpSpPr>
          <p:sp>
            <p:nvSpPr>
              <p:cNvPr id="550" name="Cloud 549"/>
              <p:cNvSpPr/>
              <p:nvPr/>
            </p:nvSpPr>
            <p:spPr>
              <a:xfrm>
                <a:off x="3545191" y="5276850"/>
                <a:ext cx="1024918" cy="431781"/>
              </a:xfrm>
              <a:prstGeom prst="cloud">
                <a:avLst/>
              </a:prstGeom>
              <a:gradFill>
                <a:gsLst>
                  <a:gs pos="0">
                    <a:schemeClr val="tx2">
                      <a:lumMod val="20000"/>
                      <a:lumOff val="80000"/>
                    </a:schemeClr>
                  </a:gs>
                  <a:gs pos="57000">
                    <a:schemeClr val="bg1"/>
                  </a:gs>
                </a:gsLst>
              </a:gradFill>
              <a:ln>
                <a:gradFill flip="none" rotWithShape="1">
                  <a:gsLst>
                    <a:gs pos="0">
                      <a:schemeClr val="accent1"/>
                    </a:gs>
                    <a:gs pos="100000">
                      <a:schemeClr val="tx2">
                        <a:lumMod val="40000"/>
                        <a:lumOff val="60000"/>
                      </a:schemeClr>
                    </a:gs>
                  </a:gsLst>
                  <a:lin ang="0" scaled="1"/>
                  <a:tileRect/>
                </a:gra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dirty="0"/>
              </a:p>
            </p:txBody>
          </p:sp>
          <p:sp>
            <p:nvSpPr>
              <p:cNvPr id="551" name="Rectangle 550"/>
              <p:cNvSpPr/>
              <p:nvPr/>
            </p:nvSpPr>
            <p:spPr>
              <a:xfrm>
                <a:off x="3911600" y="5016500"/>
                <a:ext cx="234950" cy="463550"/>
              </a:xfrm>
              <a:prstGeom prst="rect">
                <a:avLst/>
              </a:prstGeom>
              <a:gradFill flip="none" rotWithShape="1">
                <a:gsLst>
                  <a:gs pos="11000">
                    <a:schemeClr val="bg1"/>
                  </a:gs>
                  <a:gs pos="100000">
                    <a:srgbClr val="ADE9FA"/>
                  </a:gs>
                </a:gsLst>
                <a:lin ang="2700000" scaled="0"/>
                <a:tileRect/>
              </a:gradFill>
              <a:ln w="3175" cmpd="sng">
                <a:solidFill>
                  <a:schemeClr val="tx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52" name="Straight Connector 551"/>
              <p:cNvCxnSpPr/>
              <p:nvPr/>
            </p:nvCxnSpPr>
            <p:spPr>
              <a:xfrm flipH="1">
                <a:off x="3632200" y="5118100"/>
                <a:ext cx="279400" cy="1"/>
              </a:xfrm>
              <a:prstGeom prst="line">
                <a:avLst/>
              </a:prstGeom>
              <a:ln w="3175" cmpd="sng">
                <a:solidFill>
                  <a:schemeClr val="tx2">
                    <a:lumMod val="60000"/>
                    <a:lumOff val="40000"/>
                  </a:schemeClr>
                </a:solidFill>
              </a:ln>
              <a:effectLst/>
            </p:spPr>
            <p:style>
              <a:lnRef idx="2">
                <a:schemeClr val="accent1"/>
              </a:lnRef>
              <a:fillRef idx="0">
                <a:schemeClr val="accent1"/>
              </a:fillRef>
              <a:effectRef idx="1">
                <a:schemeClr val="accent1"/>
              </a:effectRef>
              <a:fontRef idx="minor">
                <a:schemeClr val="tx1"/>
              </a:fontRef>
            </p:style>
          </p:cxnSp>
          <p:cxnSp>
            <p:nvCxnSpPr>
              <p:cNvPr id="553" name="Straight Connector 552"/>
              <p:cNvCxnSpPr/>
              <p:nvPr/>
            </p:nvCxnSpPr>
            <p:spPr>
              <a:xfrm flipH="1">
                <a:off x="3632200" y="5245100"/>
                <a:ext cx="279400" cy="1"/>
              </a:xfrm>
              <a:prstGeom prst="line">
                <a:avLst/>
              </a:prstGeom>
              <a:ln w="3175" cmpd="sng">
                <a:solidFill>
                  <a:schemeClr val="tx2">
                    <a:lumMod val="60000"/>
                    <a:lumOff val="40000"/>
                  </a:schemeClr>
                </a:solidFill>
              </a:ln>
              <a:effectLst/>
            </p:spPr>
            <p:style>
              <a:lnRef idx="2">
                <a:schemeClr val="accent1"/>
              </a:lnRef>
              <a:fillRef idx="0">
                <a:schemeClr val="accent1"/>
              </a:fillRef>
              <a:effectRef idx="1">
                <a:schemeClr val="accent1"/>
              </a:effectRef>
              <a:fontRef idx="minor">
                <a:schemeClr val="tx1"/>
              </a:fontRef>
            </p:style>
          </p:cxnSp>
          <p:sp>
            <p:nvSpPr>
              <p:cNvPr id="554" name="Oval 553"/>
              <p:cNvSpPr/>
              <p:nvPr/>
            </p:nvSpPr>
            <p:spPr>
              <a:xfrm>
                <a:off x="3549650" y="5067300"/>
                <a:ext cx="101600" cy="101600"/>
              </a:xfrm>
              <a:prstGeom prst="ellipse">
                <a:avLst/>
              </a:prstGeom>
              <a:gradFill flip="none" rotWithShape="1">
                <a:gsLst>
                  <a:gs pos="11000">
                    <a:schemeClr val="bg1"/>
                  </a:gs>
                  <a:gs pos="100000">
                    <a:srgbClr val="ADE9FA"/>
                  </a:gs>
                </a:gsLst>
                <a:lin ang="2700000" scaled="0"/>
                <a:tileRect/>
              </a:gradFill>
              <a:ln w="3175" cmpd="sng">
                <a:solidFill>
                  <a:schemeClr val="tx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5" name="Oval 554"/>
              <p:cNvSpPr/>
              <p:nvPr/>
            </p:nvSpPr>
            <p:spPr>
              <a:xfrm>
                <a:off x="3549650" y="5194300"/>
                <a:ext cx="101600" cy="101600"/>
              </a:xfrm>
              <a:prstGeom prst="ellipse">
                <a:avLst/>
              </a:prstGeom>
              <a:gradFill flip="none" rotWithShape="1">
                <a:gsLst>
                  <a:gs pos="11000">
                    <a:schemeClr val="bg1"/>
                  </a:gs>
                  <a:gs pos="100000">
                    <a:srgbClr val="ADE9FA"/>
                  </a:gs>
                </a:gsLst>
                <a:lin ang="2700000" scaled="0"/>
                <a:tileRect/>
              </a:gradFill>
              <a:ln w="3175" cmpd="sng">
                <a:solidFill>
                  <a:schemeClr val="tx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6" name="Oval 555"/>
              <p:cNvSpPr/>
              <p:nvPr/>
            </p:nvSpPr>
            <p:spPr>
              <a:xfrm>
                <a:off x="4425950" y="5067300"/>
                <a:ext cx="101600" cy="101600"/>
              </a:xfrm>
              <a:prstGeom prst="ellipse">
                <a:avLst/>
              </a:prstGeom>
              <a:gradFill flip="none" rotWithShape="1">
                <a:gsLst>
                  <a:gs pos="11000">
                    <a:schemeClr val="bg1"/>
                  </a:gs>
                  <a:gs pos="100000">
                    <a:srgbClr val="ADE9FA"/>
                  </a:gs>
                </a:gsLst>
                <a:lin ang="2700000" scaled="0"/>
                <a:tileRect/>
              </a:gradFill>
              <a:ln w="3175" cmpd="sng">
                <a:solidFill>
                  <a:schemeClr val="tx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7" name="Oval 556"/>
              <p:cNvSpPr/>
              <p:nvPr/>
            </p:nvSpPr>
            <p:spPr>
              <a:xfrm>
                <a:off x="4425950" y="5194300"/>
                <a:ext cx="101600" cy="101600"/>
              </a:xfrm>
              <a:prstGeom prst="ellipse">
                <a:avLst/>
              </a:prstGeom>
              <a:gradFill flip="none" rotWithShape="1">
                <a:gsLst>
                  <a:gs pos="11000">
                    <a:schemeClr val="bg1"/>
                  </a:gs>
                  <a:gs pos="100000">
                    <a:srgbClr val="ADE9FA"/>
                  </a:gs>
                </a:gsLst>
                <a:lin ang="2700000" scaled="0"/>
                <a:tileRect/>
              </a:gradFill>
              <a:ln w="3175" cmpd="sng">
                <a:solidFill>
                  <a:schemeClr val="tx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58" name="Straight Connector 557"/>
              <p:cNvCxnSpPr/>
              <p:nvPr/>
            </p:nvCxnSpPr>
            <p:spPr>
              <a:xfrm flipH="1">
                <a:off x="4152900" y="5118100"/>
                <a:ext cx="279400" cy="1"/>
              </a:xfrm>
              <a:prstGeom prst="line">
                <a:avLst/>
              </a:prstGeom>
              <a:ln w="3175" cmpd="sng">
                <a:solidFill>
                  <a:schemeClr val="tx2">
                    <a:lumMod val="60000"/>
                    <a:lumOff val="40000"/>
                  </a:schemeClr>
                </a:solidFill>
              </a:ln>
              <a:effectLst/>
            </p:spPr>
            <p:style>
              <a:lnRef idx="2">
                <a:schemeClr val="accent1"/>
              </a:lnRef>
              <a:fillRef idx="0">
                <a:schemeClr val="accent1"/>
              </a:fillRef>
              <a:effectRef idx="1">
                <a:schemeClr val="accent1"/>
              </a:effectRef>
              <a:fontRef idx="minor">
                <a:schemeClr val="tx1"/>
              </a:fontRef>
            </p:style>
          </p:cxnSp>
          <p:cxnSp>
            <p:nvCxnSpPr>
              <p:cNvPr id="559" name="Straight Connector 558"/>
              <p:cNvCxnSpPr/>
              <p:nvPr/>
            </p:nvCxnSpPr>
            <p:spPr>
              <a:xfrm flipH="1">
                <a:off x="4152900" y="5245100"/>
                <a:ext cx="279400" cy="1"/>
              </a:xfrm>
              <a:prstGeom prst="line">
                <a:avLst/>
              </a:prstGeom>
              <a:ln w="3175" cmpd="sng">
                <a:solidFill>
                  <a:schemeClr val="tx2">
                    <a:lumMod val="60000"/>
                    <a:lumOff val="40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561" name="Freeform 560"/>
          <p:cNvSpPr/>
          <p:nvPr/>
        </p:nvSpPr>
        <p:spPr>
          <a:xfrm flipH="1">
            <a:off x="6292850" y="5607050"/>
            <a:ext cx="984250" cy="643212"/>
          </a:xfrm>
          <a:custGeom>
            <a:avLst/>
            <a:gdLst>
              <a:gd name="connsiteX0" fmla="*/ 0 w 3035300"/>
              <a:gd name="connsiteY0" fmla="*/ 438150 h 567012"/>
              <a:gd name="connsiteX1" fmla="*/ 1714500 w 3035300"/>
              <a:gd name="connsiteY1" fmla="*/ 539750 h 567012"/>
              <a:gd name="connsiteX2" fmla="*/ 3035300 w 3035300"/>
              <a:gd name="connsiteY2" fmla="*/ 0 h 567012"/>
            </a:gdLst>
            <a:ahLst/>
            <a:cxnLst>
              <a:cxn ang="0">
                <a:pos x="connsiteX0" y="connsiteY0"/>
              </a:cxn>
              <a:cxn ang="0">
                <a:pos x="connsiteX1" y="connsiteY1"/>
              </a:cxn>
              <a:cxn ang="0">
                <a:pos x="connsiteX2" y="connsiteY2"/>
              </a:cxn>
            </a:cxnLst>
            <a:rect l="l" t="t" r="r" b="b"/>
            <a:pathLst>
              <a:path w="3035300" h="567012">
                <a:moveTo>
                  <a:pt x="0" y="438150"/>
                </a:moveTo>
                <a:cubicBezTo>
                  <a:pt x="604308" y="525462"/>
                  <a:pt x="1208617" y="612775"/>
                  <a:pt x="1714500" y="539750"/>
                </a:cubicBezTo>
                <a:cubicBezTo>
                  <a:pt x="2220383" y="466725"/>
                  <a:pt x="3035300" y="0"/>
                  <a:pt x="3035300" y="0"/>
                </a:cubicBezTo>
              </a:path>
            </a:pathLst>
          </a:custGeom>
          <a:ln w="3175" cmpd="sng">
            <a:solidFill>
              <a:schemeClr val="tx2">
                <a:lumMod val="50000"/>
              </a:schemeClr>
            </a:solidFill>
            <a:tailEnd type="stealt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6" name="Freeform 35"/>
          <p:cNvSpPr/>
          <p:nvPr/>
        </p:nvSpPr>
        <p:spPr>
          <a:xfrm>
            <a:off x="5911850" y="3149600"/>
            <a:ext cx="603250" cy="1797050"/>
          </a:xfrm>
          <a:custGeom>
            <a:avLst/>
            <a:gdLst>
              <a:gd name="connsiteX0" fmla="*/ 0 w 603250"/>
              <a:gd name="connsiteY0" fmla="*/ 1797050 h 1797050"/>
              <a:gd name="connsiteX1" fmla="*/ 107950 w 603250"/>
              <a:gd name="connsiteY1" fmla="*/ 1066800 h 1797050"/>
              <a:gd name="connsiteX2" fmla="*/ 603250 w 603250"/>
              <a:gd name="connsiteY2" fmla="*/ 0 h 1797050"/>
            </a:gdLst>
            <a:ahLst/>
            <a:cxnLst>
              <a:cxn ang="0">
                <a:pos x="connsiteX0" y="connsiteY0"/>
              </a:cxn>
              <a:cxn ang="0">
                <a:pos x="connsiteX1" y="connsiteY1"/>
              </a:cxn>
              <a:cxn ang="0">
                <a:pos x="connsiteX2" y="connsiteY2"/>
              </a:cxn>
            </a:cxnLst>
            <a:rect l="l" t="t" r="r" b="b"/>
            <a:pathLst>
              <a:path w="603250" h="1797050">
                <a:moveTo>
                  <a:pt x="0" y="1797050"/>
                </a:moveTo>
                <a:cubicBezTo>
                  <a:pt x="3704" y="1581679"/>
                  <a:pt x="7408" y="1366308"/>
                  <a:pt x="107950" y="1066800"/>
                </a:cubicBezTo>
                <a:cubicBezTo>
                  <a:pt x="208492" y="767292"/>
                  <a:pt x="405871" y="383646"/>
                  <a:pt x="603250" y="0"/>
                </a:cubicBezTo>
              </a:path>
            </a:pathLst>
          </a:custGeom>
          <a:ln w="3175" cmpd="sng">
            <a:solidFill>
              <a:schemeClr val="tx2">
                <a:lumMod val="50000"/>
              </a:schemeClr>
            </a:solidFill>
            <a:headEnd type="oval" w="sm" len="sm"/>
            <a:tailEnd type="stealt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8" name="Freeform 37"/>
          <p:cNvSpPr/>
          <p:nvPr/>
        </p:nvSpPr>
        <p:spPr>
          <a:xfrm>
            <a:off x="6966142" y="1784350"/>
            <a:ext cx="304608" cy="1047750"/>
          </a:xfrm>
          <a:custGeom>
            <a:avLst/>
            <a:gdLst>
              <a:gd name="connsiteX0" fmla="*/ 50608 w 304608"/>
              <a:gd name="connsiteY0" fmla="*/ 1047750 h 1047750"/>
              <a:gd name="connsiteX1" fmla="*/ 18858 w 304608"/>
              <a:gd name="connsiteY1" fmla="*/ 647700 h 1047750"/>
              <a:gd name="connsiteX2" fmla="*/ 304608 w 304608"/>
              <a:gd name="connsiteY2" fmla="*/ 0 h 1047750"/>
            </a:gdLst>
            <a:ahLst/>
            <a:cxnLst>
              <a:cxn ang="0">
                <a:pos x="connsiteX0" y="connsiteY0"/>
              </a:cxn>
              <a:cxn ang="0">
                <a:pos x="connsiteX1" y="connsiteY1"/>
              </a:cxn>
              <a:cxn ang="0">
                <a:pos x="connsiteX2" y="connsiteY2"/>
              </a:cxn>
            </a:cxnLst>
            <a:rect l="l" t="t" r="r" b="b"/>
            <a:pathLst>
              <a:path w="304608" h="1047750">
                <a:moveTo>
                  <a:pt x="50608" y="1047750"/>
                </a:moveTo>
                <a:cubicBezTo>
                  <a:pt x="13566" y="935037"/>
                  <a:pt x="-23475" y="822325"/>
                  <a:pt x="18858" y="647700"/>
                </a:cubicBezTo>
                <a:cubicBezTo>
                  <a:pt x="61191" y="473075"/>
                  <a:pt x="304608" y="0"/>
                  <a:pt x="304608" y="0"/>
                </a:cubicBezTo>
              </a:path>
            </a:pathLst>
          </a:custGeom>
          <a:ln w="3175" cmpd="sng">
            <a:solidFill>
              <a:schemeClr val="accent5">
                <a:lumMod val="50000"/>
              </a:schemeClr>
            </a:solidFill>
            <a:prstDash val="dash"/>
            <a:headEnd type="oval" w="sm" len="sm"/>
            <a:tailEnd type="stealt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9" name="Freeform 58"/>
          <p:cNvSpPr/>
          <p:nvPr/>
        </p:nvSpPr>
        <p:spPr>
          <a:xfrm>
            <a:off x="7042150" y="3117850"/>
            <a:ext cx="342900" cy="628650"/>
          </a:xfrm>
          <a:custGeom>
            <a:avLst/>
            <a:gdLst>
              <a:gd name="connsiteX0" fmla="*/ 0 w 342900"/>
              <a:gd name="connsiteY0" fmla="*/ 0 h 628650"/>
              <a:gd name="connsiteX1" fmla="*/ 184150 w 342900"/>
              <a:gd name="connsiteY1" fmla="*/ 304800 h 628650"/>
              <a:gd name="connsiteX2" fmla="*/ 342900 w 342900"/>
              <a:gd name="connsiteY2" fmla="*/ 628650 h 628650"/>
            </a:gdLst>
            <a:ahLst/>
            <a:cxnLst>
              <a:cxn ang="0">
                <a:pos x="connsiteX0" y="connsiteY0"/>
              </a:cxn>
              <a:cxn ang="0">
                <a:pos x="connsiteX1" y="connsiteY1"/>
              </a:cxn>
              <a:cxn ang="0">
                <a:pos x="connsiteX2" y="connsiteY2"/>
              </a:cxn>
            </a:cxnLst>
            <a:rect l="l" t="t" r="r" b="b"/>
            <a:pathLst>
              <a:path w="342900" h="628650">
                <a:moveTo>
                  <a:pt x="0" y="0"/>
                </a:moveTo>
                <a:cubicBezTo>
                  <a:pt x="63500" y="100012"/>
                  <a:pt x="127000" y="200025"/>
                  <a:pt x="184150" y="304800"/>
                </a:cubicBezTo>
                <a:cubicBezTo>
                  <a:pt x="241300" y="409575"/>
                  <a:pt x="316442" y="573617"/>
                  <a:pt x="342900" y="628650"/>
                </a:cubicBezTo>
              </a:path>
            </a:pathLst>
          </a:custGeom>
          <a:ln w="3175" cmpd="sng">
            <a:solidFill>
              <a:schemeClr val="accent5">
                <a:lumMod val="50000"/>
              </a:schemeClr>
            </a:solidFill>
            <a:prstDash val="dash"/>
            <a:headEnd type="oval" w="sm" len="sm"/>
            <a:tailEnd type="stealt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0" name="Freeform 59"/>
          <p:cNvSpPr/>
          <p:nvPr/>
        </p:nvSpPr>
        <p:spPr>
          <a:xfrm>
            <a:off x="7359650" y="2260600"/>
            <a:ext cx="72223" cy="806450"/>
          </a:xfrm>
          <a:custGeom>
            <a:avLst/>
            <a:gdLst>
              <a:gd name="connsiteX0" fmla="*/ 0 w 72223"/>
              <a:gd name="connsiteY0" fmla="*/ 806450 h 806450"/>
              <a:gd name="connsiteX1" fmla="*/ 69850 w 72223"/>
              <a:gd name="connsiteY1" fmla="*/ 419100 h 806450"/>
              <a:gd name="connsiteX2" fmla="*/ 57150 w 72223"/>
              <a:gd name="connsiteY2" fmla="*/ 0 h 806450"/>
            </a:gdLst>
            <a:ahLst/>
            <a:cxnLst>
              <a:cxn ang="0">
                <a:pos x="connsiteX0" y="connsiteY0"/>
              </a:cxn>
              <a:cxn ang="0">
                <a:pos x="connsiteX1" y="connsiteY1"/>
              </a:cxn>
              <a:cxn ang="0">
                <a:pos x="connsiteX2" y="connsiteY2"/>
              </a:cxn>
            </a:cxnLst>
            <a:rect l="l" t="t" r="r" b="b"/>
            <a:pathLst>
              <a:path w="72223" h="806450">
                <a:moveTo>
                  <a:pt x="0" y="806450"/>
                </a:moveTo>
                <a:cubicBezTo>
                  <a:pt x="30162" y="679979"/>
                  <a:pt x="60325" y="553508"/>
                  <a:pt x="69850" y="419100"/>
                </a:cubicBezTo>
                <a:cubicBezTo>
                  <a:pt x="79375" y="284692"/>
                  <a:pt x="57150" y="0"/>
                  <a:pt x="57150" y="0"/>
                </a:cubicBezTo>
              </a:path>
            </a:pathLst>
          </a:custGeom>
          <a:ln w="3175" cmpd="sng">
            <a:solidFill>
              <a:schemeClr val="accent4">
                <a:lumMod val="75000"/>
              </a:schemeClr>
            </a:solidFill>
            <a:prstDash val="dash"/>
            <a:headEnd type="oval" w="sm" len="sm"/>
            <a:tailEnd type="stealt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2" name="Freeform 61"/>
          <p:cNvSpPr/>
          <p:nvPr/>
        </p:nvSpPr>
        <p:spPr>
          <a:xfrm>
            <a:off x="7448550" y="3333750"/>
            <a:ext cx="248599" cy="800100"/>
          </a:xfrm>
          <a:custGeom>
            <a:avLst/>
            <a:gdLst>
              <a:gd name="connsiteX0" fmla="*/ 0 w 248599"/>
              <a:gd name="connsiteY0" fmla="*/ 0 h 800100"/>
              <a:gd name="connsiteX1" fmla="*/ 215900 w 248599"/>
              <a:gd name="connsiteY1" fmla="*/ 260350 h 800100"/>
              <a:gd name="connsiteX2" fmla="*/ 247650 w 248599"/>
              <a:gd name="connsiteY2" fmla="*/ 800100 h 800100"/>
            </a:gdLst>
            <a:ahLst/>
            <a:cxnLst>
              <a:cxn ang="0">
                <a:pos x="connsiteX0" y="connsiteY0"/>
              </a:cxn>
              <a:cxn ang="0">
                <a:pos x="connsiteX1" y="connsiteY1"/>
              </a:cxn>
              <a:cxn ang="0">
                <a:pos x="connsiteX2" y="connsiteY2"/>
              </a:cxn>
            </a:cxnLst>
            <a:rect l="l" t="t" r="r" b="b"/>
            <a:pathLst>
              <a:path w="248599" h="800100">
                <a:moveTo>
                  <a:pt x="0" y="0"/>
                </a:moveTo>
                <a:cubicBezTo>
                  <a:pt x="87312" y="63500"/>
                  <a:pt x="174625" y="127000"/>
                  <a:pt x="215900" y="260350"/>
                </a:cubicBezTo>
                <a:cubicBezTo>
                  <a:pt x="257175" y="393700"/>
                  <a:pt x="247650" y="800100"/>
                  <a:pt x="247650" y="800100"/>
                </a:cubicBezTo>
              </a:path>
            </a:pathLst>
          </a:custGeom>
          <a:ln w="3175" cmpd="sng">
            <a:solidFill>
              <a:schemeClr val="accent4">
                <a:lumMod val="75000"/>
              </a:schemeClr>
            </a:solidFill>
            <a:prstDash val="dash"/>
            <a:headEnd type="oval" w="sm" len="sm"/>
            <a:tailEnd type="stealt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63" name="Rectangle 262"/>
          <p:cNvSpPr/>
          <p:nvPr/>
        </p:nvSpPr>
        <p:spPr>
          <a:xfrm>
            <a:off x="7435850" y="2837934"/>
            <a:ext cx="1708150" cy="307777"/>
          </a:xfrm>
          <a:prstGeom prst="rect">
            <a:avLst/>
          </a:prstGeom>
        </p:spPr>
        <p:txBody>
          <a:bodyPr wrap="square">
            <a:spAutoFit/>
          </a:bodyPr>
          <a:lstStyle/>
          <a:p>
            <a:r>
              <a:rPr lang="en-US" sz="1400">
                <a:solidFill>
                  <a:schemeClr val="tx2">
                    <a:lumMod val="50000"/>
                  </a:schemeClr>
                </a:solidFill>
                <a:latin typeface="Abadi MT Condensed Light"/>
                <a:cs typeface="Abadi MT Condensed Light"/>
              </a:rPr>
              <a:t>APPLICATION INSTANCES</a:t>
            </a:r>
          </a:p>
        </p:txBody>
      </p:sp>
      <p:grpSp>
        <p:nvGrpSpPr>
          <p:cNvPr id="25" name="Group 24"/>
          <p:cNvGrpSpPr/>
          <p:nvPr/>
        </p:nvGrpSpPr>
        <p:grpSpPr>
          <a:xfrm>
            <a:off x="4832350" y="2721409"/>
            <a:ext cx="1568450" cy="839145"/>
            <a:chOff x="4832350" y="2721409"/>
            <a:chExt cx="1568450" cy="839145"/>
          </a:xfrm>
        </p:grpSpPr>
        <p:cxnSp>
          <p:nvCxnSpPr>
            <p:cNvPr id="204" name="Straight Arrow Connector 203"/>
            <p:cNvCxnSpPr/>
            <p:nvPr/>
          </p:nvCxnSpPr>
          <p:spPr>
            <a:xfrm>
              <a:off x="4832350" y="2923550"/>
              <a:ext cx="1568450" cy="0"/>
            </a:xfrm>
            <a:prstGeom prst="straightConnector1">
              <a:avLst/>
            </a:prstGeom>
            <a:ln w="3175" cmpd="sng">
              <a:solidFill>
                <a:schemeClr val="tx2">
                  <a:lumMod val="50000"/>
                </a:schemeClr>
              </a:solidFill>
              <a:tailEnd type="stealth"/>
            </a:ln>
            <a:effectLst/>
          </p:spPr>
          <p:style>
            <a:lnRef idx="2">
              <a:schemeClr val="accent1"/>
            </a:lnRef>
            <a:fillRef idx="0">
              <a:schemeClr val="accent1"/>
            </a:fillRef>
            <a:effectRef idx="1">
              <a:schemeClr val="accent1"/>
            </a:effectRef>
            <a:fontRef idx="minor">
              <a:schemeClr val="tx1"/>
            </a:fontRef>
          </p:style>
        </p:cxnSp>
        <p:sp>
          <p:nvSpPr>
            <p:cNvPr id="216" name="Oval 215"/>
            <p:cNvSpPr/>
            <p:nvPr/>
          </p:nvSpPr>
          <p:spPr>
            <a:xfrm>
              <a:off x="5384806" y="2721409"/>
              <a:ext cx="400050" cy="400050"/>
            </a:xfrm>
            <a:prstGeom prst="ellipse">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7" name="Rectangle 276"/>
            <p:cNvSpPr/>
            <p:nvPr/>
          </p:nvSpPr>
          <p:spPr>
            <a:xfrm>
              <a:off x="5103693" y="3037334"/>
              <a:ext cx="992307" cy="523220"/>
            </a:xfrm>
            <a:prstGeom prst="rect">
              <a:avLst/>
            </a:prstGeom>
          </p:spPr>
          <p:txBody>
            <a:bodyPr wrap="square">
              <a:spAutoFit/>
            </a:bodyPr>
            <a:lstStyle/>
            <a:p>
              <a:pPr algn="ctr"/>
              <a:r>
                <a:rPr lang="en-US" sz="1400" b="1">
                  <a:solidFill>
                    <a:schemeClr val="accent1">
                      <a:lumMod val="50000"/>
                    </a:schemeClr>
                  </a:solidFill>
                  <a:latin typeface="Abadi MT Condensed Light"/>
                  <a:cs typeface="Abadi MT Condensed Light"/>
                </a:rPr>
                <a:t>runtime provisioning</a:t>
              </a:r>
              <a:endParaRPr lang="en-US" sz="1400"/>
            </a:p>
          </p:txBody>
        </p:sp>
        <p:grpSp>
          <p:nvGrpSpPr>
            <p:cNvPr id="21" name="Group 20"/>
            <p:cNvGrpSpPr/>
            <p:nvPr/>
          </p:nvGrpSpPr>
          <p:grpSpPr>
            <a:xfrm>
              <a:off x="5487458" y="2806700"/>
              <a:ext cx="195792" cy="215900"/>
              <a:chOff x="534458" y="5880099"/>
              <a:chExt cx="306000" cy="326050"/>
            </a:xfrm>
            <a:solidFill>
              <a:schemeClr val="bg1"/>
            </a:solidFill>
          </p:grpSpPr>
          <p:sp>
            <p:nvSpPr>
              <p:cNvPr id="253" name="Rectangle 252"/>
              <p:cNvSpPr/>
              <p:nvPr/>
            </p:nvSpPr>
            <p:spPr>
              <a:xfrm>
                <a:off x="534458" y="5880099"/>
                <a:ext cx="304800" cy="323850"/>
              </a:xfrm>
              <a:prstGeom prst="rect">
                <a:avLst/>
              </a:prstGeom>
              <a:noFill/>
              <a:ln w="3175" cmpd="sng">
                <a:solidFill>
                  <a:schemeClr val="bg1"/>
                </a:solidFill>
                <a:headEnd type="none"/>
                <a:tailEnd type="stealth"/>
              </a:ln>
              <a:effectLst/>
            </p:spPr>
            <p:style>
              <a:lnRef idx="2">
                <a:schemeClr val="accent1"/>
              </a:lnRef>
              <a:fillRef idx="0">
                <a:schemeClr val="accent1"/>
              </a:fillRef>
              <a:effectRef idx="1">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4" name="Diagonal Stripe 253"/>
              <p:cNvSpPr/>
              <p:nvPr/>
            </p:nvSpPr>
            <p:spPr>
              <a:xfrm flipV="1">
                <a:off x="534458" y="6026149"/>
                <a:ext cx="180000" cy="180000"/>
              </a:xfrm>
              <a:prstGeom prst="diagStripe">
                <a:avLst/>
              </a:prstGeom>
              <a:solidFill>
                <a:schemeClr val="bg1">
                  <a:alpha val="80000"/>
                </a:schemeClr>
              </a:solidFill>
              <a:ln w="3175" cmpd="sng">
                <a:solidFill>
                  <a:schemeClr val="bg1"/>
                </a:solidFill>
                <a:headEnd type="none"/>
                <a:tailEnd type="stealth"/>
              </a:ln>
              <a:effectLst/>
            </p:spPr>
            <p:style>
              <a:lnRef idx="2">
                <a:schemeClr val="accent1"/>
              </a:lnRef>
              <a:fillRef idx="0">
                <a:schemeClr val="accent1"/>
              </a:fillRef>
              <a:effectRef idx="1">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56" name="Diagonal Stripe 255"/>
              <p:cNvSpPr/>
              <p:nvPr/>
            </p:nvSpPr>
            <p:spPr>
              <a:xfrm flipV="1">
                <a:off x="534458" y="5899149"/>
                <a:ext cx="306000" cy="306000"/>
              </a:xfrm>
              <a:prstGeom prst="diagStripe">
                <a:avLst>
                  <a:gd name="adj" fmla="val 75925"/>
                </a:avLst>
              </a:prstGeom>
              <a:solidFill>
                <a:schemeClr val="bg1">
                  <a:alpha val="80000"/>
                </a:schemeClr>
              </a:solidFill>
              <a:ln w="3175" cmpd="sng">
                <a:solidFill>
                  <a:schemeClr val="bg1"/>
                </a:solidFill>
                <a:headEnd type="none"/>
                <a:tailEnd type="stealth"/>
              </a:ln>
              <a:effectLst/>
            </p:spPr>
            <p:style>
              <a:lnRef idx="2">
                <a:schemeClr val="accent1"/>
              </a:lnRef>
              <a:fillRef idx="0">
                <a:schemeClr val="accent1"/>
              </a:fillRef>
              <a:effectRef idx="1">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57" name="Diagonal Stripe 256"/>
              <p:cNvSpPr/>
              <p:nvPr/>
            </p:nvSpPr>
            <p:spPr>
              <a:xfrm flipH="1" flipV="1">
                <a:off x="604308" y="5965824"/>
                <a:ext cx="234000" cy="234000"/>
              </a:xfrm>
              <a:prstGeom prst="diagStripe">
                <a:avLst/>
              </a:prstGeom>
              <a:solidFill>
                <a:schemeClr val="bg1">
                  <a:alpha val="48000"/>
                </a:schemeClr>
              </a:solidFill>
              <a:ln w="3175" cmpd="sng">
                <a:solidFill>
                  <a:schemeClr val="bg1"/>
                </a:solidFill>
                <a:headEnd type="none"/>
                <a:tailEnd type="stealth"/>
              </a:ln>
              <a:effectLst/>
            </p:spPr>
            <p:style>
              <a:lnRef idx="2">
                <a:schemeClr val="accent1"/>
              </a:lnRef>
              <a:fillRef idx="0">
                <a:schemeClr val="accent1"/>
              </a:fillRef>
              <a:effectRef idx="1">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grpSp>
      </p:grpSp>
    </p:spTree>
    <p:extLst>
      <p:ext uri="{BB962C8B-B14F-4D97-AF65-F5344CB8AC3E}">
        <p14:creationId xmlns:p14="http://schemas.microsoft.com/office/powerpoint/2010/main" val="3298837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92"/>
                                        </p:tgtEl>
                                        <p:attrNameLst>
                                          <p:attrName>style.visibility</p:attrName>
                                        </p:attrNameLst>
                                      </p:cBhvr>
                                      <p:to>
                                        <p:strVal val="visible"/>
                                      </p:to>
                                    </p:set>
                                    <p:animEffect transition="in" filter="wipe(left)">
                                      <p:cBhvr>
                                        <p:cTn id="7" dur="500"/>
                                        <p:tgtEl>
                                          <p:spTgt spid="9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97"/>
                                        </p:tgtEl>
                                        <p:attrNameLst>
                                          <p:attrName>style.visibility</p:attrName>
                                        </p:attrNameLst>
                                      </p:cBhvr>
                                      <p:to>
                                        <p:strVal val="visible"/>
                                      </p:to>
                                    </p:set>
                                    <p:animEffect transition="in" filter="wipe(up)">
                                      <p:cBhvr>
                                        <p:cTn id="12" dur="500"/>
                                        <p:tgtEl>
                                          <p:spTgt spid="9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wipe(left)">
                                      <p:cBhvr>
                                        <p:cTn id="17" dur="500"/>
                                        <p:tgtEl>
                                          <p:spTgt spid="25"/>
                                        </p:tgtEl>
                                      </p:cBhvr>
                                    </p:animEffect>
                                  </p:childTnLst>
                                </p:cTn>
                              </p:par>
                            </p:childTnLst>
                          </p:cTn>
                        </p:par>
                        <p:par>
                          <p:cTn id="18" fill="hold">
                            <p:stCondLst>
                              <p:cond delay="500"/>
                            </p:stCondLst>
                            <p:childTnLst>
                              <p:par>
                                <p:cTn id="19" presetID="10" presetClass="entr" presetSubtype="0" fill="hold" nodeType="afterEffect">
                                  <p:stCondLst>
                                    <p:cond delay="0"/>
                                  </p:stCondLst>
                                  <p:childTnLst>
                                    <p:set>
                                      <p:cBhvr>
                                        <p:cTn id="20" dur="1" fill="hold">
                                          <p:stCondLst>
                                            <p:cond delay="0"/>
                                          </p:stCondLst>
                                        </p:cTn>
                                        <p:tgtEl>
                                          <p:spTgt spid="230"/>
                                        </p:tgtEl>
                                        <p:attrNameLst>
                                          <p:attrName>style.visibility</p:attrName>
                                        </p:attrNameLst>
                                      </p:cBhvr>
                                      <p:to>
                                        <p:strVal val="visible"/>
                                      </p:to>
                                    </p:set>
                                    <p:animEffect transition="in" filter="fade">
                                      <p:cBhvr>
                                        <p:cTn id="21" dur="500"/>
                                        <p:tgtEl>
                                          <p:spTgt spid="230"/>
                                        </p:tgtEl>
                                      </p:cBhvr>
                                    </p:animEffect>
                                  </p:childTnLst>
                                </p:cTn>
                              </p:par>
                              <p:par>
                                <p:cTn id="22" presetID="10" presetClass="entr" presetSubtype="0" fill="hold" nodeType="withEffect">
                                  <p:stCondLst>
                                    <p:cond delay="0"/>
                                  </p:stCondLst>
                                  <p:childTnLst>
                                    <p:set>
                                      <p:cBhvr>
                                        <p:cTn id="23" dur="1" fill="hold">
                                          <p:stCondLst>
                                            <p:cond delay="0"/>
                                          </p:stCondLst>
                                        </p:cTn>
                                        <p:tgtEl>
                                          <p:spTgt spid="77"/>
                                        </p:tgtEl>
                                        <p:attrNameLst>
                                          <p:attrName>style.visibility</p:attrName>
                                        </p:attrNameLst>
                                      </p:cBhvr>
                                      <p:to>
                                        <p:strVal val="visible"/>
                                      </p:to>
                                    </p:set>
                                    <p:animEffect transition="in" filter="fade">
                                      <p:cBhvr>
                                        <p:cTn id="24" dur="500"/>
                                        <p:tgtEl>
                                          <p:spTgt spid="77"/>
                                        </p:tgtEl>
                                      </p:cBhvr>
                                    </p:animEffect>
                                  </p:childTnLst>
                                </p:cTn>
                              </p:par>
                              <p:par>
                                <p:cTn id="25" presetID="10" presetClass="entr" presetSubtype="0" fill="hold" nodeType="withEffect">
                                  <p:stCondLst>
                                    <p:cond delay="0"/>
                                  </p:stCondLst>
                                  <p:childTnLst>
                                    <p:set>
                                      <p:cBhvr>
                                        <p:cTn id="26" dur="1" fill="hold">
                                          <p:stCondLst>
                                            <p:cond delay="0"/>
                                          </p:stCondLst>
                                        </p:cTn>
                                        <p:tgtEl>
                                          <p:spTgt spid="226"/>
                                        </p:tgtEl>
                                        <p:attrNameLst>
                                          <p:attrName>style.visibility</p:attrName>
                                        </p:attrNameLst>
                                      </p:cBhvr>
                                      <p:to>
                                        <p:strVal val="visible"/>
                                      </p:to>
                                    </p:set>
                                    <p:animEffect transition="in" filter="fade">
                                      <p:cBhvr>
                                        <p:cTn id="27" dur="500"/>
                                        <p:tgtEl>
                                          <p:spTgt spid="226"/>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232"/>
                                        </p:tgtEl>
                                        <p:attrNameLst>
                                          <p:attrName>style.visibility</p:attrName>
                                        </p:attrNameLst>
                                      </p:cBhvr>
                                      <p:to>
                                        <p:strVal val="visible"/>
                                      </p:to>
                                    </p:set>
                                    <p:animEffect transition="in" filter="wipe(down)">
                                      <p:cBhvr>
                                        <p:cTn id="32" dur="500"/>
                                        <p:tgtEl>
                                          <p:spTgt spid="232"/>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244"/>
                                        </p:tgtEl>
                                        <p:attrNameLst>
                                          <p:attrName>style.visibility</p:attrName>
                                        </p:attrNameLst>
                                      </p:cBhvr>
                                      <p:to>
                                        <p:strVal val="visible"/>
                                      </p:to>
                                    </p:set>
                                    <p:animEffect transition="in" filter="wipe(up)">
                                      <p:cBhvr>
                                        <p:cTn id="35" dur="500"/>
                                        <p:tgtEl>
                                          <p:spTgt spid="244"/>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490"/>
                                        </p:tgtEl>
                                        <p:attrNameLst>
                                          <p:attrName>style.visibility</p:attrName>
                                        </p:attrNameLst>
                                      </p:cBhvr>
                                      <p:to>
                                        <p:strVal val="visible"/>
                                      </p:to>
                                    </p:set>
                                    <p:animEffect transition="in" filter="fade">
                                      <p:cBhvr>
                                        <p:cTn id="40" dur="500"/>
                                        <p:tgtEl>
                                          <p:spTgt spid="490"/>
                                        </p:tgtEl>
                                      </p:cBhvr>
                                    </p:animEffect>
                                  </p:childTnLst>
                                </p:cTn>
                              </p:par>
                              <p:par>
                                <p:cTn id="41" presetID="10" presetClass="entr" presetSubtype="0" fill="hold" nodeType="withEffect">
                                  <p:stCondLst>
                                    <p:cond delay="0"/>
                                  </p:stCondLst>
                                  <p:childTnLst>
                                    <p:set>
                                      <p:cBhvr>
                                        <p:cTn id="42" dur="1" fill="hold">
                                          <p:stCondLst>
                                            <p:cond delay="0"/>
                                          </p:stCondLst>
                                        </p:cTn>
                                        <p:tgtEl>
                                          <p:spTgt spid="496"/>
                                        </p:tgtEl>
                                        <p:attrNameLst>
                                          <p:attrName>style.visibility</p:attrName>
                                        </p:attrNameLst>
                                      </p:cBhvr>
                                      <p:to>
                                        <p:strVal val="visible"/>
                                      </p:to>
                                    </p:set>
                                    <p:animEffect transition="in" filter="fade">
                                      <p:cBhvr>
                                        <p:cTn id="43" dur="500"/>
                                        <p:tgtEl>
                                          <p:spTgt spid="496"/>
                                        </p:tgtEl>
                                      </p:cBhvr>
                                    </p:animEffect>
                                  </p:childTnLst>
                                </p:cTn>
                              </p:par>
                              <p:par>
                                <p:cTn id="44" presetID="10" presetClass="entr" presetSubtype="0" fill="hold" nodeType="withEffect">
                                  <p:stCondLst>
                                    <p:cond delay="0"/>
                                  </p:stCondLst>
                                  <p:childTnLst>
                                    <p:set>
                                      <p:cBhvr>
                                        <p:cTn id="45" dur="1" fill="hold">
                                          <p:stCondLst>
                                            <p:cond delay="0"/>
                                          </p:stCondLst>
                                        </p:cTn>
                                        <p:tgtEl>
                                          <p:spTgt spid="468"/>
                                        </p:tgtEl>
                                        <p:attrNameLst>
                                          <p:attrName>style.visibility</p:attrName>
                                        </p:attrNameLst>
                                      </p:cBhvr>
                                      <p:to>
                                        <p:strVal val="visible"/>
                                      </p:to>
                                    </p:set>
                                    <p:animEffect transition="in" filter="fade">
                                      <p:cBhvr>
                                        <p:cTn id="46" dur="500"/>
                                        <p:tgtEl>
                                          <p:spTgt spid="468"/>
                                        </p:tgtEl>
                                      </p:cBhvr>
                                    </p:animEffect>
                                  </p:childTnLst>
                                </p:cTn>
                              </p:par>
                              <p:par>
                                <p:cTn id="47" presetID="10" presetClass="entr" presetSubtype="0" fill="hold" nodeType="withEffect">
                                  <p:stCondLst>
                                    <p:cond delay="0"/>
                                  </p:stCondLst>
                                  <p:childTnLst>
                                    <p:set>
                                      <p:cBhvr>
                                        <p:cTn id="48" dur="1" fill="hold">
                                          <p:stCondLst>
                                            <p:cond delay="0"/>
                                          </p:stCondLst>
                                        </p:cTn>
                                        <p:tgtEl>
                                          <p:spTgt spid="231"/>
                                        </p:tgtEl>
                                        <p:attrNameLst>
                                          <p:attrName>style.visibility</p:attrName>
                                        </p:attrNameLst>
                                      </p:cBhvr>
                                      <p:to>
                                        <p:strVal val="visible"/>
                                      </p:to>
                                    </p:set>
                                    <p:animEffect transition="in" filter="fade">
                                      <p:cBhvr>
                                        <p:cTn id="49" dur="500"/>
                                        <p:tgtEl>
                                          <p:spTgt spid="231"/>
                                        </p:tgtEl>
                                      </p:cBhvr>
                                    </p:animEffect>
                                  </p:childTnLst>
                                </p:cTn>
                              </p:par>
                              <p:par>
                                <p:cTn id="50" presetID="10" presetClass="entr" presetSubtype="0" fill="hold" nodeType="withEffect">
                                  <p:stCondLst>
                                    <p:cond delay="0"/>
                                  </p:stCondLst>
                                  <p:childTnLst>
                                    <p:set>
                                      <p:cBhvr>
                                        <p:cTn id="51" dur="1" fill="hold">
                                          <p:stCondLst>
                                            <p:cond delay="0"/>
                                          </p:stCondLst>
                                        </p:cTn>
                                        <p:tgtEl>
                                          <p:spTgt spid="227"/>
                                        </p:tgtEl>
                                        <p:attrNameLst>
                                          <p:attrName>style.visibility</p:attrName>
                                        </p:attrNameLst>
                                      </p:cBhvr>
                                      <p:to>
                                        <p:strVal val="visible"/>
                                      </p:to>
                                    </p:set>
                                    <p:animEffect transition="in" filter="fade">
                                      <p:cBhvr>
                                        <p:cTn id="52" dur="500"/>
                                        <p:tgtEl>
                                          <p:spTgt spid="227"/>
                                        </p:tgtEl>
                                      </p:cBhvr>
                                    </p:animEffect>
                                  </p:childTnLst>
                                </p:cTn>
                              </p:par>
                              <p:par>
                                <p:cTn id="53" presetID="10" presetClass="entr" presetSubtype="0" fill="hold" nodeType="withEffect">
                                  <p:stCondLst>
                                    <p:cond delay="0"/>
                                  </p:stCondLst>
                                  <p:childTnLst>
                                    <p:set>
                                      <p:cBhvr>
                                        <p:cTn id="54" dur="1" fill="hold">
                                          <p:stCondLst>
                                            <p:cond delay="0"/>
                                          </p:stCondLst>
                                        </p:cTn>
                                        <p:tgtEl>
                                          <p:spTgt spid="430"/>
                                        </p:tgtEl>
                                        <p:attrNameLst>
                                          <p:attrName>style.visibility</p:attrName>
                                        </p:attrNameLst>
                                      </p:cBhvr>
                                      <p:to>
                                        <p:strVal val="visible"/>
                                      </p:to>
                                    </p:set>
                                    <p:animEffect transition="in" filter="fade">
                                      <p:cBhvr>
                                        <p:cTn id="55" dur="500"/>
                                        <p:tgtEl>
                                          <p:spTgt spid="430"/>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4" fill="hold" grpId="0" nodeType="clickEffect">
                                  <p:stCondLst>
                                    <p:cond delay="0"/>
                                  </p:stCondLst>
                                  <p:childTnLst>
                                    <p:set>
                                      <p:cBhvr>
                                        <p:cTn id="59" dur="1" fill="hold">
                                          <p:stCondLst>
                                            <p:cond delay="0"/>
                                          </p:stCondLst>
                                        </p:cTn>
                                        <p:tgtEl>
                                          <p:spTgt spid="38"/>
                                        </p:tgtEl>
                                        <p:attrNameLst>
                                          <p:attrName>style.visibility</p:attrName>
                                        </p:attrNameLst>
                                      </p:cBhvr>
                                      <p:to>
                                        <p:strVal val="visible"/>
                                      </p:to>
                                    </p:set>
                                    <p:animEffect transition="in" filter="wipe(down)">
                                      <p:cBhvr>
                                        <p:cTn id="60" dur="500"/>
                                        <p:tgtEl>
                                          <p:spTgt spid="38"/>
                                        </p:tgtEl>
                                      </p:cBhvr>
                                    </p:animEffect>
                                  </p:childTnLst>
                                </p:cTn>
                              </p:par>
                              <p:par>
                                <p:cTn id="61" presetID="22" presetClass="entr" presetSubtype="1" fill="hold" grpId="0" nodeType="withEffect">
                                  <p:stCondLst>
                                    <p:cond delay="0"/>
                                  </p:stCondLst>
                                  <p:childTnLst>
                                    <p:set>
                                      <p:cBhvr>
                                        <p:cTn id="62" dur="1" fill="hold">
                                          <p:stCondLst>
                                            <p:cond delay="0"/>
                                          </p:stCondLst>
                                        </p:cTn>
                                        <p:tgtEl>
                                          <p:spTgt spid="59"/>
                                        </p:tgtEl>
                                        <p:attrNameLst>
                                          <p:attrName>style.visibility</p:attrName>
                                        </p:attrNameLst>
                                      </p:cBhvr>
                                      <p:to>
                                        <p:strVal val="visible"/>
                                      </p:to>
                                    </p:set>
                                    <p:animEffect transition="in" filter="wipe(up)">
                                      <p:cBhvr>
                                        <p:cTn id="63" dur="500"/>
                                        <p:tgtEl>
                                          <p:spTgt spid="59"/>
                                        </p:tgtEl>
                                      </p:cBhvr>
                                    </p:animEffect>
                                  </p:childTnLst>
                                </p:cTn>
                              </p:par>
                              <p:par>
                                <p:cTn id="64" presetID="22" presetClass="entr" presetSubtype="4" fill="hold" grpId="0" nodeType="withEffect">
                                  <p:stCondLst>
                                    <p:cond delay="0"/>
                                  </p:stCondLst>
                                  <p:childTnLst>
                                    <p:set>
                                      <p:cBhvr>
                                        <p:cTn id="65" dur="1" fill="hold">
                                          <p:stCondLst>
                                            <p:cond delay="0"/>
                                          </p:stCondLst>
                                        </p:cTn>
                                        <p:tgtEl>
                                          <p:spTgt spid="60"/>
                                        </p:tgtEl>
                                        <p:attrNameLst>
                                          <p:attrName>style.visibility</p:attrName>
                                        </p:attrNameLst>
                                      </p:cBhvr>
                                      <p:to>
                                        <p:strVal val="visible"/>
                                      </p:to>
                                    </p:set>
                                    <p:animEffect transition="in" filter="wipe(down)">
                                      <p:cBhvr>
                                        <p:cTn id="66" dur="500"/>
                                        <p:tgtEl>
                                          <p:spTgt spid="60"/>
                                        </p:tgtEl>
                                      </p:cBhvr>
                                    </p:animEffect>
                                  </p:childTnLst>
                                </p:cTn>
                              </p:par>
                              <p:par>
                                <p:cTn id="67" presetID="22" presetClass="entr" presetSubtype="1" fill="hold" grpId="0" nodeType="withEffect">
                                  <p:stCondLst>
                                    <p:cond delay="0"/>
                                  </p:stCondLst>
                                  <p:childTnLst>
                                    <p:set>
                                      <p:cBhvr>
                                        <p:cTn id="68" dur="1" fill="hold">
                                          <p:stCondLst>
                                            <p:cond delay="0"/>
                                          </p:stCondLst>
                                        </p:cTn>
                                        <p:tgtEl>
                                          <p:spTgt spid="62"/>
                                        </p:tgtEl>
                                        <p:attrNameLst>
                                          <p:attrName>style.visibility</p:attrName>
                                        </p:attrNameLst>
                                      </p:cBhvr>
                                      <p:to>
                                        <p:strVal val="visible"/>
                                      </p:to>
                                    </p:set>
                                    <p:animEffect transition="in" filter="wipe(up)">
                                      <p:cBhvr>
                                        <p:cTn id="69" dur="500"/>
                                        <p:tgtEl>
                                          <p:spTgt spid="62"/>
                                        </p:tgtEl>
                                      </p:cBhvr>
                                    </p:animEffect>
                                  </p:childTnLst>
                                </p:cTn>
                              </p:par>
                            </p:childTnLst>
                          </p:cTn>
                        </p:par>
                        <p:par>
                          <p:cTn id="70" fill="hold">
                            <p:stCondLst>
                              <p:cond delay="500"/>
                            </p:stCondLst>
                            <p:childTnLst>
                              <p:par>
                                <p:cTn id="71" presetID="10" presetClass="entr" presetSubtype="0" fill="hold" nodeType="afterEffect">
                                  <p:stCondLst>
                                    <p:cond delay="0"/>
                                  </p:stCondLst>
                                  <p:childTnLst>
                                    <p:set>
                                      <p:cBhvr>
                                        <p:cTn id="72" dur="1" fill="hold">
                                          <p:stCondLst>
                                            <p:cond delay="0"/>
                                          </p:stCondLst>
                                        </p:cTn>
                                        <p:tgtEl>
                                          <p:spTgt spid="26"/>
                                        </p:tgtEl>
                                        <p:attrNameLst>
                                          <p:attrName>style.visibility</p:attrName>
                                        </p:attrNameLst>
                                      </p:cBhvr>
                                      <p:to>
                                        <p:strVal val="visible"/>
                                      </p:to>
                                    </p:set>
                                    <p:animEffect transition="in" filter="fade">
                                      <p:cBhvr>
                                        <p:cTn id="73" dur="500"/>
                                        <p:tgtEl>
                                          <p:spTgt spid="26"/>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nodeType="clickEffect">
                                  <p:stCondLst>
                                    <p:cond delay="0"/>
                                  </p:stCondLst>
                                  <p:childTnLst>
                                    <p:set>
                                      <p:cBhvr>
                                        <p:cTn id="77" dur="1" fill="hold">
                                          <p:stCondLst>
                                            <p:cond delay="0"/>
                                          </p:stCondLst>
                                        </p:cTn>
                                        <p:tgtEl>
                                          <p:spTgt spid="247"/>
                                        </p:tgtEl>
                                        <p:attrNameLst>
                                          <p:attrName>style.visibility</p:attrName>
                                        </p:attrNameLst>
                                      </p:cBhvr>
                                      <p:to>
                                        <p:strVal val="visible"/>
                                      </p:to>
                                    </p:set>
                                    <p:animEffect transition="in" filter="fade">
                                      <p:cBhvr>
                                        <p:cTn id="78" dur="500"/>
                                        <p:tgtEl>
                                          <p:spTgt spid="247"/>
                                        </p:tgtEl>
                                      </p:cBhvr>
                                    </p:animEffect>
                                  </p:childTnLst>
                                </p:cTn>
                              </p:par>
                            </p:childTnLst>
                          </p:cTn>
                        </p:par>
                      </p:childTnLst>
                    </p:cTn>
                  </p:par>
                  <p:par>
                    <p:cTn id="79" fill="hold">
                      <p:stCondLst>
                        <p:cond delay="indefinite"/>
                      </p:stCondLst>
                      <p:childTnLst>
                        <p:par>
                          <p:cTn id="80" fill="hold">
                            <p:stCondLst>
                              <p:cond delay="0"/>
                            </p:stCondLst>
                            <p:childTnLst>
                              <p:par>
                                <p:cTn id="81" presetID="22" presetClass="entr" presetSubtype="8" fill="hold" nodeType="clickEffect">
                                  <p:stCondLst>
                                    <p:cond delay="0"/>
                                  </p:stCondLst>
                                  <p:childTnLst>
                                    <p:set>
                                      <p:cBhvr>
                                        <p:cTn id="82" dur="1" fill="hold">
                                          <p:stCondLst>
                                            <p:cond delay="0"/>
                                          </p:stCondLst>
                                        </p:cTn>
                                        <p:tgtEl>
                                          <p:spTgt spid="28"/>
                                        </p:tgtEl>
                                        <p:attrNameLst>
                                          <p:attrName>style.visibility</p:attrName>
                                        </p:attrNameLst>
                                      </p:cBhvr>
                                      <p:to>
                                        <p:strVal val="visible"/>
                                      </p:to>
                                    </p:set>
                                    <p:animEffect transition="in" filter="wipe(left)">
                                      <p:cBhvr>
                                        <p:cTn id="83" dur="500"/>
                                        <p:tgtEl>
                                          <p:spTgt spid="28"/>
                                        </p:tgtEl>
                                      </p:cBhvr>
                                    </p:animEffect>
                                  </p:childTnLst>
                                </p:cTn>
                              </p:par>
                            </p:childTnLst>
                          </p:cTn>
                        </p:par>
                        <p:par>
                          <p:cTn id="84" fill="hold">
                            <p:stCondLst>
                              <p:cond delay="500"/>
                            </p:stCondLst>
                            <p:childTnLst>
                              <p:par>
                                <p:cTn id="85" presetID="22" presetClass="entr" presetSubtype="4" fill="hold" grpId="0" nodeType="afterEffect">
                                  <p:stCondLst>
                                    <p:cond delay="0"/>
                                  </p:stCondLst>
                                  <p:childTnLst>
                                    <p:set>
                                      <p:cBhvr>
                                        <p:cTn id="86" dur="1" fill="hold">
                                          <p:stCondLst>
                                            <p:cond delay="0"/>
                                          </p:stCondLst>
                                        </p:cTn>
                                        <p:tgtEl>
                                          <p:spTgt spid="252"/>
                                        </p:tgtEl>
                                        <p:attrNameLst>
                                          <p:attrName>style.visibility</p:attrName>
                                        </p:attrNameLst>
                                      </p:cBhvr>
                                      <p:to>
                                        <p:strVal val="visible"/>
                                      </p:to>
                                    </p:set>
                                    <p:animEffect transition="in" filter="wipe(down)">
                                      <p:cBhvr>
                                        <p:cTn id="87" dur="500"/>
                                        <p:tgtEl>
                                          <p:spTgt spid="252"/>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nodeType="clickEffect">
                                  <p:stCondLst>
                                    <p:cond delay="0"/>
                                  </p:stCondLst>
                                  <p:childTnLst>
                                    <p:set>
                                      <p:cBhvr>
                                        <p:cTn id="91" dur="1" fill="hold">
                                          <p:stCondLst>
                                            <p:cond delay="0"/>
                                          </p:stCondLst>
                                        </p:cTn>
                                        <p:tgtEl>
                                          <p:spTgt spid="27"/>
                                        </p:tgtEl>
                                        <p:attrNameLst>
                                          <p:attrName>style.visibility</p:attrName>
                                        </p:attrNameLst>
                                      </p:cBhvr>
                                      <p:to>
                                        <p:strVal val="visible"/>
                                      </p:to>
                                    </p:set>
                                    <p:animEffect transition="in" filter="fade">
                                      <p:cBhvr>
                                        <p:cTn id="92" dur="500"/>
                                        <p:tgtEl>
                                          <p:spTgt spid="27"/>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nodeType="clickEffect">
                                  <p:stCondLst>
                                    <p:cond delay="0"/>
                                  </p:stCondLst>
                                  <p:childTnLst>
                                    <p:set>
                                      <p:cBhvr>
                                        <p:cTn id="96" dur="1" fill="hold">
                                          <p:stCondLst>
                                            <p:cond delay="0"/>
                                          </p:stCondLst>
                                        </p:cTn>
                                        <p:tgtEl>
                                          <p:spTgt spid="34"/>
                                        </p:tgtEl>
                                        <p:attrNameLst>
                                          <p:attrName>style.visibility</p:attrName>
                                        </p:attrNameLst>
                                      </p:cBhvr>
                                      <p:to>
                                        <p:strVal val="visible"/>
                                      </p:to>
                                    </p:set>
                                    <p:animEffect transition="in" filter="fade">
                                      <p:cBhvr>
                                        <p:cTn id="97" dur="500"/>
                                        <p:tgtEl>
                                          <p:spTgt spid="34"/>
                                        </p:tgtEl>
                                      </p:cBhvr>
                                    </p:animEffect>
                                  </p:childTnLst>
                                </p:cTn>
                              </p:par>
                              <p:par>
                                <p:cTn id="98" presetID="10" presetClass="entr" presetSubtype="0" fill="hold" nodeType="withEffect">
                                  <p:stCondLst>
                                    <p:cond delay="0"/>
                                  </p:stCondLst>
                                  <p:childTnLst>
                                    <p:set>
                                      <p:cBhvr>
                                        <p:cTn id="99" dur="1" fill="hold">
                                          <p:stCondLst>
                                            <p:cond delay="0"/>
                                          </p:stCondLst>
                                        </p:cTn>
                                        <p:tgtEl>
                                          <p:spTgt spid="9"/>
                                        </p:tgtEl>
                                        <p:attrNameLst>
                                          <p:attrName>style.visibility</p:attrName>
                                        </p:attrNameLst>
                                      </p:cBhvr>
                                      <p:to>
                                        <p:strVal val="visible"/>
                                      </p:to>
                                    </p:set>
                                    <p:animEffect transition="in" filter="fade">
                                      <p:cBhvr>
                                        <p:cTn id="100" dur="500"/>
                                        <p:tgtEl>
                                          <p:spTgt spid="9"/>
                                        </p:tgtEl>
                                      </p:cBhvr>
                                    </p:animEffect>
                                  </p:childTnLst>
                                </p:cTn>
                              </p:par>
                            </p:childTnLst>
                          </p:cTn>
                        </p:par>
                      </p:childTnLst>
                    </p:cTn>
                  </p:par>
                  <p:par>
                    <p:cTn id="101" fill="hold">
                      <p:stCondLst>
                        <p:cond delay="indefinite"/>
                      </p:stCondLst>
                      <p:childTnLst>
                        <p:par>
                          <p:cTn id="102" fill="hold">
                            <p:stCondLst>
                              <p:cond delay="0"/>
                            </p:stCondLst>
                            <p:childTnLst>
                              <p:par>
                                <p:cTn id="103" presetID="22" presetClass="entr" presetSubtype="8" fill="hold" grpId="0" nodeType="clickEffect">
                                  <p:stCondLst>
                                    <p:cond delay="0"/>
                                  </p:stCondLst>
                                  <p:childTnLst>
                                    <p:set>
                                      <p:cBhvr>
                                        <p:cTn id="104" dur="1" fill="hold">
                                          <p:stCondLst>
                                            <p:cond delay="0"/>
                                          </p:stCondLst>
                                        </p:cTn>
                                        <p:tgtEl>
                                          <p:spTgt spid="32"/>
                                        </p:tgtEl>
                                        <p:attrNameLst>
                                          <p:attrName>style.visibility</p:attrName>
                                        </p:attrNameLst>
                                      </p:cBhvr>
                                      <p:to>
                                        <p:strVal val="visible"/>
                                      </p:to>
                                    </p:set>
                                    <p:animEffect transition="in" filter="wipe(left)">
                                      <p:cBhvr>
                                        <p:cTn id="105" dur="500"/>
                                        <p:tgtEl>
                                          <p:spTgt spid="32"/>
                                        </p:tgtEl>
                                      </p:cBhvr>
                                    </p:animEffect>
                                  </p:childTnLst>
                                </p:cTn>
                              </p:par>
                              <p:par>
                                <p:cTn id="106" presetID="22" presetClass="entr" presetSubtype="2" fill="hold" grpId="0" nodeType="withEffect">
                                  <p:stCondLst>
                                    <p:cond delay="0"/>
                                  </p:stCondLst>
                                  <p:childTnLst>
                                    <p:set>
                                      <p:cBhvr>
                                        <p:cTn id="107" dur="1" fill="hold">
                                          <p:stCondLst>
                                            <p:cond delay="0"/>
                                          </p:stCondLst>
                                        </p:cTn>
                                        <p:tgtEl>
                                          <p:spTgt spid="561"/>
                                        </p:tgtEl>
                                        <p:attrNameLst>
                                          <p:attrName>style.visibility</p:attrName>
                                        </p:attrNameLst>
                                      </p:cBhvr>
                                      <p:to>
                                        <p:strVal val="visible"/>
                                      </p:to>
                                    </p:set>
                                    <p:animEffect transition="in" filter="wipe(right)">
                                      <p:cBhvr>
                                        <p:cTn id="108" dur="500"/>
                                        <p:tgtEl>
                                          <p:spTgt spid="561"/>
                                        </p:tgtEl>
                                      </p:cBhvr>
                                    </p:animEffect>
                                  </p:childTnLst>
                                </p:cTn>
                              </p:par>
                            </p:childTnLst>
                          </p:cTn>
                        </p:par>
                        <p:par>
                          <p:cTn id="109" fill="hold">
                            <p:stCondLst>
                              <p:cond delay="500"/>
                            </p:stCondLst>
                            <p:childTnLst>
                              <p:par>
                                <p:cTn id="110" presetID="22" presetClass="entr" presetSubtype="4" fill="hold" grpId="0" nodeType="afterEffect">
                                  <p:stCondLst>
                                    <p:cond delay="0"/>
                                  </p:stCondLst>
                                  <p:childTnLst>
                                    <p:set>
                                      <p:cBhvr>
                                        <p:cTn id="111" dur="1" fill="hold">
                                          <p:stCondLst>
                                            <p:cond delay="0"/>
                                          </p:stCondLst>
                                        </p:cTn>
                                        <p:tgtEl>
                                          <p:spTgt spid="36"/>
                                        </p:tgtEl>
                                        <p:attrNameLst>
                                          <p:attrName>style.visibility</p:attrName>
                                        </p:attrNameLst>
                                      </p:cBhvr>
                                      <p:to>
                                        <p:strVal val="visible"/>
                                      </p:to>
                                    </p:set>
                                    <p:animEffect transition="in" filter="wipe(down)">
                                      <p:cBhvr>
                                        <p:cTn id="112"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 grpId="0" animBg="1"/>
      <p:bldP spid="232" grpId="0" animBg="1"/>
      <p:bldP spid="244" grpId="0" animBg="1"/>
      <p:bldP spid="252" grpId="0" animBg="1"/>
      <p:bldP spid="32" grpId="0" animBg="1"/>
      <p:bldP spid="561" grpId="0" animBg="1"/>
      <p:bldP spid="36" grpId="0" animBg="1"/>
      <p:bldP spid="38" grpId="0" animBg="1"/>
      <p:bldP spid="59" grpId="0" animBg="1"/>
      <p:bldP spid="60" grpId="0" animBg="1"/>
      <p:bldP spid="62"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ectangle 52"/>
          <p:cNvSpPr/>
          <p:nvPr/>
        </p:nvSpPr>
        <p:spPr>
          <a:xfrm>
            <a:off x="0" y="1498594"/>
            <a:ext cx="9153158" cy="4961473"/>
          </a:xfrm>
          <a:prstGeom prst="rect">
            <a:avLst/>
          </a:prstGeom>
          <a:solidFill>
            <a:schemeClr val="bg1">
              <a:alpha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b="0"/>
              <a:t>Software as a Service</a:t>
            </a:r>
          </a:p>
        </p:txBody>
      </p:sp>
      <p:sp>
        <p:nvSpPr>
          <p:cNvPr id="4" name="Date Placeholder 3"/>
          <p:cNvSpPr>
            <a:spLocks noGrp="1"/>
          </p:cNvSpPr>
          <p:nvPr>
            <p:ph type="dt" sz="half" idx="10"/>
          </p:nvPr>
        </p:nvSpPr>
        <p:spPr/>
        <p:txBody>
          <a:bodyPr/>
          <a:lstStyle/>
          <a:p>
            <a:fld id="{3D204B18-9485-D74D-B2B3-6C26E88E40BB}" type="datetime1">
              <a:rPr lang="en-AU"/>
              <a:pPr/>
              <a:t>17/4/18</a:t>
            </a:fld>
            <a:endParaRPr lang="en-US"/>
          </a:p>
        </p:txBody>
      </p:sp>
      <p:sp>
        <p:nvSpPr>
          <p:cNvPr id="6" name="Slide Number Placeholder 5"/>
          <p:cNvSpPr>
            <a:spLocks noGrp="1"/>
          </p:cNvSpPr>
          <p:nvPr>
            <p:ph type="sldNum" sz="quarter" idx="12"/>
          </p:nvPr>
        </p:nvSpPr>
        <p:spPr/>
        <p:txBody>
          <a:bodyPr/>
          <a:lstStyle/>
          <a:p>
            <a:fld id="{BBE0A389-EB18-824A-A5ED-72ACC9A7FB5D}" type="slidenum">
              <a:rPr lang="en-US"/>
              <a:pPr/>
              <a:t>24</a:t>
            </a:fld>
            <a:endParaRPr lang="en-US"/>
          </a:p>
        </p:txBody>
      </p:sp>
      <p:cxnSp>
        <p:nvCxnSpPr>
          <p:cNvPr id="55" name="Straight Connector 54"/>
          <p:cNvCxnSpPr/>
          <p:nvPr/>
        </p:nvCxnSpPr>
        <p:spPr>
          <a:xfrm>
            <a:off x="2209800" y="1680624"/>
            <a:ext cx="0" cy="4605876"/>
          </a:xfrm>
          <a:prstGeom prst="line">
            <a:avLst/>
          </a:prstGeom>
          <a:ln w="3175" cmpd="sng">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56" name="TextBox 55"/>
          <p:cNvSpPr txBox="1"/>
          <p:nvPr/>
        </p:nvSpPr>
        <p:spPr>
          <a:xfrm>
            <a:off x="368300" y="1505920"/>
            <a:ext cx="1841269" cy="707886"/>
          </a:xfrm>
          <a:prstGeom prst="rect">
            <a:avLst/>
          </a:prstGeom>
          <a:noFill/>
        </p:spPr>
        <p:txBody>
          <a:bodyPr wrap="none" rtlCol="0">
            <a:spAutoFit/>
          </a:bodyPr>
          <a:lstStyle/>
          <a:p>
            <a:r>
              <a:rPr lang="en-US" sz="4000" b="1">
                <a:solidFill>
                  <a:schemeClr val="tx2">
                    <a:lumMod val="75000"/>
                  </a:schemeClr>
                </a:solidFill>
                <a:latin typeface="Abadi MT Condensed Extra Bold"/>
                <a:cs typeface="Abadi MT Condensed Extra Bold"/>
              </a:rPr>
              <a:t>HISTORY</a:t>
            </a:r>
            <a:endParaRPr lang="en-US" sz="4000">
              <a:solidFill>
                <a:schemeClr val="tx2">
                  <a:lumMod val="75000"/>
                </a:schemeClr>
              </a:solidFill>
              <a:latin typeface="Abadi MT Condensed Extra Bold"/>
              <a:cs typeface="Abadi MT Condensed Extra Bold"/>
            </a:endParaRPr>
          </a:p>
        </p:txBody>
      </p:sp>
      <p:sp>
        <p:nvSpPr>
          <p:cNvPr id="58" name="TextBox 57"/>
          <p:cNvSpPr txBox="1"/>
          <p:nvPr/>
        </p:nvSpPr>
        <p:spPr>
          <a:xfrm>
            <a:off x="2294464" y="1553624"/>
            <a:ext cx="6769100" cy="2123658"/>
          </a:xfrm>
          <a:prstGeom prst="rect">
            <a:avLst/>
          </a:prstGeom>
          <a:noFill/>
        </p:spPr>
        <p:txBody>
          <a:bodyPr wrap="square" rtlCol="0">
            <a:spAutoFit/>
          </a:bodyPr>
          <a:lstStyle/>
          <a:p>
            <a:r>
              <a:rPr lang="en-US" sz="3000">
                <a:latin typeface="Abadi MT Condensed Light"/>
                <a:cs typeface="Abadi MT Condensed Light"/>
              </a:rPr>
              <a:t>SaaS &amp; cloud computing</a:t>
            </a:r>
          </a:p>
          <a:p>
            <a:pPr>
              <a:spcBef>
                <a:spcPts val="600"/>
              </a:spcBef>
            </a:pPr>
            <a:r>
              <a:rPr lang="en-US" sz="2300" i="1">
                <a:solidFill>
                  <a:schemeClr val="tx1">
                    <a:lumMod val="65000"/>
                    <a:lumOff val="35000"/>
                  </a:schemeClr>
                </a:solidFill>
                <a:latin typeface="Abadi MT Condensed Light"/>
                <a:cs typeface="Abadi MT Condensed Light"/>
              </a:rPr>
              <a:t>The concept at the foundation of Software-as-a-Service, pre-dates cloud computing and even though put into practice since the late 90s, SaaS became defined in 2001:</a:t>
            </a:r>
          </a:p>
          <a:p>
            <a:pPr algn="r">
              <a:spcBef>
                <a:spcPts val="600"/>
              </a:spcBef>
            </a:pPr>
            <a:endParaRPr lang="en-US" sz="2300" i="1">
              <a:solidFill>
                <a:schemeClr val="tx1">
                  <a:lumMod val="65000"/>
                  <a:lumOff val="35000"/>
                </a:schemeClr>
              </a:solidFill>
              <a:latin typeface="Abadi MT Condensed Light"/>
              <a:cs typeface="Abadi MT Condensed Light"/>
            </a:endParaRPr>
          </a:p>
        </p:txBody>
      </p:sp>
      <p:grpSp>
        <p:nvGrpSpPr>
          <p:cNvPr id="13" name="Group 12"/>
          <p:cNvGrpSpPr/>
          <p:nvPr/>
        </p:nvGrpSpPr>
        <p:grpSpPr>
          <a:xfrm>
            <a:off x="838200" y="3372738"/>
            <a:ext cx="8314958" cy="2608962"/>
            <a:chOff x="550322" y="2363505"/>
            <a:chExt cx="8314958" cy="2608962"/>
          </a:xfrm>
        </p:grpSpPr>
        <p:grpSp>
          <p:nvGrpSpPr>
            <p:cNvPr id="14" name="Group 13"/>
            <p:cNvGrpSpPr/>
            <p:nvPr/>
          </p:nvGrpSpPr>
          <p:grpSpPr>
            <a:xfrm>
              <a:off x="1006232" y="2395087"/>
              <a:ext cx="7859048" cy="2551980"/>
              <a:chOff x="1006232" y="2570929"/>
              <a:chExt cx="7859048" cy="2551980"/>
            </a:xfrm>
          </p:grpSpPr>
          <p:sp>
            <p:nvSpPr>
              <p:cNvPr id="17" name="Rectangle 16"/>
              <p:cNvSpPr/>
              <p:nvPr/>
            </p:nvSpPr>
            <p:spPr>
              <a:xfrm>
                <a:off x="1006232" y="2570929"/>
                <a:ext cx="7859048" cy="2551980"/>
              </a:xfrm>
              <a:prstGeom prst="rect">
                <a:avLst/>
              </a:prstGeom>
              <a:solidFill>
                <a:schemeClr val="accent6">
                  <a:lumMod val="20000"/>
                  <a:lumOff val="80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TextBox 17"/>
              <p:cNvSpPr txBox="1"/>
              <p:nvPr/>
            </p:nvSpPr>
            <p:spPr>
              <a:xfrm>
                <a:off x="1954846" y="2670114"/>
                <a:ext cx="6050376" cy="369332"/>
              </a:xfrm>
              <a:prstGeom prst="rect">
                <a:avLst/>
              </a:prstGeom>
              <a:noFill/>
            </p:spPr>
            <p:txBody>
              <a:bodyPr wrap="square" lIns="0" tIns="0" rIns="108000" bIns="0" rtlCol="0" anchor="t" anchorCtr="0">
                <a:spAutoFit/>
              </a:bodyPr>
              <a:lstStyle/>
              <a:p>
                <a:pPr marL="180000"/>
                <a:r>
                  <a:rPr lang="en-US" sz="2400" dirty="0">
                    <a:solidFill>
                      <a:srgbClr val="B27979"/>
                    </a:solidFill>
                    <a:latin typeface="Abadi MT Condensed Light"/>
                    <a:cs typeface="Abadi MT Condensed Light"/>
                  </a:rPr>
                  <a:t>SOFTWARE INFORMATION &amp; INDUSTRY ASSOCIATION</a:t>
                </a:r>
              </a:p>
            </p:txBody>
          </p:sp>
        </p:grpSp>
        <p:sp>
          <p:nvSpPr>
            <p:cNvPr id="15" name="Rectangle 14"/>
            <p:cNvSpPr/>
            <p:nvPr/>
          </p:nvSpPr>
          <p:spPr>
            <a:xfrm>
              <a:off x="550322" y="2388213"/>
              <a:ext cx="1374217" cy="2584254"/>
            </a:xfrm>
            <a:prstGeom prst="rect">
              <a:avLst/>
            </a:prstGeom>
            <a:solidFill>
              <a:schemeClr val="accent6">
                <a:lumMod val="50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p:cNvSpPr txBox="1"/>
            <p:nvPr/>
          </p:nvSpPr>
          <p:spPr>
            <a:xfrm>
              <a:off x="664623" y="2363505"/>
              <a:ext cx="1187798" cy="1200328"/>
            </a:xfrm>
            <a:prstGeom prst="rect">
              <a:avLst/>
            </a:prstGeom>
            <a:noFill/>
            <a:ln>
              <a:noFill/>
            </a:ln>
          </p:spPr>
          <p:txBody>
            <a:bodyPr wrap="square" lIns="0" rtlCol="0">
              <a:spAutoFit/>
            </a:bodyPr>
            <a:lstStyle>
              <a:defPPr>
                <a:defRPr lang="en-US"/>
              </a:defPPr>
              <a:lvl1pPr algn="r">
                <a:defRPr sz="6000">
                  <a:solidFill>
                    <a:schemeClr val="accent6">
                      <a:lumMod val="20000"/>
                      <a:lumOff val="80000"/>
                    </a:schemeClr>
                  </a:solidFill>
                  <a:latin typeface="Arial Narrow"/>
                  <a:cs typeface="Arial Narrow"/>
                </a:defRPr>
              </a:lvl1pPr>
            </a:lstStyle>
            <a:p>
              <a:r>
                <a:rPr lang="en-US" sz="4400">
                  <a:latin typeface="Abadi MT Condensed Extra Bold"/>
                  <a:cs typeface="Abadi MT Condensed Extra Bold"/>
                </a:rPr>
                <a:t>SIIA</a:t>
              </a:r>
              <a:endParaRPr lang="en-US" sz="2800">
                <a:latin typeface="Abadi MT Condensed Extra Bold"/>
                <a:cs typeface="Abadi MT Condensed Extra Bold"/>
              </a:endParaRPr>
            </a:p>
            <a:p>
              <a:r>
                <a:rPr lang="en-US" sz="2800">
                  <a:latin typeface="Abadi MT Condensed Extra Bold"/>
                  <a:cs typeface="Abadi MT Condensed Extra Bold"/>
                </a:rPr>
                <a:t>2001</a:t>
              </a:r>
            </a:p>
          </p:txBody>
        </p:sp>
      </p:grpSp>
      <p:sp>
        <p:nvSpPr>
          <p:cNvPr id="25" name="TextBox 24"/>
          <p:cNvSpPr txBox="1"/>
          <p:nvPr/>
        </p:nvSpPr>
        <p:spPr>
          <a:xfrm>
            <a:off x="2298701" y="3988085"/>
            <a:ext cx="6845299" cy="1477328"/>
          </a:xfrm>
          <a:prstGeom prst="rect">
            <a:avLst/>
          </a:prstGeom>
          <a:noFill/>
        </p:spPr>
        <p:txBody>
          <a:bodyPr wrap="square" lIns="108000" tIns="0" rIns="108000" bIns="0" rtlCol="0" anchor="t" anchorCtr="0">
            <a:spAutoFit/>
          </a:bodyPr>
          <a:lstStyle/>
          <a:p>
            <a:pPr>
              <a:spcAft>
                <a:spcPts val="600"/>
              </a:spcAft>
            </a:pPr>
            <a:r>
              <a:rPr lang="en-US" sz="1600" i="1" dirty="0">
                <a:solidFill>
                  <a:srgbClr val="B27979"/>
                </a:solidFill>
                <a:latin typeface="Abadi MT Condensed Light"/>
                <a:cs typeface="Abadi MT Condensed Light"/>
              </a:rPr>
              <a:t>In the software as a service model, the application, or service, is deployed from a centralized datacenter across a network—Internet, Intranet, LAN, or VPN—providing access and use on a recurring fee basis. </a:t>
            </a:r>
            <a:r>
              <a:rPr lang="en-US" sz="1600" i="1" u="sng" dirty="0">
                <a:solidFill>
                  <a:srgbClr val="B27979"/>
                </a:solidFill>
                <a:latin typeface="Abadi MT Condensed Light"/>
                <a:cs typeface="Abadi MT Condensed Light"/>
              </a:rPr>
              <a:t>Users “rent,” “subscribe to,” “are assigned,” or “are granted access to” the applications from a central provider</a:t>
            </a:r>
            <a:r>
              <a:rPr lang="en-US" sz="1600" i="1" dirty="0">
                <a:solidFill>
                  <a:srgbClr val="B27979"/>
                </a:solidFill>
                <a:latin typeface="Abadi MT Condensed Light"/>
                <a:cs typeface="Abadi MT Condensed Light"/>
              </a:rPr>
              <a:t>. Business models vary according to the level to which the software is streamlined, to lower price and increase efficiency, or value-added through cus- tomization to further improve digitized business processes. </a:t>
            </a:r>
          </a:p>
        </p:txBody>
      </p:sp>
      <p:sp>
        <p:nvSpPr>
          <p:cNvPr id="28" name="Footer Placeholder 4"/>
          <p:cNvSpPr txBox="1">
            <a:spLocks/>
          </p:cNvSpPr>
          <p:nvPr/>
        </p:nvSpPr>
        <p:spPr>
          <a:xfrm>
            <a:off x="2946400" y="5575973"/>
            <a:ext cx="6197600" cy="365125"/>
          </a:xfrm>
          <a:prstGeom prst="rect">
            <a:avLst/>
          </a:prstGeom>
        </p:spPr>
        <p:txBody>
          <a:bodyPr vert="horz" lIns="91440" tIns="45720" rIns="144000" bIns="45720" rtlCol="0" anchor="ctr"/>
          <a:lstStyle>
            <a:defPPr>
              <a:defRPr lang="en-US"/>
            </a:defPPr>
            <a:lvl1pPr marL="0" algn="ctr" defTabSz="457200" rtl="0" eaLnBrk="1" latinLnBrk="0" hangingPunct="1">
              <a:defRPr sz="1200" kern="1200">
                <a:solidFill>
                  <a:srgbClr val="17375E"/>
                </a:solidFill>
                <a:latin typeface="Abadi MT Condensed Light"/>
                <a:ea typeface="+mn-ea"/>
                <a:cs typeface="Abadi MT Condensed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i="1">
                <a:solidFill>
                  <a:schemeClr val="tx1">
                    <a:lumMod val="50000"/>
                    <a:lumOff val="50000"/>
                  </a:schemeClr>
                </a:solidFill>
              </a:rPr>
              <a:t>SIIA – Software as a Service: Strategic Backgrounder (2001-2002) </a:t>
            </a:r>
          </a:p>
        </p:txBody>
      </p:sp>
    </p:spTree>
    <p:extLst>
      <p:ext uri="{BB962C8B-B14F-4D97-AF65-F5344CB8AC3E}">
        <p14:creationId xmlns:p14="http://schemas.microsoft.com/office/powerpoint/2010/main" val="5967346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ectangle 52"/>
          <p:cNvSpPr/>
          <p:nvPr/>
        </p:nvSpPr>
        <p:spPr>
          <a:xfrm>
            <a:off x="0" y="1498594"/>
            <a:ext cx="9153158" cy="4961473"/>
          </a:xfrm>
          <a:prstGeom prst="rect">
            <a:avLst/>
          </a:prstGeom>
          <a:solidFill>
            <a:schemeClr val="bg1">
              <a:alpha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b="0"/>
              <a:t>Software as a Service</a:t>
            </a:r>
          </a:p>
        </p:txBody>
      </p:sp>
      <p:sp>
        <p:nvSpPr>
          <p:cNvPr id="4" name="Date Placeholder 3"/>
          <p:cNvSpPr>
            <a:spLocks noGrp="1"/>
          </p:cNvSpPr>
          <p:nvPr>
            <p:ph type="dt" sz="half" idx="10"/>
          </p:nvPr>
        </p:nvSpPr>
        <p:spPr/>
        <p:txBody>
          <a:bodyPr/>
          <a:lstStyle/>
          <a:p>
            <a:fld id="{3D204B18-9485-D74D-B2B3-6C26E88E40BB}" type="datetime1">
              <a:rPr lang="en-AU"/>
              <a:pPr/>
              <a:t>17/4/18</a:t>
            </a:fld>
            <a:endParaRPr lang="en-US"/>
          </a:p>
        </p:txBody>
      </p:sp>
      <p:sp>
        <p:nvSpPr>
          <p:cNvPr id="6" name="Slide Number Placeholder 5"/>
          <p:cNvSpPr>
            <a:spLocks noGrp="1"/>
          </p:cNvSpPr>
          <p:nvPr>
            <p:ph type="sldNum" sz="quarter" idx="12"/>
          </p:nvPr>
        </p:nvSpPr>
        <p:spPr/>
        <p:txBody>
          <a:bodyPr/>
          <a:lstStyle/>
          <a:p>
            <a:fld id="{BBE0A389-EB18-824A-A5ED-72ACC9A7FB5D}" type="slidenum">
              <a:rPr lang="en-US"/>
              <a:pPr/>
              <a:t>25</a:t>
            </a:fld>
            <a:endParaRPr lang="en-US"/>
          </a:p>
        </p:txBody>
      </p:sp>
      <p:cxnSp>
        <p:nvCxnSpPr>
          <p:cNvPr id="55" name="Straight Connector 54"/>
          <p:cNvCxnSpPr/>
          <p:nvPr/>
        </p:nvCxnSpPr>
        <p:spPr>
          <a:xfrm>
            <a:off x="2209800" y="1680624"/>
            <a:ext cx="0" cy="4605876"/>
          </a:xfrm>
          <a:prstGeom prst="line">
            <a:avLst/>
          </a:prstGeom>
          <a:ln w="3175" cmpd="sng">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56" name="TextBox 55"/>
          <p:cNvSpPr txBox="1"/>
          <p:nvPr/>
        </p:nvSpPr>
        <p:spPr>
          <a:xfrm>
            <a:off x="368300" y="1505920"/>
            <a:ext cx="1841269" cy="707886"/>
          </a:xfrm>
          <a:prstGeom prst="rect">
            <a:avLst/>
          </a:prstGeom>
          <a:noFill/>
        </p:spPr>
        <p:txBody>
          <a:bodyPr wrap="none" rtlCol="0">
            <a:spAutoFit/>
          </a:bodyPr>
          <a:lstStyle/>
          <a:p>
            <a:r>
              <a:rPr lang="en-US" sz="4000" b="1">
                <a:solidFill>
                  <a:schemeClr val="tx2">
                    <a:lumMod val="75000"/>
                  </a:schemeClr>
                </a:solidFill>
                <a:latin typeface="Abadi MT Condensed Extra Bold"/>
                <a:cs typeface="Abadi MT Condensed Extra Bold"/>
              </a:rPr>
              <a:t>HISTORY</a:t>
            </a:r>
            <a:endParaRPr lang="en-US" sz="4000">
              <a:solidFill>
                <a:schemeClr val="tx2">
                  <a:lumMod val="75000"/>
                </a:schemeClr>
              </a:solidFill>
              <a:latin typeface="Abadi MT Condensed Extra Bold"/>
              <a:cs typeface="Abadi MT Condensed Extra Bold"/>
            </a:endParaRPr>
          </a:p>
        </p:txBody>
      </p:sp>
      <p:sp>
        <p:nvSpPr>
          <p:cNvPr id="58" name="TextBox 57"/>
          <p:cNvSpPr txBox="1"/>
          <p:nvPr/>
        </p:nvSpPr>
        <p:spPr>
          <a:xfrm>
            <a:off x="2294464" y="1553624"/>
            <a:ext cx="6769100" cy="2200602"/>
          </a:xfrm>
          <a:prstGeom prst="rect">
            <a:avLst/>
          </a:prstGeom>
          <a:noFill/>
        </p:spPr>
        <p:txBody>
          <a:bodyPr wrap="square" rtlCol="0">
            <a:spAutoFit/>
          </a:bodyPr>
          <a:lstStyle/>
          <a:p>
            <a:r>
              <a:rPr lang="en-US" sz="3000">
                <a:latin typeface="Abadi MT Condensed Light"/>
                <a:cs typeface="Abadi MT Condensed Light"/>
              </a:rPr>
              <a:t>Meet ASPs: the precursor of SaaS</a:t>
            </a:r>
          </a:p>
          <a:p>
            <a:pPr>
              <a:spcBef>
                <a:spcPts val="600"/>
              </a:spcBef>
            </a:pPr>
            <a:r>
              <a:rPr lang="en-US" sz="2300" i="1">
                <a:solidFill>
                  <a:schemeClr val="tx1">
                    <a:lumMod val="65000"/>
                    <a:lumOff val="35000"/>
                  </a:schemeClr>
                </a:solidFill>
                <a:latin typeface="Abadi MT Condensed Light"/>
                <a:cs typeface="Abadi MT Condensed Light"/>
              </a:rPr>
              <a:t>The analysis of SIIA was primarily focused towards the Application Service Providers (ASPs), which already captured the concept of software applications consumed as a service in a broader sense.</a:t>
            </a:r>
          </a:p>
          <a:p>
            <a:pPr>
              <a:spcBef>
                <a:spcPts val="900"/>
              </a:spcBef>
            </a:pPr>
            <a:r>
              <a:rPr lang="en-US" sz="2300" i="1">
                <a:solidFill>
                  <a:schemeClr val="tx1">
                    <a:lumMod val="65000"/>
                    <a:lumOff val="35000"/>
                  </a:schemeClr>
                </a:solidFill>
                <a:latin typeface="Abadi MT Condensed Light"/>
                <a:cs typeface="Abadi MT Condensed Light"/>
              </a:rPr>
              <a:t>Key characteristics were:</a:t>
            </a:r>
          </a:p>
        </p:txBody>
      </p:sp>
      <p:grpSp>
        <p:nvGrpSpPr>
          <p:cNvPr id="19" name="Group 18"/>
          <p:cNvGrpSpPr/>
          <p:nvPr/>
        </p:nvGrpSpPr>
        <p:grpSpPr>
          <a:xfrm>
            <a:off x="1452046" y="3863123"/>
            <a:ext cx="7691954" cy="475057"/>
            <a:chOff x="897468" y="2388213"/>
            <a:chExt cx="7691954" cy="475057"/>
          </a:xfrm>
        </p:grpSpPr>
        <p:grpSp>
          <p:nvGrpSpPr>
            <p:cNvPr id="20" name="Group 19"/>
            <p:cNvGrpSpPr/>
            <p:nvPr/>
          </p:nvGrpSpPr>
          <p:grpSpPr>
            <a:xfrm>
              <a:off x="1006232" y="2395087"/>
              <a:ext cx="7583190" cy="468183"/>
              <a:chOff x="1006232" y="2570929"/>
              <a:chExt cx="7583190" cy="468183"/>
            </a:xfrm>
          </p:grpSpPr>
          <p:sp>
            <p:nvSpPr>
              <p:cNvPr id="23" name="Rectangle 22"/>
              <p:cNvSpPr/>
              <p:nvPr/>
            </p:nvSpPr>
            <p:spPr>
              <a:xfrm>
                <a:off x="1006232" y="2570929"/>
                <a:ext cx="7583190" cy="468183"/>
              </a:xfrm>
              <a:prstGeom prst="rect">
                <a:avLst/>
              </a:prstGeom>
              <a:solidFill>
                <a:schemeClr val="accent6">
                  <a:lumMod val="20000"/>
                  <a:lumOff val="80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TextBox 23"/>
              <p:cNvSpPr txBox="1"/>
              <p:nvPr/>
            </p:nvSpPr>
            <p:spPr>
              <a:xfrm>
                <a:off x="1655223" y="2602380"/>
                <a:ext cx="6413500" cy="338554"/>
              </a:xfrm>
              <a:prstGeom prst="rect">
                <a:avLst/>
              </a:prstGeom>
              <a:noFill/>
            </p:spPr>
            <p:txBody>
              <a:bodyPr wrap="square" lIns="0" tIns="0" rIns="108000" bIns="0" rtlCol="0" anchor="t" anchorCtr="0">
                <a:spAutoFit/>
              </a:bodyPr>
              <a:lstStyle/>
              <a:p>
                <a:pPr marL="180000"/>
                <a:r>
                  <a:rPr lang="en-US" sz="2200" dirty="0">
                    <a:solidFill>
                      <a:srgbClr val="B27979"/>
                    </a:solidFill>
                    <a:latin typeface="Abadi MT Condensed Light"/>
                    <a:cs typeface="Abadi MT Condensed Light"/>
                  </a:rPr>
                  <a:t>THE PRODUCT “SOLD” IS APPLICATION ACCESS</a:t>
                </a:r>
              </a:p>
            </p:txBody>
          </p:sp>
        </p:grpSp>
        <p:sp>
          <p:nvSpPr>
            <p:cNvPr id="21" name="Rectangle 20"/>
            <p:cNvSpPr/>
            <p:nvPr/>
          </p:nvSpPr>
          <p:spPr>
            <a:xfrm>
              <a:off x="897468" y="2388213"/>
              <a:ext cx="753521" cy="475057"/>
            </a:xfrm>
            <a:prstGeom prst="rect">
              <a:avLst/>
            </a:prstGeom>
            <a:solidFill>
              <a:schemeClr val="accent6">
                <a:lumMod val="50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TextBox 21"/>
            <p:cNvSpPr txBox="1"/>
            <p:nvPr/>
          </p:nvSpPr>
          <p:spPr>
            <a:xfrm>
              <a:off x="1024446" y="2401605"/>
              <a:ext cx="618075" cy="461665"/>
            </a:xfrm>
            <a:prstGeom prst="rect">
              <a:avLst/>
            </a:prstGeom>
            <a:noFill/>
            <a:ln>
              <a:noFill/>
            </a:ln>
          </p:spPr>
          <p:txBody>
            <a:bodyPr wrap="square" lIns="0" rtlCol="0">
              <a:spAutoFit/>
            </a:bodyPr>
            <a:lstStyle>
              <a:defPPr>
                <a:defRPr lang="en-US"/>
              </a:defPPr>
              <a:lvl1pPr algn="r">
                <a:defRPr sz="6000">
                  <a:solidFill>
                    <a:schemeClr val="accent6">
                      <a:lumMod val="20000"/>
                      <a:lumOff val="80000"/>
                    </a:schemeClr>
                  </a:solidFill>
                  <a:latin typeface="Arial Narrow"/>
                  <a:cs typeface="Arial Narrow"/>
                </a:defRPr>
              </a:lvl1pPr>
            </a:lstStyle>
            <a:p>
              <a:r>
                <a:rPr lang="en-US" sz="2400"/>
                <a:t>01</a:t>
              </a:r>
              <a:endParaRPr lang="en-US" sz="2800"/>
            </a:p>
          </p:txBody>
        </p:sp>
      </p:grpSp>
      <p:grpSp>
        <p:nvGrpSpPr>
          <p:cNvPr id="26" name="Group 25"/>
          <p:cNvGrpSpPr/>
          <p:nvPr/>
        </p:nvGrpSpPr>
        <p:grpSpPr>
          <a:xfrm>
            <a:off x="1452033" y="4372784"/>
            <a:ext cx="7691968" cy="471428"/>
            <a:chOff x="1168399" y="3858872"/>
            <a:chExt cx="7691968" cy="471428"/>
          </a:xfrm>
        </p:grpSpPr>
        <p:grpSp>
          <p:nvGrpSpPr>
            <p:cNvPr id="27" name="Group 26"/>
            <p:cNvGrpSpPr/>
            <p:nvPr/>
          </p:nvGrpSpPr>
          <p:grpSpPr>
            <a:xfrm>
              <a:off x="1202267" y="3858872"/>
              <a:ext cx="7658100" cy="471428"/>
              <a:chOff x="1966612" y="3053241"/>
              <a:chExt cx="7177657" cy="758616"/>
            </a:xfrm>
          </p:grpSpPr>
          <p:sp>
            <p:nvSpPr>
              <p:cNvPr id="31" name="Rectangle 30"/>
              <p:cNvSpPr/>
              <p:nvPr/>
            </p:nvSpPr>
            <p:spPr>
              <a:xfrm>
                <a:off x="1966612" y="3053241"/>
                <a:ext cx="7177657" cy="758616"/>
              </a:xfrm>
              <a:prstGeom prst="rect">
                <a:avLst/>
              </a:prstGeom>
              <a:solidFill>
                <a:schemeClr val="accent5">
                  <a:lumMod val="40000"/>
                  <a:lumOff val="60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TextBox 31"/>
              <p:cNvSpPr txBox="1"/>
              <p:nvPr/>
            </p:nvSpPr>
            <p:spPr>
              <a:xfrm>
                <a:off x="2645405" y="3140908"/>
                <a:ext cx="6058443" cy="544797"/>
              </a:xfrm>
              <a:prstGeom prst="rect">
                <a:avLst/>
              </a:prstGeom>
              <a:noFill/>
            </p:spPr>
            <p:txBody>
              <a:bodyPr wrap="square" lIns="0" tIns="0" rIns="108000" bIns="0" rtlCol="0" anchor="t" anchorCtr="0">
                <a:spAutoFit/>
              </a:bodyPr>
              <a:lstStyle/>
              <a:p>
                <a:pPr marL="180000"/>
                <a:r>
                  <a:rPr lang="en-US" sz="2200" dirty="0">
                    <a:solidFill>
                      <a:schemeClr val="accent5">
                        <a:lumMod val="75000"/>
                      </a:schemeClr>
                    </a:solidFill>
                    <a:latin typeface="Abadi MT Condensed Light"/>
                    <a:cs typeface="Abadi MT Condensed Light"/>
                  </a:rPr>
                  <a:t>THE APPLICATION IS CENTRALLY MANAGED</a:t>
                </a:r>
              </a:p>
            </p:txBody>
          </p:sp>
        </p:grpSp>
        <p:sp>
          <p:nvSpPr>
            <p:cNvPr id="29" name="Rectangle 28"/>
            <p:cNvSpPr/>
            <p:nvPr/>
          </p:nvSpPr>
          <p:spPr>
            <a:xfrm>
              <a:off x="1168399" y="3858872"/>
              <a:ext cx="756139" cy="471428"/>
            </a:xfrm>
            <a:prstGeom prst="rect">
              <a:avLst/>
            </a:prstGeom>
            <a:solidFill>
              <a:schemeClr val="accent5">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TextBox 29"/>
            <p:cNvSpPr txBox="1"/>
            <p:nvPr/>
          </p:nvSpPr>
          <p:spPr>
            <a:xfrm>
              <a:off x="1371599" y="3868635"/>
              <a:ext cx="520126" cy="461665"/>
            </a:xfrm>
            <a:prstGeom prst="rect">
              <a:avLst/>
            </a:prstGeom>
            <a:noFill/>
            <a:ln>
              <a:noFill/>
            </a:ln>
          </p:spPr>
          <p:txBody>
            <a:bodyPr wrap="square" lIns="0" rtlCol="0">
              <a:spAutoFit/>
            </a:bodyPr>
            <a:lstStyle/>
            <a:p>
              <a:pPr algn="r"/>
              <a:r>
                <a:rPr lang="en-US" sz="2400">
                  <a:solidFill>
                    <a:schemeClr val="accent5">
                      <a:lumMod val="40000"/>
                      <a:lumOff val="60000"/>
                    </a:schemeClr>
                  </a:solidFill>
                  <a:latin typeface="Arial Narrow"/>
                  <a:cs typeface="Arial Narrow"/>
                </a:rPr>
                <a:t>02</a:t>
              </a:r>
            </a:p>
          </p:txBody>
        </p:sp>
      </p:grpSp>
      <p:grpSp>
        <p:nvGrpSpPr>
          <p:cNvPr id="33" name="Group 32"/>
          <p:cNvGrpSpPr/>
          <p:nvPr/>
        </p:nvGrpSpPr>
        <p:grpSpPr>
          <a:xfrm>
            <a:off x="1452033" y="4869530"/>
            <a:ext cx="7691967" cy="466824"/>
            <a:chOff x="1168399" y="5261580"/>
            <a:chExt cx="7691967" cy="466824"/>
          </a:xfrm>
        </p:grpSpPr>
        <p:grpSp>
          <p:nvGrpSpPr>
            <p:cNvPr id="34" name="Group 33"/>
            <p:cNvGrpSpPr/>
            <p:nvPr/>
          </p:nvGrpSpPr>
          <p:grpSpPr>
            <a:xfrm>
              <a:off x="1354666" y="5261582"/>
              <a:ext cx="7505700" cy="466822"/>
              <a:chOff x="3483167" y="4206121"/>
              <a:chExt cx="6091177" cy="828440"/>
            </a:xfrm>
          </p:grpSpPr>
          <p:sp>
            <p:nvSpPr>
              <p:cNvPr id="37" name="Rectangle 36"/>
              <p:cNvSpPr/>
              <p:nvPr/>
            </p:nvSpPr>
            <p:spPr>
              <a:xfrm>
                <a:off x="3483167" y="4206121"/>
                <a:ext cx="6091177" cy="828440"/>
              </a:xfrm>
              <a:prstGeom prst="rect">
                <a:avLst/>
              </a:prstGeom>
              <a:solidFill>
                <a:schemeClr val="tx2">
                  <a:lumMod val="20000"/>
                  <a:lumOff val="80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TextBox 37"/>
              <p:cNvSpPr txBox="1"/>
              <p:nvPr/>
            </p:nvSpPr>
            <p:spPr>
              <a:xfrm>
                <a:off x="3956006" y="4270711"/>
                <a:ext cx="5515272" cy="600811"/>
              </a:xfrm>
              <a:prstGeom prst="rect">
                <a:avLst/>
              </a:prstGeom>
              <a:noFill/>
            </p:spPr>
            <p:txBody>
              <a:bodyPr wrap="square" lIns="0" tIns="0" rIns="108000" bIns="0" rtlCol="0" anchor="t" anchorCtr="0">
                <a:spAutoFit/>
              </a:bodyPr>
              <a:lstStyle/>
              <a:p>
                <a:pPr marL="1440000" indent="-1285200"/>
                <a:r>
                  <a:rPr lang="en-US" sz="2200" dirty="0">
                    <a:solidFill>
                      <a:schemeClr val="accent1">
                        <a:lumMod val="75000"/>
                      </a:schemeClr>
                    </a:solidFill>
                    <a:latin typeface="Abadi MT Condensed Light"/>
                    <a:cs typeface="Abadi MT Condensed Light"/>
                  </a:rPr>
                  <a:t>THE SERVICE IS DELIVERED ONE-TO-MANY</a:t>
                </a:r>
              </a:p>
            </p:txBody>
          </p:sp>
        </p:grpSp>
        <p:sp>
          <p:nvSpPr>
            <p:cNvPr id="35" name="Rectangle 34"/>
            <p:cNvSpPr/>
            <p:nvPr/>
          </p:nvSpPr>
          <p:spPr>
            <a:xfrm>
              <a:off x="1168399" y="5261580"/>
              <a:ext cx="756139" cy="466823"/>
            </a:xfrm>
            <a:prstGeom prst="rect">
              <a:avLst/>
            </a:prstGeom>
            <a:solidFill>
              <a:schemeClr val="accent1">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TextBox 35"/>
            <p:cNvSpPr txBox="1"/>
            <p:nvPr/>
          </p:nvSpPr>
          <p:spPr>
            <a:xfrm>
              <a:off x="1312333" y="5266738"/>
              <a:ext cx="577864" cy="461665"/>
            </a:xfrm>
            <a:prstGeom prst="rect">
              <a:avLst/>
            </a:prstGeom>
            <a:noFill/>
            <a:ln>
              <a:noFill/>
            </a:ln>
          </p:spPr>
          <p:txBody>
            <a:bodyPr wrap="square" lIns="0" rtlCol="0">
              <a:spAutoFit/>
            </a:bodyPr>
            <a:lstStyle/>
            <a:p>
              <a:pPr algn="r"/>
              <a:r>
                <a:rPr lang="en-US" sz="2400">
                  <a:solidFill>
                    <a:schemeClr val="accent1">
                      <a:lumMod val="40000"/>
                      <a:lumOff val="60000"/>
                    </a:schemeClr>
                  </a:solidFill>
                  <a:latin typeface="Arial Narrow"/>
                  <a:cs typeface="Arial Narrow"/>
                </a:rPr>
                <a:t>03</a:t>
              </a:r>
            </a:p>
          </p:txBody>
        </p:sp>
      </p:grpSp>
      <p:grpSp>
        <p:nvGrpSpPr>
          <p:cNvPr id="39" name="Group 38"/>
          <p:cNvGrpSpPr/>
          <p:nvPr/>
        </p:nvGrpSpPr>
        <p:grpSpPr>
          <a:xfrm>
            <a:off x="1452033" y="5363016"/>
            <a:ext cx="7691967" cy="462630"/>
            <a:chOff x="1456277" y="4846539"/>
            <a:chExt cx="7691967" cy="462630"/>
          </a:xfrm>
        </p:grpSpPr>
        <p:sp>
          <p:nvSpPr>
            <p:cNvPr id="40" name="Rectangle 39"/>
            <p:cNvSpPr/>
            <p:nvPr/>
          </p:nvSpPr>
          <p:spPr>
            <a:xfrm>
              <a:off x="1574811" y="4846539"/>
              <a:ext cx="7573433" cy="462630"/>
            </a:xfrm>
            <a:prstGeom prst="rect">
              <a:avLst/>
            </a:prstGeom>
            <a:solidFill>
              <a:schemeClr val="accent4">
                <a:lumMod val="20000"/>
                <a:lumOff val="80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TextBox 40"/>
            <p:cNvSpPr txBox="1"/>
            <p:nvPr/>
          </p:nvSpPr>
          <p:spPr>
            <a:xfrm>
              <a:off x="2235276" y="4903790"/>
              <a:ext cx="6654735" cy="338554"/>
            </a:xfrm>
            <a:prstGeom prst="rect">
              <a:avLst/>
            </a:prstGeom>
            <a:noFill/>
          </p:spPr>
          <p:txBody>
            <a:bodyPr wrap="square" lIns="0" tIns="0" rIns="108000" bIns="0" rtlCol="0" anchor="t" anchorCtr="0">
              <a:spAutoFit/>
            </a:bodyPr>
            <a:lstStyle/>
            <a:p>
              <a:pPr marL="1440000" indent="-1285200"/>
              <a:r>
                <a:rPr lang="en-US" sz="2200" dirty="0">
                  <a:solidFill>
                    <a:schemeClr val="accent4">
                      <a:lumMod val="75000"/>
                    </a:schemeClr>
                  </a:solidFill>
                  <a:latin typeface="Abadi MT Condensed Light"/>
                  <a:cs typeface="Abadi MT Condensed Light"/>
                </a:rPr>
                <a:t>INTEGRATED SOLUTION DELIVERED “ON THE CONTRACT”</a:t>
              </a:r>
              <a:r>
                <a:rPr lang="en-US" sz="2200" baseline="30000" dirty="0">
                  <a:solidFill>
                    <a:schemeClr val="accent4">
                      <a:lumMod val="75000"/>
                    </a:schemeClr>
                  </a:solidFill>
                  <a:latin typeface="Abadi MT Condensed Light"/>
                  <a:cs typeface="Abadi MT Condensed Light"/>
                </a:rPr>
                <a:t>1</a:t>
              </a:r>
              <a:endParaRPr lang="en-US" sz="2200" dirty="0">
                <a:solidFill>
                  <a:schemeClr val="accent4">
                    <a:lumMod val="75000"/>
                  </a:schemeClr>
                </a:solidFill>
                <a:latin typeface="Abadi MT Condensed Light"/>
                <a:cs typeface="Abadi MT Condensed Light"/>
              </a:endParaRPr>
            </a:p>
          </p:txBody>
        </p:sp>
        <p:sp>
          <p:nvSpPr>
            <p:cNvPr id="42" name="Rectangle 41"/>
            <p:cNvSpPr/>
            <p:nvPr/>
          </p:nvSpPr>
          <p:spPr>
            <a:xfrm>
              <a:off x="1456277" y="4846539"/>
              <a:ext cx="757758" cy="462630"/>
            </a:xfrm>
            <a:prstGeom prst="rect">
              <a:avLst/>
            </a:prstGeom>
            <a:solidFill>
              <a:schemeClr val="accent4">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TextBox 42"/>
            <p:cNvSpPr txBox="1"/>
            <p:nvPr/>
          </p:nvSpPr>
          <p:spPr>
            <a:xfrm>
              <a:off x="1464744" y="4847503"/>
              <a:ext cx="706955" cy="461665"/>
            </a:xfrm>
            <a:prstGeom prst="rect">
              <a:avLst/>
            </a:prstGeom>
            <a:noFill/>
            <a:ln>
              <a:noFill/>
            </a:ln>
          </p:spPr>
          <p:txBody>
            <a:bodyPr wrap="square" lIns="0" rtlCol="0">
              <a:spAutoFit/>
            </a:bodyPr>
            <a:lstStyle>
              <a:defPPr>
                <a:defRPr lang="en-US"/>
              </a:defPPr>
              <a:lvl1pPr algn="r">
                <a:defRPr sz="6000">
                  <a:solidFill>
                    <a:schemeClr val="accent1">
                      <a:lumMod val="40000"/>
                      <a:lumOff val="60000"/>
                    </a:schemeClr>
                  </a:solidFill>
                  <a:latin typeface="Arial Narrow"/>
                  <a:cs typeface="Arial Narrow"/>
                </a:defRPr>
              </a:lvl1pPr>
            </a:lstStyle>
            <a:p>
              <a:r>
                <a:rPr lang="en-US" sz="2400">
                  <a:solidFill>
                    <a:schemeClr val="accent4">
                      <a:lumMod val="20000"/>
                      <a:lumOff val="80000"/>
                    </a:schemeClr>
                  </a:solidFill>
                </a:rPr>
                <a:t>04</a:t>
              </a:r>
            </a:p>
          </p:txBody>
        </p:sp>
      </p:grpSp>
      <p:sp>
        <p:nvSpPr>
          <p:cNvPr id="44" name="Footer Placeholder 4"/>
          <p:cNvSpPr txBox="1">
            <a:spLocks/>
          </p:cNvSpPr>
          <p:nvPr/>
        </p:nvSpPr>
        <p:spPr>
          <a:xfrm>
            <a:off x="5054600" y="6096673"/>
            <a:ext cx="4089400" cy="365125"/>
          </a:xfrm>
          <a:prstGeom prst="rect">
            <a:avLst/>
          </a:prstGeom>
        </p:spPr>
        <p:txBody>
          <a:bodyPr vert="horz" lIns="91440" tIns="45720" rIns="144000" bIns="45720" rtlCol="0" anchor="ctr"/>
          <a:lstStyle>
            <a:defPPr>
              <a:defRPr lang="en-US"/>
            </a:defPPr>
            <a:lvl1pPr marL="0" algn="ctr" defTabSz="457200" rtl="0" eaLnBrk="1" latinLnBrk="0" hangingPunct="1">
              <a:defRPr sz="1200" kern="1200">
                <a:solidFill>
                  <a:srgbClr val="17375E"/>
                </a:solidFill>
                <a:latin typeface="Abadi MT Condensed Light"/>
                <a:ea typeface="+mn-ea"/>
                <a:cs typeface="Abadi MT Condensed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sz="1600" i="1" baseline="30000">
                <a:solidFill>
                  <a:schemeClr val="tx1">
                    <a:lumMod val="75000"/>
                    <a:lumOff val="25000"/>
                  </a:schemeClr>
                </a:solidFill>
              </a:rPr>
              <a:t>1 </a:t>
            </a:r>
            <a:r>
              <a:rPr lang="en-US" sz="1600" i="1">
                <a:solidFill>
                  <a:schemeClr val="tx1">
                    <a:lumMod val="75000"/>
                    <a:lumOff val="25000"/>
                  </a:schemeClr>
                </a:solidFill>
              </a:rPr>
              <a:t>the solution is delivered as promised on the contract</a:t>
            </a:r>
          </a:p>
        </p:txBody>
      </p:sp>
    </p:spTree>
    <p:extLst>
      <p:ext uri="{BB962C8B-B14F-4D97-AF65-F5344CB8AC3E}">
        <p14:creationId xmlns:p14="http://schemas.microsoft.com/office/powerpoint/2010/main" val="28801370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ectangle 52"/>
          <p:cNvSpPr/>
          <p:nvPr/>
        </p:nvSpPr>
        <p:spPr>
          <a:xfrm>
            <a:off x="0" y="1498594"/>
            <a:ext cx="9153158" cy="4961473"/>
          </a:xfrm>
          <a:prstGeom prst="rect">
            <a:avLst/>
          </a:prstGeom>
          <a:solidFill>
            <a:schemeClr val="bg1">
              <a:alpha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Rectangle 67"/>
          <p:cNvSpPr/>
          <p:nvPr/>
        </p:nvSpPr>
        <p:spPr>
          <a:xfrm>
            <a:off x="2222500" y="4634443"/>
            <a:ext cx="6921500" cy="1682219"/>
          </a:xfrm>
          <a:prstGeom prst="rect">
            <a:avLst/>
          </a:prstGeom>
          <a:solidFill>
            <a:schemeClr val="accent1">
              <a:lumMod val="40000"/>
              <a:lumOff val="6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 name="Rectangle 66"/>
          <p:cNvSpPr/>
          <p:nvPr/>
        </p:nvSpPr>
        <p:spPr>
          <a:xfrm>
            <a:off x="2209800" y="3310469"/>
            <a:ext cx="6946900" cy="1198031"/>
          </a:xfrm>
          <a:prstGeom prst="rect">
            <a:avLst/>
          </a:prstGeom>
          <a:solidFill>
            <a:schemeClr val="accent5">
              <a:lumMod val="20000"/>
              <a:lumOff val="8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6" name="Rectangle 65"/>
          <p:cNvSpPr/>
          <p:nvPr/>
        </p:nvSpPr>
        <p:spPr>
          <a:xfrm>
            <a:off x="2235200" y="2239436"/>
            <a:ext cx="6908800" cy="960963"/>
          </a:xfrm>
          <a:prstGeom prst="rect">
            <a:avLst/>
          </a:prstGeom>
          <a:solidFill>
            <a:schemeClr val="accent6">
              <a:lumMod val="20000"/>
              <a:lumOff val="8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b="0"/>
              <a:t>Software as a Service</a:t>
            </a:r>
          </a:p>
        </p:txBody>
      </p:sp>
      <p:sp>
        <p:nvSpPr>
          <p:cNvPr id="4" name="Date Placeholder 3"/>
          <p:cNvSpPr>
            <a:spLocks noGrp="1"/>
          </p:cNvSpPr>
          <p:nvPr>
            <p:ph type="dt" sz="half" idx="10"/>
          </p:nvPr>
        </p:nvSpPr>
        <p:spPr/>
        <p:txBody>
          <a:bodyPr/>
          <a:lstStyle/>
          <a:p>
            <a:fld id="{3D204B18-9485-D74D-B2B3-6C26E88E40BB}" type="datetime1">
              <a:rPr lang="en-AU"/>
              <a:pPr/>
              <a:t>17/4/18</a:t>
            </a:fld>
            <a:endParaRPr lang="en-US"/>
          </a:p>
        </p:txBody>
      </p:sp>
      <p:sp>
        <p:nvSpPr>
          <p:cNvPr id="6" name="Slide Number Placeholder 5"/>
          <p:cNvSpPr>
            <a:spLocks noGrp="1"/>
          </p:cNvSpPr>
          <p:nvPr>
            <p:ph type="sldNum" sz="quarter" idx="12"/>
          </p:nvPr>
        </p:nvSpPr>
        <p:spPr/>
        <p:txBody>
          <a:bodyPr/>
          <a:lstStyle/>
          <a:p>
            <a:fld id="{BBE0A389-EB18-824A-A5ED-72ACC9A7FB5D}" type="slidenum">
              <a:rPr lang="en-US"/>
              <a:pPr/>
              <a:t>26</a:t>
            </a:fld>
            <a:endParaRPr lang="en-US"/>
          </a:p>
        </p:txBody>
      </p:sp>
      <p:cxnSp>
        <p:nvCxnSpPr>
          <p:cNvPr id="55" name="Straight Connector 54"/>
          <p:cNvCxnSpPr/>
          <p:nvPr/>
        </p:nvCxnSpPr>
        <p:spPr>
          <a:xfrm>
            <a:off x="2209800" y="1680624"/>
            <a:ext cx="0" cy="4605876"/>
          </a:xfrm>
          <a:prstGeom prst="line">
            <a:avLst/>
          </a:prstGeom>
          <a:ln w="3175" cmpd="sng">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56" name="TextBox 55"/>
          <p:cNvSpPr txBox="1"/>
          <p:nvPr/>
        </p:nvSpPr>
        <p:spPr>
          <a:xfrm>
            <a:off x="368300" y="1505920"/>
            <a:ext cx="1841269" cy="707886"/>
          </a:xfrm>
          <a:prstGeom prst="rect">
            <a:avLst/>
          </a:prstGeom>
          <a:noFill/>
        </p:spPr>
        <p:txBody>
          <a:bodyPr wrap="none" rtlCol="0">
            <a:spAutoFit/>
          </a:bodyPr>
          <a:lstStyle/>
          <a:p>
            <a:r>
              <a:rPr lang="en-US" sz="4000" b="1">
                <a:solidFill>
                  <a:schemeClr val="tx2">
                    <a:lumMod val="75000"/>
                  </a:schemeClr>
                </a:solidFill>
                <a:latin typeface="Abadi MT Condensed Extra Bold"/>
                <a:cs typeface="Abadi MT Condensed Extra Bold"/>
              </a:rPr>
              <a:t>HISTORY</a:t>
            </a:r>
            <a:endParaRPr lang="en-US" sz="4000">
              <a:solidFill>
                <a:schemeClr val="tx2">
                  <a:lumMod val="75000"/>
                </a:schemeClr>
              </a:solidFill>
              <a:latin typeface="Abadi MT Condensed Extra Bold"/>
              <a:cs typeface="Abadi MT Condensed Extra Bold"/>
            </a:endParaRPr>
          </a:p>
        </p:txBody>
      </p:sp>
      <p:sp>
        <p:nvSpPr>
          <p:cNvPr id="58" name="TextBox 57"/>
          <p:cNvSpPr txBox="1"/>
          <p:nvPr/>
        </p:nvSpPr>
        <p:spPr>
          <a:xfrm>
            <a:off x="2294464" y="1553624"/>
            <a:ext cx="6769100" cy="553998"/>
          </a:xfrm>
          <a:prstGeom prst="rect">
            <a:avLst/>
          </a:prstGeom>
          <a:noFill/>
        </p:spPr>
        <p:txBody>
          <a:bodyPr wrap="square" rtlCol="0">
            <a:spAutoFit/>
          </a:bodyPr>
          <a:lstStyle/>
          <a:p>
            <a:r>
              <a:rPr lang="en-US" sz="3000">
                <a:latin typeface="Abadi MT Condensed Light"/>
                <a:cs typeface="Abadi MT Condensed Light"/>
              </a:rPr>
              <a:t>Transition to the SaaS model</a:t>
            </a:r>
          </a:p>
        </p:txBody>
      </p:sp>
      <p:cxnSp>
        <p:nvCxnSpPr>
          <p:cNvPr id="45" name="Straight Connector 44"/>
          <p:cNvCxnSpPr/>
          <p:nvPr/>
        </p:nvCxnSpPr>
        <p:spPr>
          <a:xfrm>
            <a:off x="3790951" y="2184400"/>
            <a:ext cx="0" cy="4203700"/>
          </a:xfrm>
          <a:prstGeom prst="line">
            <a:avLst/>
          </a:prstGeom>
          <a:ln w="3175" cmpd="sng">
            <a:solidFill>
              <a:schemeClr val="tx2">
                <a:lumMod val="75000"/>
              </a:schemeClr>
            </a:solidFill>
            <a:tailEnd type="stealth"/>
          </a:ln>
          <a:effectLst/>
        </p:spPr>
        <p:style>
          <a:lnRef idx="2">
            <a:schemeClr val="accent1"/>
          </a:lnRef>
          <a:fillRef idx="0">
            <a:schemeClr val="accent1"/>
          </a:fillRef>
          <a:effectRef idx="1">
            <a:schemeClr val="accent1"/>
          </a:effectRef>
          <a:fontRef idx="minor">
            <a:schemeClr val="tx1"/>
          </a:fontRef>
        </p:style>
      </p:cxnSp>
      <p:grpSp>
        <p:nvGrpSpPr>
          <p:cNvPr id="11" name="Group 10"/>
          <p:cNvGrpSpPr/>
          <p:nvPr/>
        </p:nvGrpSpPr>
        <p:grpSpPr>
          <a:xfrm>
            <a:off x="2588120" y="2291834"/>
            <a:ext cx="6466980" cy="1043503"/>
            <a:chOff x="2588120" y="2380734"/>
            <a:chExt cx="6466980" cy="1043503"/>
          </a:xfrm>
        </p:grpSpPr>
        <p:grpSp>
          <p:nvGrpSpPr>
            <p:cNvPr id="9" name="Group 8"/>
            <p:cNvGrpSpPr/>
            <p:nvPr/>
          </p:nvGrpSpPr>
          <p:grpSpPr>
            <a:xfrm>
              <a:off x="3505201" y="2540001"/>
              <a:ext cx="723900" cy="108000"/>
              <a:chOff x="3886201" y="2628901"/>
              <a:chExt cx="723900" cy="108000"/>
            </a:xfrm>
          </p:grpSpPr>
          <p:cxnSp>
            <p:nvCxnSpPr>
              <p:cNvPr id="47" name="Straight Connector 46"/>
              <p:cNvCxnSpPr/>
              <p:nvPr/>
            </p:nvCxnSpPr>
            <p:spPr>
              <a:xfrm rot="5400000">
                <a:off x="4248151" y="2311400"/>
                <a:ext cx="0" cy="723900"/>
              </a:xfrm>
              <a:prstGeom prst="line">
                <a:avLst/>
              </a:prstGeom>
              <a:ln w="3175" cmpd="sng">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8" name="Oval 7"/>
              <p:cNvSpPr>
                <a:spLocks noChangeAspect="1"/>
              </p:cNvSpPr>
              <p:nvPr/>
            </p:nvSpPr>
            <p:spPr>
              <a:xfrm>
                <a:off x="4114801" y="2628901"/>
                <a:ext cx="109007" cy="108000"/>
              </a:xfrm>
              <a:prstGeom prst="ellipse">
                <a:avLst/>
              </a:prstGeom>
              <a:solidFill>
                <a:schemeClr val="tx2">
                  <a:lumMod val="50000"/>
                </a:schemeClr>
              </a:solidFill>
              <a:ln w="3175" cmpd="sng">
                <a:solidFill>
                  <a:schemeClr val="tx2">
                    <a:lumMod val="50000"/>
                  </a:schemeClr>
                </a:solidFill>
                <a:headEnd type="none"/>
                <a:tailEnd type="stealt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48" name="Rectangle 47"/>
            <p:cNvSpPr/>
            <p:nvPr/>
          </p:nvSpPr>
          <p:spPr>
            <a:xfrm>
              <a:off x="2588120" y="2380734"/>
              <a:ext cx="942480" cy="369332"/>
            </a:xfrm>
            <a:prstGeom prst="rect">
              <a:avLst/>
            </a:prstGeom>
          </p:spPr>
          <p:txBody>
            <a:bodyPr wrap="square">
              <a:spAutoFit/>
            </a:bodyPr>
            <a:lstStyle/>
            <a:p>
              <a:pPr algn="ctr"/>
              <a:r>
                <a:rPr lang="en-US">
                  <a:solidFill>
                    <a:schemeClr val="tx2">
                      <a:lumMod val="50000"/>
                    </a:schemeClr>
                  </a:solidFill>
                  <a:latin typeface="Abadi MT Condensed Light"/>
                  <a:cs typeface="Abadi MT Condensed Light"/>
                </a:rPr>
                <a:t>ASP ERA</a:t>
              </a:r>
            </a:p>
          </p:txBody>
        </p:sp>
        <p:sp>
          <p:nvSpPr>
            <p:cNvPr id="49" name="Rectangle 48"/>
            <p:cNvSpPr/>
            <p:nvPr/>
          </p:nvSpPr>
          <p:spPr>
            <a:xfrm>
              <a:off x="4201020" y="2418834"/>
              <a:ext cx="4854080" cy="1005403"/>
            </a:xfrm>
            <a:prstGeom prst="rect">
              <a:avLst/>
            </a:prstGeom>
          </p:spPr>
          <p:txBody>
            <a:bodyPr wrap="square">
              <a:spAutoFit/>
            </a:bodyPr>
            <a:lstStyle/>
            <a:p>
              <a:pPr marL="177800" indent="-177800">
                <a:buFont typeface="Arial"/>
                <a:buChar char="•"/>
              </a:pPr>
              <a:r>
                <a:rPr lang="en-US" sz="1400">
                  <a:solidFill>
                    <a:schemeClr val="tx2">
                      <a:lumMod val="50000"/>
                    </a:schemeClr>
                  </a:solidFill>
                  <a:latin typeface="Abadi MT Condensed Light"/>
                  <a:cs typeface="Abadi MT Condensed Light"/>
                </a:rPr>
                <a:t>HOSTING SOLUTIONS FOR PACKAGED APPLICATIONS</a:t>
              </a:r>
            </a:p>
            <a:p>
              <a:pPr marL="177800" indent="-177800">
                <a:spcBef>
                  <a:spcPts val="200"/>
                </a:spcBef>
                <a:buFont typeface="Arial"/>
                <a:buChar char="•"/>
              </a:pPr>
              <a:r>
                <a:rPr lang="en-US" sz="1400">
                  <a:solidFill>
                    <a:schemeClr val="tx2">
                      <a:lumMod val="50000"/>
                    </a:schemeClr>
                  </a:solidFill>
                  <a:latin typeface="Abadi MT Condensed Light"/>
                  <a:cs typeface="Abadi MT Condensed Light"/>
                </a:rPr>
                <a:t>SERVED TO MULTIPLE CUSTOMERS</a:t>
              </a:r>
            </a:p>
            <a:p>
              <a:pPr marL="177800" indent="-177800">
                <a:spcBef>
                  <a:spcPts val="200"/>
                </a:spcBef>
                <a:buFont typeface="Arial"/>
                <a:buChar char="•"/>
              </a:pPr>
              <a:r>
                <a:rPr lang="en-US" sz="1400">
                  <a:solidFill>
                    <a:schemeClr val="tx2">
                      <a:lumMod val="50000"/>
                    </a:schemeClr>
                  </a:solidFill>
                  <a:latin typeface="Abadi MT Condensed Light"/>
                  <a:cs typeface="Abadi MT Condensed Light"/>
                </a:rPr>
                <a:t>ASP “OWNS” THE INFRASTRUCTURE NOT NECESSARILY THE APPLICATION</a:t>
              </a:r>
            </a:p>
            <a:p>
              <a:r>
                <a:rPr lang="en-US" sz="1400">
                  <a:solidFill>
                    <a:schemeClr val="tx2">
                      <a:lumMod val="50000"/>
                    </a:schemeClr>
                  </a:solidFill>
                  <a:latin typeface="Abadi MT Condensed Light"/>
                  <a:cs typeface="Abadi MT Condensed Light"/>
                </a:rPr>
                <a:t> </a:t>
              </a:r>
              <a:endParaRPr lang="en-US" sz="1600">
                <a:solidFill>
                  <a:schemeClr val="tx2">
                    <a:lumMod val="50000"/>
                  </a:schemeClr>
                </a:solidFill>
                <a:latin typeface="Abadi MT Condensed Light"/>
                <a:cs typeface="Abadi MT Condensed Light"/>
              </a:endParaRPr>
            </a:p>
          </p:txBody>
        </p:sp>
      </p:grpSp>
      <p:grpSp>
        <p:nvGrpSpPr>
          <p:cNvPr id="50" name="Group 49"/>
          <p:cNvGrpSpPr/>
          <p:nvPr/>
        </p:nvGrpSpPr>
        <p:grpSpPr>
          <a:xfrm>
            <a:off x="2588120" y="3345934"/>
            <a:ext cx="6555880" cy="1069151"/>
            <a:chOff x="2588120" y="2380734"/>
            <a:chExt cx="6555880" cy="1069151"/>
          </a:xfrm>
        </p:grpSpPr>
        <p:grpSp>
          <p:nvGrpSpPr>
            <p:cNvPr id="51" name="Group 50"/>
            <p:cNvGrpSpPr/>
            <p:nvPr/>
          </p:nvGrpSpPr>
          <p:grpSpPr>
            <a:xfrm>
              <a:off x="3505201" y="2540001"/>
              <a:ext cx="723900" cy="108000"/>
              <a:chOff x="3886201" y="2628901"/>
              <a:chExt cx="723900" cy="108000"/>
            </a:xfrm>
          </p:grpSpPr>
          <p:cxnSp>
            <p:nvCxnSpPr>
              <p:cNvPr id="57" name="Straight Connector 56"/>
              <p:cNvCxnSpPr/>
              <p:nvPr/>
            </p:nvCxnSpPr>
            <p:spPr>
              <a:xfrm rot="5400000">
                <a:off x="4248151" y="2311400"/>
                <a:ext cx="0" cy="723900"/>
              </a:xfrm>
              <a:prstGeom prst="line">
                <a:avLst/>
              </a:prstGeom>
              <a:ln w="3175" cmpd="sng">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59" name="Oval 58"/>
              <p:cNvSpPr>
                <a:spLocks noChangeAspect="1"/>
              </p:cNvSpPr>
              <p:nvPr/>
            </p:nvSpPr>
            <p:spPr>
              <a:xfrm>
                <a:off x="4114801" y="2628901"/>
                <a:ext cx="109007" cy="108000"/>
              </a:xfrm>
              <a:prstGeom prst="ellipse">
                <a:avLst/>
              </a:prstGeom>
              <a:solidFill>
                <a:schemeClr val="tx2">
                  <a:lumMod val="50000"/>
                </a:schemeClr>
              </a:solidFill>
              <a:ln w="3175" cmpd="sng">
                <a:solidFill>
                  <a:schemeClr val="tx2">
                    <a:lumMod val="50000"/>
                  </a:schemeClr>
                </a:solidFill>
                <a:headEnd type="none"/>
                <a:tailEnd type="stealt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52" name="Rectangle 51"/>
            <p:cNvSpPr/>
            <p:nvPr/>
          </p:nvSpPr>
          <p:spPr>
            <a:xfrm>
              <a:off x="2588120" y="2380734"/>
              <a:ext cx="942480" cy="369332"/>
            </a:xfrm>
            <a:prstGeom prst="rect">
              <a:avLst/>
            </a:prstGeom>
          </p:spPr>
          <p:txBody>
            <a:bodyPr wrap="square">
              <a:spAutoFit/>
            </a:bodyPr>
            <a:lstStyle/>
            <a:p>
              <a:pPr algn="ctr"/>
              <a:r>
                <a:rPr lang="en-US">
                  <a:solidFill>
                    <a:schemeClr val="tx2">
                      <a:lumMod val="50000"/>
                    </a:schemeClr>
                  </a:solidFill>
                  <a:latin typeface="Abadi MT Condensed Light"/>
                  <a:cs typeface="Abadi MT Condensed Light"/>
                </a:rPr>
                <a:t>WEB 2.0</a:t>
              </a:r>
            </a:p>
          </p:txBody>
        </p:sp>
        <p:sp>
          <p:nvSpPr>
            <p:cNvPr id="54" name="Rectangle 53"/>
            <p:cNvSpPr/>
            <p:nvPr/>
          </p:nvSpPr>
          <p:spPr>
            <a:xfrm>
              <a:off x="4201020" y="2418834"/>
              <a:ext cx="4942980" cy="1031051"/>
            </a:xfrm>
            <a:prstGeom prst="rect">
              <a:avLst/>
            </a:prstGeom>
          </p:spPr>
          <p:txBody>
            <a:bodyPr wrap="square">
              <a:spAutoFit/>
            </a:bodyPr>
            <a:lstStyle/>
            <a:p>
              <a:pPr marL="177800" indent="-177800">
                <a:buFont typeface="Arial"/>
                <a:buChar char="•"/>
              </a:pPr>
              <a:r>
                <a:rPr lang="en-US" sz="1400">
                  <a:solidFill>
                    <a:schemeClr val="tx2">
                      <a:lumMod val="50000"/>
                    </a:schemeClr>
                  </a:solidFill>
                  <a:latin typeface="Abadi MT Condensed Light"/>
                  <a:cs typeface="Abadi MT Condensed Light"/>
                </a:rPr>
                <a:t>WEB AS INTEGRATION PLATFORM</a:t>
              </a:r>
            </a:p>
            <a:p>
              <a:pPr marL="177800" indent="-177800">
                <a:spcBef>
                  <a:spcPts val="200"/>
                </a:spcBef>
                <a:buFont typeface="Arial"/>
                <a:buChar char="•"/>
              </a:pPr>
              <a:r>
                <a:rPr lang="en-US" sz="1400">
                  <a:solidFill>
                    <a:schemeClr val="tx2">
                      <a:lumMod val="50000"/>
                    </a:schemeClr>
                  </a:solidFill>
                  <a:latin typeface="Abadi MT Condensed Light"/>
                  <a:cs typeface="Abadi MT Condensed Light"/>
                </a:rPr>
                <a:t>FULL-FLEDGED APPLICATIONS IN THE BROWSER</a:t>
              </a:r>
            </a:p>
            <a:p>
              <a:pPr marL="177800" indent="-177800">
                <a:spcBef>
                  <a:spcPts val="200"/>
                </a:spcBef>
                <a:buFont typeface="Arial"/>
                <a:buChar char="•"/>
              </a:pPr>
              <a:r>
                <a:rPr lang="en-US" sz="1400">
                  <a:solidFill>
                    <a:schemeClr val="tx2">
                      <a:lumMod val="50000"/>
                    </a:schemeClr>
                  </a:solidFill>
                  <a:latin typeface="Abadi MT Condensed Light"/>
                  <a:cs typeface="Abadi MT Condensed Light"/>
                </a:rPr>
                <a:t>MATURITY TO DELIVER COMPLEX CAPABILITIES OVER THE WEB</a:t>
              </a:r>
            </a:p>
            <a:p>
              <a:pPr marL="177800" indent="-177800">
                <a:spcBef>
                  <a:spcPts val="200"/>
                </a:spcBef>
                <a:buFont typeface="Arial"/>
                <a:buChar char="•"/>
              </a:pPr>
              <a:r>
                <a:rPr lang="en-US" sz="1400">
                  <a:solidFill>
                    <a:schemeClr val="tx2">
                      <a:lumMod val="50000"/>
                    </a:schemeClr>
                  </a:solidFill>
                  <a:latin typeface="Abadi MT Condensed Light"/>
                  <a:cs typeface="Abadi MT Condensed Light"/>
                </a:rPr>
                <a:t>WEB PAGES AS MASH-UP OF SERVICES</a:t>
              </a:r>
            </a:p>
          </p:txBody>
        </p:sp>
      </p:grpSp>
      <p:grpSp>
        <p:nvGrpSpPr>
          <p:cNvPr id="60" name="Group 59"/>
          <p:cNvGrpSpPr/>
          <p:nvPr/>
        </p:nvGrpSpPr>
        <p:grpSpPr>
          <a:xfrm>
            <a:off x="2588120" y="4641334"/>
            <a:ext cx="6466980" cy="1551335"/>
            <a:chOff x="2588120" y="2380734"/>
            <a:chExt cx="6466980" cy="1551335"/>
          </a:xfrm>
        </p:grpSpPr>
        <p:grpSp>
          <p:nvGrpSpPr>
            <p:cNvPr id="61" name="Group 60"/>
            <p:cNvGrpSpPr/>
            <p:nvPr/>
          </p:nvGrpSpPr>
          <p:grpSpPr>
            <a:xfrm>
              <a:off x="3505201" y="2540001"/>
              <a:ext cx="723900" cy="108000"/>
              <a:chOff x="3886201" y="2628901"/>
              <a:chExt cx="723900" cy="108000"/>
            </a:xfrm>
          </p:grpSpPr>
          <p:cxnSp>
            <p:nvCxnSpPr>
              <p:cNvPr id="64" name="Straight Connector 63"/>
              <p:cNvCxnSpPr/>
              <p:nvPr/>
            </p:nvCxnSpPr>
            <p:spPr>
              <a:xfrm rot="5400000">
                <a:off x="4248151" y="2311400"/>
                <a:ext cx="0" cy="723900"/>
              </a:xfrm>
              <a:prstGeom prst="line">
                <a:avLst/>
              </a:prstGeom>
              <a:ln w="3175" cmpd="sng">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65" name="Oval 64"/>
              <p:cNvSpPr>
                <a:spLocks noChangeAspect="1"/>
              </p:cNvSpPr>
              <p:nvPr/>
            </p:nvSpPr>
            <p:spPr>
              <a:xfrm>
                <a:off x="4114801" y="2628901"/>
                <a:ext cx="109007" cy="108000"/>
              </a:xfrm>
              <a:prstGeom prst="ellipse">
                <a:avLst/>
              </a:prstGeom>
              <a:solidFill>
                <a:schemeClr val="tx2">
                  <a:lumMod val="50000"/>
                </a:schemeClr>
              </a:solidFill>
              <a:ln w="3175" cmpd="sng">
                <a:solidFill>
                  <a:schemeClr val="tx2">
                    <a:lumMod val="50000"/>
                  </a:schemeClr>
                </a:solidFill>
                <a:headEnd type="none"/>
                <a:tailEnd type="stealt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62" name="Rectangle 61"/>
            <p:cNvSpPr/>
            <p:nvPr/>
          </p:nvSpPr>
          <p:spPr>
            <a:xfrm>
              <a:off x="2588120" y="2380734"/>
              <a:ext cx="942480" cy="369332"/>
            </a:xfrm>
            <a:prstGeom prst="rect">
              <a:avLst/>
            </a:prstGeom>
          </p:spPr>
          <p:txBody>
            <a:bodyPr wrap="square">
              <a:spAutoFit/>
            </a:bodyPr>
            <a:lstStyle/>
            <a:p>
              <a:pPr algn="ctr"/>
              <a:r>
                <a:rPr lang="en-US">
                  <a:solidFill>
                    <a:schemeClr val="tx2">
                      <a:lumMod val="50000"/>
                    </a:schemeClr>
                  </a:solidFill>
                  <a:latin typeface="Abadi MT Condensed Light"/>
                  <a:cs typeface="Abadi MT Condensed Light"/>
                </a:rPr>
                <a:t>SaaS ERA</a:t>
              </a:r>
            </a:p>
          </p:txBody>
        </p:sp>
        <p:sp>
          <p:nvSpPr>
            <p:cNvPr id="63" name="Rectangle 62"/>
            <p:cNvSpPr/>
            <p:nvPr/>
          </p:nvSpPr>
          <p:spPr>
            <a:xfrm>
              <a:off x="4201020" y="2418834"/>
              <a:ext cx="4854080" cy="1513235"/>
            </a:xfrm>
            <a:prstGeom prst="rect">
              <a:avLst/>
            </a:prstGeom>
          </p:spPr>
          <p:txBody>
            <a:bodyPr wrap="square">
              <a:spAutoFit/>
            </a:bodyPr>
            <a:lstStyle/>
            <a:p>
              <a:pPr marL="177800" indent="-177800">
                <a:buFont typeface="Arial"/>
                <a:buChar char="•"/>
              </a:pPr>
              <a:r>
                <a:rPr lang="en-US" sz="1400">
                  <a:solidFill>
                    <a:schemeClr val="tx2">
                      <a:lumMod val="50000"/>
                    </a:schemeClr>
                  </a:solidFill>
                  <a:latin typeface="Abadi MT Condensed Light"/>
                  <a:cs typeface="Abadi MT Condensed Light"/>
                </a:rPr>
                <a:t>FULL ACCESSIBILITY THROUGH THE BROWSER</a:t>
              </a:r>
            </a:p>
            <a:p>
              <a:pPr marL="177800" indent="-177800">
                <a:spcBef>
                  <a:spcPts val="200"/>
                </a:spcBef>
                <a:buFont typeface="Arial"/>
                <a:buChar char="•"/>
              </a:pPr>
              <a:r>
                <a:rPr lang="en-US" sz="1400">
                  <a:solidFill>
                    <a:schemeClr val="tx2">
                      <a:lumMod val="50000"/>
                    </a:schemeClr>
                  </a:solidFill>
                  <a:latin typeface="Abadi MT Condensed Light"/>
                  <a:cs typeface="Abadi MT Condensed Light"/>
                </a:rPr>
                <a:t>RAPID IMPLEMENTATION, BUT RUDIMENTARY DATA INTEGRATION</a:t>
              </a:r>
            </a:p>
            <a:p>
              <a:pPr marL="177800" indent="-177800">
                <a:spcBef>
                  <a:spcPts val="200"/>
                </a:spcBef>
                <a:buFont typeface="Arial"/>
                <a:buChar char="•"/>
              </a:pPr>
              <a:r>
                <a:rPr lang="en-US" sz="1400">
                  <a:solidFill>
                    <a:schemeClr val="tx2">
                      <a:lumMod val="50000"/>
                    </a:schemeClr>
                  </a:solidFill>
                  <a:latin typeface="Abadi MT Condensed Light"/>
                  <a:cs typeface="Abadi MT Condensed Light"/>
                </a:rPr>
                <a:t>CUSTOMISATION OF THE APPLICATIONS</a:t>
              </a:r>
            </a:p>
            <a:p>
              <a:pPr marL="177800" indent="-177800">
                <a:spcBef>
                  <a:spcPts val="200"/>
                </a:spcBef>
                <a:buFont typeface="Arial"/>
                <a:buChar char="•"/>
              </a:pPr>
              <a:r>
                <a:rPr lang="en-US" sz="1400">
                  <a:solidFill>
                    <a:schemeClr val="tx2">
                      <a:lumMod val="50000"/>
                    </a:schemeClr>
                  </a:solidFill>
                  <a:latin typeface="Abadi MT Condensed Light"/>
                  <a:cs typeface="Abadi MT Condensed Light"/>
                </a:rPr>
                <a:t>THE PROVIDER “OWNS” THE APPLICATION</a:t>
              </a:r>
            </a:p>
            <a:p>
              <a:pPr marL="177800" indent="-177800">
                <a:spcBef>
                  <a:spcPts val="200"/>
                </a:spcBef>
                <a:buFont typeface="Arial"/>
                <a:buChar char="•"/>
              </a:pPr>
              <a:r>
                <a:rPr lang="en-US" sz="1400">
                  <a:solidFill>
                    <a:schemeClr val="tx2">
                      <a:lumMod val="50000"/>
                    </a:schemeClr>
                  </a:solidFill>
                  <a:latin typeface="Abadi MT Condensed Light"/>
                  <a:cs typeface="Abadi MT Condensed Light"/>
                </a:rPr>
                <a:t>THE SOLUTION CAN MEET A LARGER VARIETY OF CUSTOMER NEEDS</a:t>
              </a:r>
            </a:p>
            <a:p>
              <a:pPr marL="177800" indent="-177800">
                <a:spcBef>
                  <a:spcPts val="200"/>
                </a:spcBef>
                <a:buFont typeface="Arial"/>
                <a:buChar char="•"/>
              </a:pPr>
              <a:r>
                <a:rPr lang="en-US" sz="1400">
                  <a:solidFill>
                    <a:schemeClr val="tx2">
                      <a:lumMod val="50000"/>
                    </a:schemeClr>
                  </a:solidFill>
                  <a:latin typeface="Abadi MT Condensed Light"/>
                  <a:cs typeface="Abadi MT Condensed Light"/>
                </a:rPr>
                <a:t>SUBSCRIPTIONS AND PAY AS YOU GO PRICING MODEL</a:t>
              </a:r>
            </a:p>
          </p:txBody>
        </p:sp>
      </p:grpSp>
    </p:spTree>
    <p:extLst>
      <p:ext uri="{BB962C8B-B14F-4D97-AF65-F5344CB8AC3E}">
        <p14:creationId xmlns:p14="http://schemas.microsoft.com/office/powerpoint/2010/main" val="41082246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ectangle 52"/>
          <p:cNvSpPr/>
          <p:nvPr/>
        </p:nvSpPr>
        <p:spPr>
          <a:xfrm>
            <a:off x="0" y="1498594"/>
            <a:ext cx="9153158" cy="4961473"/>
          </a:xfrm>
          <a:prstGeom prst="rect">
            <a:avLst/>
          </a:prstGeom>
          <a:solidFill>
            <a:schemeClr val="bg1">
              <a:alpha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Rectangle 67"/>
          <p:cNvSpPr/>
          <p:nvPr/>
        </p:nvSpPr>
        <p:spPr>
          <a:xfrm>
            <a:off x="2222500" y="4189943"/>
            <a:ext cx="6921500" cy="1702857"/>
          </a:xfrm>
          <a:prstGeom prst="rect">
            <a:avLst/>
          </a:prstGeom>
          <a:solidFill>
            <a:schemeClr val="accent2">
              <a:lumMod val="20000"/>
              <a:lumOff val="8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 name="Rectangle 66"/>
          <p:cNvSpPr/>
          <p:nvPr/>
        </p:nvSpPr>
        <p:spPr>
          <a:xfrm>
            <a:off x="2209800" y="2992969"/>
            <a:ext cx="6946900" cy="1007531"/>
          </a:xfrm>
          <a:prstGeom prst="rect">
            <a:avLst/>
          </a:prstGeom>
          <a:solidFill>
            <a:schemeClr val="accent4">
              <a:lumMod val="20000"/>
              <a:lumOff val="8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6" name="Rectangle 65"/>
          <p:cNvSpPr/>
          <p:nvPr/>
        </p:nvSpPr>
        <p:spPr>
          <a:xfrm>
            <a:off x="2235200" y="2239437"/>
            <a:ext cx="6908800" cy="554564"/>
          </a:xfrm>
          <a:prstGeom prst="rect">
            <a:avLst/>
          </a:prstGeom>
          <a:solidFill>
            <a:schemeClr val="accent1">
              <a:lumMod val="40000"/>
              <a:lumOff val="6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b="0"/>
              <a:t>Software as a Service</a:t>
            </a:r>
          </a:p>
        </p:txBody>
      </p:sp>
      <p:sp>
        <p:nvSpPr>
          <p:cNvPr id="4" name="Date Placeholder 3"/>
          <p:cNvSpPr>
            <a:spLocks noGrp="1"/>
          </p:cNvSpPr>
          <p:nvPr>
            <p:ph type="dt" sz="half" idx="10"/>
          </p:nvPr>
        </p:nvSpPr>
        <p:spPr/>
        <p:txBody>
          <a:bodyPr/>
          <a:lstStyle/>
          <a:p>
            <a:fld id="{3D204B18-9485-D74D-B2B3-6C26E88E40BB}" type="datetime1">
              <a:rPr lang="en-AU"/>
              <a:pPr/>
              <a:t>17/4/18</a:t>
            </a:fld>
            <a:endParaRPr lang="en-US"/>
          </a:p>
        </p:txBody>
      </p:sp>
      <p:sp>
        <p:nvSpPr>
          <p:cNvPr id="6" name="Slide Number Placeholder 5"/>
          <p:cNvSpPr>
            <a:spLocks noGrp="1"/>
          </p:cNvSpPr>
          <p:nvPr>
            <p:ph type="sldNum" sz="quarter" idx="12"/>
          </p:nvPr>
        </p:nvSpPr>
        <p:spPr/>
        <p:txBody>
          <a:bodyPr/>
          <a:lstStyle/>
          <a:p>
            <a:fld id="{BBE0A389-EB18-824A-A5ED-72ACC9A7FB5D}" type="slidenum">
              <a:rPr lang="en-US"/>
              <a:pPr/>
              <a:t>27</a:t>
            </a:fld>
            <a:endParaRPr lang="en-US"/>
          </a:p>
        </p:txBody>
      </p:sp>
      <p:cxnSp>
        <p:nvCxnSpPr>
          <p:cNvPr id="55" name="Straight Connector 54"/>
          <p:cNvCxnSpPr/>
          <p:nvPr/>
        </p:nvCxnSpPr>
        <p:spPr>
          <a:xfrm>
            <a:off x="2209800" y="1680624"/>
            <a:ext cx="0" cy="4605876"/>
          </a:xfrm>
          <a:prstGeom prst="line">
            <a:avLst/>
          </a:prstGeom>
          <a:ln w="3175" cmpd="sng">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56" name="TextBox 55"/>
          <p:cNvSpPr txBox="1"/>
          <p:nvPr/>
        </p:nvSpPr>
        <p:spPr>
          <a:xfrm>
            <a:off x="368300" y="1505920"/>
            <a:ext cx="1841269" cy="707886"/>
          </a:xfrm>
          <a:prstGeom prst="rect">
            <a:avLst/>
          </a:prstGeom>
          <a:noFill/>
        </p:spPr>
        <p:txBody>
          <a:bodyPr wrap="none" rtlCol="0">
            <a:spAutoFit/>
          </a:bodyPr>
          <a:lstStyle/>
          <a:p>
            <a:r>
              <a:rPr lang="en-US" sz="4000" b="1">
                <a:solidFill>
                  <a:schemeClr val="tx2">
                    <a:lumMod val="75000"/>
                  </a:schemeClr>
                </a:solidFill>
                <a:latin typeface="Abadi MT Condensed Extra Bold"/>
                <a:cs typeface="Abadi MT Condensed Extra Bold"/>
              </a:rPr>
              <a:t>HISTORY</a:t>
            </a:r>
            <a:endParaRPr lang="en-US" sz="4000">
              <a:solidFill>
                <a:schemeClr val="tx2">
                  <a:lumMod val="75000"/>
                </a:schemeClr>
              </a:solidFill>
              <a:latin typeface="Abadi MT Condensed Extra Bold"/>
              <a:cs typeface="Abadi MT Condensed Extra Bold"/>
            </a:endParaRPr>
          </a:p>
        </p:txBody>
      </p:sp>
      <p:sp>
        <p:nvSpPr>
          <p:cNvPr id="58" name="TextBox 57"/>
          <p:cNvSpPr txBox="1"/>
          <p:nvPr/>
        </p:nvSpPr>
        <p:spPr>
          <a:xfrm>
            <a:off x="2294464" y="1553624"/>
            <a:ext cx="6769100" cy="553998"/>
          </a:xfrm>
          <a:prstGeom prst="rect">
            <a:avLst/>
          </a:prstGeom>
          <a:noFill/>
        </p:spPr>
        <p:txBody>
          <a:bodyPr wrap="square" rtlCol="0">
            <a:spAutoFit/>
          </a:bodyPr>
          <a:lstStyle/>
          <a:p>
            <a:r>
              <a:rPr lang="en-US" sz="3000">
                <a:latin typeface="Abadi MT Condensed Light"/>
                <a:cs typeface="Abadi MT Condensed Light"/>
              </a:rPr>
              <a:t>Transition to the SaaS model</a:t>
            </a:r>
          </a:p>
        </p:txBody>
      </p:sp>
      <p:cxnSp>
        <p:nvCxnSpPr>
          <p:cNvPr id="45" name="Straight Connector 44"/>
          <p:cNvCxnSpPr/>
          <p:nvPr/>
        </p:nvCxnSpPr>
        <p:spPr>
          <a:xfrm>
            <a:off x="3790951" y="2184400"/>
            <a:ext cx="0" cy="4203700"/>
          </a:xfrm>
          <a:prstGeom prst="line">
            <a:avLst/>
          </a:prstGeom>
          <a:ln w="3175" cmpd="sng">
            <a:solidFill>
              <a:schemeClr val="tx2">
                <a:lumMod val="75000"/>
              </a:schemeClr>
            </a:solidFill>
            <a:tailEnd type="stealth"/>
          </a:ln>
          <a:effectLst/>
        </p:spPr>
        <p:style>
          <a:lnRef idx="2">
            <a:schemeClr val="accent1"/>
          </a:lnRef>
          <a:fillRef idx="0">
            <a:schemeClr val="accent1"/>
          </a:fillRef>
          <a:effectRef idx="1">
            <a:schemeClr val="accent1"/>
          </a:effectRef>
          <a:fontRef idx="minor">
            <a:schemeClr val="tx1"/>
          </a:fontRef>
        </p:style>
      </p:cxnSp>
      <p:grpSp>
        <p:nvGrpSpPr>
          <p:cNvPr id="11" name="Group 10"/>
          <p:cNvGrpSpPr/>
          <p:nvPr/>
        </p:nvGrpSpPr>
        <p:grpSpPr>
          <a:xfrm>
            <a:off x="2588120" y="2291834"/>
            <a:ext cx="6466980" cy="369332"/>
            <a:chOff x="2588120" y="2380734"/>
            <a:chExt cx="6466980" cy="369332"/>
          </a:xfrm>
        </p:grpSpPr>
        <p:grpSp>
          <p:nvGrpSpPr>
            <p:cNvPr id="9" name="Group 8"/>
            <p:cNvGrpSpPr/>
            <p:nvPr/>
          </p:nvGrpSpPr>
          <p:grpSpPr>
            <a:xfrm>
              <a:off x="3505201" y="2540001"/>
              <a:ext cx="723900" cy="108000"/>
              <a:chOff x="3886201" y="2628901"/>
              <a:chExt cx="723900" cy="108000"/>
            </a:xfrm>
          </p:grpSpPr>
          <p:cxnSp>
            <p:nvCxnSpPr>
              <p:cNvPr id="47" name="Straight Connector 46"/>
              <p:cNvCxnSpPr/>
              <p:nvPr/>
            </p:nvCxnSpPr>
            <p:spPr>
              <a:xfrm rot="5400000">
                <a:off x="4248151" y="2311400"/>
                <a:ext cx="0" cy="723900"/>
              </a:xfrm>
              <a:prstGeom prst="line">
                <a:avLst/>
              </a:prstGeom>
              <a:ln w="3175" cmpd="sng">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8" name="Oval 7"/>
              <p:cNvSpPr>
                <a:spLocks noChangeAspect="1"/>
              </p:cNvSpPr>
              <p:nvPr/>
            </p:nvSpPr>
            <p:spPr>
              <a:xfrm>
                <a:off x="4114801" y="2628901"/>
                <a:ext cx="109007" cy="108000"/>
              </a:xfrm>
              <a:prstGeom prst="ellipse">
                <a:avLst/>
              </a:prstGeom>
              <a:solidFill>
                <a:schemeClr val="tx2">
                  <a:lumMod val="50000"/>
                </a:schemeClr>
              </a:solidFill>
              <a:ln w="3175" cmpd="sng">
                <a:solidFill>
                  <a:schemeClr val="tx2">
                    <a:lumMod val="50000"/>
                  </a:schemeClr>
                </a:solidFill>
                <a:headEnd type="none"/>
                <a:tailEnd type="stealt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48" name="Rectangle 47"/>
            <p:cNvSpPr/>
            <p:nvPr/>
          </p:nvSpPr>
          <p:spPr>
            <a:xfrm>
              <a:off x="2588120" y="2380734"/>
              <a:ext cx="942480" cy="369332"/>
            </a:xfrm>
            <a:prstGeom prst="rect">
              <a:avLst/>
            </a:prstGeom>
          </p:spPr>
          <p:txBody>
            <a:bodyPr wrap="square">
              <a:spAutoFit/>
            </a:bodyPr>
            <a:lstStyle/>
            <a:p>
              <a:pPr algn="ctr"/>
              <a:r>
                <a:rPr lang="en-US">
                  <a:solidFill>
                    <a:schemeClr val="tx2">
                      <a:lumMod val="50000"/>
                    </a:schemeClr>
                  </a:solidFill>
                  <a:latin typeface="Abadi MT Condensed Light"/>
                  <a:cs typeface="Abadi MT Condensed Light"/>
                </a:rPr>
                <a:t>SaaS ERA</a:t>
              </a:r>
            </a:p>
          </p:txBody>
        </p:sp>
        <p:sp>
          <p:nvSpPr>
            <p:cNvPr id="49" name="Rectangle 48"/>
            <p:cNvSpPr/>
            <p:nvPr/>
          </p:nvSpPr>
          <p:spPr>
            <a:xfrm>
              <a:off x="4201020" y="2418834"/>
              <a:ext cx="4854080" cy="307777"/>
            </a:xfrm>
            <a:prstGeom prst="rect">
              <a:avLst/>
            </a:prstGeom>
          </p:spPr>
          <p:txBody>
            <a:bodyPr wrap="square">
              <a:spAutoFit/>
            </a:bodyPr>
            <a:lstStyle/>
            <a:p>
              <a:pPr marL="177800" indent="-177800">
                <a:buFont typeface="Arial"/>
                <a:buChar char="•"/>
              </a:pPr>
              <a:r>
                <a:rPr lang="en-US" sz="1400">
                  <a:solidFill>
                    <a:schemeClr val="tx2">
                      <a:lumMod val="50000"/>
                    </a:schemeClr>
                  </a:solidFill>
                  <a:latin typeface="Abadi MT Condensed Light"/>
                  <a:cs typeface="Abadi MT Condensed Light"/>
                </a:rPr>
                <a:t>(… see previous slide)</a:t>
              </a:r>
            </a:p>
          </p:txBody>
        </p:sp>
      </p:grpSp>
      <p:grpSp>
        <p:nvGrpSpPr>
          <p:cNvPr id="50" name="Group 49"/>
          <p:cNvGrpSpPr/>
          <p:nvPr/>
        </p:nvGrpSpPr>
        <p:grpSpPr>
          <a:xfrm>
            <a:off x="2336800" y="3028434"/>
            <a:ext cx="6807200" cy="828060"/>
            <a:chOff x="2336800" y="2380734"/>
            <a:chExt cx="6807200" cy="828060"/>
          </a:xfrm>
        </p:grpSpPr>
        <p:grpSp>
          <p:nvGrpSpPr>
            <p:cNvPr id="51" name="Group 50"/>
            <p:cNvGrpSpPr/>
            <p:nvPr/>
          </p:nvGrpSpPr>
          <p:grpSpPr>
            <a:xfrm>
              <a:off x="3505201" y="2540001"/>
              <a:ext cx="723900" cy="108000"/>
              <a:chOff x="3886201" y="2628901"/>
              <a:chExt cx="723900" cy="108000"/>
            </a:xfrm>
          </p:grpSpPr>
          <p:cxnSp>
            <p:nvCxnSpPr>
              <p:cNvPr id="57" name="Straight Connector 56"/>
              <p:cNvCxnSpPr/>
              <p:nvPr/>
            </p:nvCxnSpPr>
            <p:spPr>
              <a:xfrm rot="5400000">
                <a:off x="4248151" y="2311400"/>
                <a:ext cx="0" cy="723900"/>
              </a:xfrm>
              <a:prstGeom prst="line">
                <a:avLst/>
              </a:prstGeom>
              <a:ln w="3175" cmpd="sng">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59" name="Oval 58"/>
              <p:cNvSpPr>
                <a:spLocks noChangeAspect="1"/>
              </p:cNvSpPr>
              <p:nvPr/>
            </p:nvSpPr>
            <p:spPr>
              <a:xfrm>
                <a:off x="4114801" y="2628901"/>
                <a:ext cx="109007" cy="108000"/>
              </a:xfrm>
              <a:prstGeom prst="ellipse">
                <a:avLst/>
              </a:prstGeom>
              <a:solidFill>
                <a:schemeClr val="tx2">
                  <a:lumMod val="50000"/>
                </a:schemeClr>
              </a:solidFill>
              <a:ln w="3175" cmpd="sng">
                <a:solidFill>
                  <a:schemeClr val="tx2">
                    <a:lumMod val="50000"/>
                  </a:schemeClr>
                </a:solidFill>
                <a:headEnd type="none"/>
                <a:tailEnd type="stealt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52" name="Rectangle 51"/>
            <p:cNvSpPr/>
            <p:nvPr/>
          </p:nvSpPr>
          <p:spPr>
            <a:xfrm>
              <a:off x="2336800" y="2380734"/>
              <a:ext cx="1193800" cy="646331"/>
            </a:xfrm>
            <a:prstGeom prst="rect">
              <a:avLst/>
            </a:prstGeom>
          </p:spPr>
          <p:txBody>
            <a:bodyPr wrap="square">
              <a:spAutoFit/>
            </a:bodyPr>
            <a:lstStyle/>
            <a:p>
              <a:pPr algn="ctr"/>
              <a:r>
                <a:rPr lang="en-US">
                  <a:solidFill>
                    <a:schemeClr val="tx2">
                      <a:lumMod val="50000"/>
                    </a:schemeClr>
                  </a:solidFill>
                  <a:latin typeface="Abadi MT Condensed Light"/>
                  <a:cs typeface="Abadi MT Condensed Light"/>
                </a:rPr>
                <a:t>CLOUD COMPUTING</a:t>
              </a:r>
            </a:p>
          </p:txBody>
        </p:sp>
        <p:sp>
          <p:nvSpPr>
            <p:cNvPr id="54" name="Rectangle 53"/>
            <p:cNvSpPr/>
            <p:nvPr/>
          </p:nvSpPr>
          <p:spPr>
            <a:xfrm>
              <a:off x="4201020" y="2418834"/>
              <a:ext cx="4942980" cy="789960"/>
            </a:xfrm>
            <a:prstGeom prst="rect">
              <a:avLst/>
            </a:prstGeom>
          </p:spPr>
          <p:txBody>
            <a:bodyPr wrap="square">
              <a:spAutoFit/>
            </a:bodyPr>
            <a:lstStyle/>
            <a:p>
              <a:pPr marL="177800" indent="-177800">
                <a:buFont typeface="Arial"/>
                <a:buChar char="•"/>
              </a:pPr>
              <a:r>
                <a:rPr lang="en-US" sz="1400">
                  <a:solidFill>
                    <a:schemeClr val="tx2">
                      <a:lumMod val="50000"/>
                    </a:schemeClr>
                  </a:solidFill>
                  <a:latin typeface="Abadi MT Condensed Light"/>
                  <a:cs typeface="Abadi MT Condensed Light"/>
                </a:rPr>
                <a:t>THE FULL IT STACK DELIVED “AS A SERVICE”</a:t>
              </a:r>
            </a:p>
            <a:p>
              <a:pPr marL="177800" indent="-177800">
                <a:spcBef>
                  <a:spcPts val="200"/>
                </a:spcBef>
                <a:buFont typeface="Arial"/>
                <a:buChar char="•"/>
              </a:pPr>
              <a:r>
                <a:rPr lang="en-US" sz="1400">
                  <a:solidFill>
                    <a:schemeClr val="tx2">
                      <a:lumMod val="50000"/>
                    </a:schemeClr>
                  </a:solidFill>
                  <a:latin typeface="Abadi MT Condensed Light"/>
                  <a:cs typeface="Abadi MT Condensed Light"/>
                </a:rPr>
                <a:t>MORE CONFIDENCE ON “DELIVERY MODEL”</a:t>
              </a:r>
            </a:p>
            <a:p>
              <a:pPr marL="177800" indent="-177800">
                <a:spcBef>
                  <a:spcPts val="200"/>
                </a:spcBef>
                <a:buFont typeface="Arial"/>
                <a:buChar char="•"/>
              </a:pPr>
              <a:r>
                <a:rPr lang="en-US" sz="1400">
                  <a:solidFill>
                    <a:schemeClr val="tx2">
                      <a:lumMod val="50000"/>
                    </a:schemeClr>
                  </a:solidFill>
                  <a:latin typeface="Abadi MT Condensed Light"/>
                  <a:cs typeface="Abadi MT Condensed Light"/>
                </a:rPr>
                <a:t>REDUCTION OF COST THROUGH INFRASTRUTURE LEASING</a:t>
              </a:r>
            </a:p>
          </p:txBody>
        </p:sp>
      </p:grpSp>
      <p:grpSp>
        <p:nvGrpSpPr>
          <p:cNvPr id="60" name="Group 59"/>
          <p:cNvGrpSpPr/>
          <p:nvPr/>
        </p:nvGrpSpPr>
        <p:grpSpPr>
          <a:xfrm>
            <a:off x="2425700" y="4196834"/>
            <a:ext cx="6629400" cy="1551335"/>
            <a:chOff x="2425700" y="2380734"/>
            <a:chExt cx="6629400" cy="1551335"/>
          </a:xfrm>
        </p:grpSpPr>
        <p:grpSp>
          <p:nvGrpSpPr>
            <p:cNvPr id="61" name="Group 60"/>
            <p:cNvGrpSpPr/>
            <p:nvPr/>
          </p:nvGrpSpPr>
          <p:grpSpPr>
            <a:xfrm>
              <a:off x="3505201" y="2540001"/>
              <a:ext cx="723900" cy="108000"/>
              <a:chOff x="3886201" y="2628901"/>
              <a:chExt cx="723900" cy="108000"/>
            </a:xfrm>
          </p:grpSpPr>
          <p:cxnSp>
            <p:nvCxnSpPr>
              <p:cNvPr id="64" name="Straight Connector 63"/>
              <p:cNvCxnSpPr/>
              <p:nvPr/>
            </p:nvCxnSpPr>
            <p:spPr>
              <a:xfrm rot="5400000">
                <a:off x="4248151" y="2311400"/>
                <a:ext cx="0" cy="723900"/>
              </a:xfrm>
              <a:prstGeom prst="line">
                <a:avLst/>
              </a:prstGeom>
              <a:ln w="3175" cmpd="sng">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65" name="Oval 64"/>
              <p:cNvSpPr>
                <a:spLocks noChangeAspect="1"/>
              </p:cNvSpPr>
              <p:nvPr/>
            </p:nvSpPr>
            <p:spPr>
              <a:xfrm>
                <a:off x="4114801" y="2628901"/>
                <a:ext cx="109007" cy="108000"/>
              </a:xfrm>
              <a:prstGeom prst="ellipse">
                <a:avLst/>
              </a:prstGeom>
              <a:solidFill>
                <a:schemeClr val="tx2">
                  <a:lumMod val="50000"/>
                </a:schemeClr>
              </a:solidFill>
              <a:ln w="3175" cmpd="sng">
                <a:solidFill>
                  <a:schemeClr val="tx2">
                    <a:lumMod val="50000"/>
                  </a:schemeClr>
                </a:solidFill>
                <a:headEnd type="none"/>
                <a:tailEnd type="stealt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62" name="Rectangle 61"/>
            <p:cNvSpPr/>
            <p:nvPr/>
          </p:nvSpPr>
          <p:spPr>
            <a:xfrm>
              <a:off x="2425700" y="2380734"/>
              <a:ext cx="1104900" cy="369332"/>
            </a:xfrm>
            <a:prstGeom prst="rect">
              <a:avLst/>
            </a:prstGeom>
          </p:spPr>
          <p:txBody>
            <a:bodyPr wrap="square">
              <a:spAutoFit/>
            </a:bodyPr>
            <a:lstStyle/>
            <a:p>
              <a:pPr algn="ctr"/>
              <a:r>
                <a:rPr lang="en-US">
                  <a:solidFill>
                    <a:schemeClr val="tx2">
                      <a:lumMod val="50000"/>
                    </a:schemeClr>
                  </a:solidFill>
                  <a:latin typeface="Abadi MT Condensed Light"/>
                  <a:cs typeface="Abadi MT Condensed Light"/>
                </a:rPr>
                <a:t>SaaS “2.0”</a:t>
              </a:r>
            </a:p>
          </p:txBody>
        </p:sp>
        <p:sp>
          <p:nvSpPr>
            <p:cNvPr id="63" name="Rectangle 62"/>
            <p:cNvSpPr/>
            <p:nvPr/>
          </p:nvSpPr>
          <p:spPr>
            <a:xfrm>
              <a:off x="4201020" y="2418834"/>
              <a:ext cx="4854080" cy="1513235"/>
            </a:xfrm>
            <a:prstGeom prst="rect">
              <a:avLst/>
            </a:prstGeom>
          </p:spPr>
          <p:txBody>
            <a:bodyPr wrap="square">
              <a:spAutoFit/>
            </a:bodyPr>
            <a:lstStyle/>
            <a:p>
              <a:pPr marL="177800" indent="-177800">
                <a:spcBef>
                  <a:spcPts val="200"/>
                </a:spcBef>
                <a:buFont typeface="Arial"/>
                <a:buChar char="•"/>
              </a:pPr>
              <a:r>
                <a:rPr lang="en-US" sz="1400">
                  <a:solidFill>
                    <a:schemeClr val="tx2">
                      <a:lumMod val="50000"/>
                    </a:schemeClr>
                  </a:solidFill>
                  <a:latin typeface="Abadi MT Condensed Light"/>
                  <a:cs typeface="Abadi MT Condensed Light"/>
                </a:rPr>
                <a:t>NOT “ESSENTIAL” NEW TECHNOLOGY</a:t>
              </a:r>
            </a:p>
            <a:p>
              <a:pPr marL="177800" indent="-177800">
                <a:spcBef>
                  <a:spcPts val="200"/>
                </a:spcBef>
                <a:buFont typeface="Arial"/>
                <a:buChar char="•"/>
              </a:pPr>
              <a:r>
                <a:rPr lang="en-US" sz="1400">
                  <a:solidFill>
                    <a:schemeClr val="tx2">
                      <a:lumMod val="50000"/>
                    </a:schemeClr>
                  </a:solidFill>
                  <a:latin typeface="Abadi MT Condensed Light"/>
                  <a:cs typeface="Abadi MT Condensed Light"/>
                </a:rPr>
                <a:t>FOCUS ON BUSINESS GOAL, SERVICE QUALITY,  AND ADDED VALUE</a:t>
              </a:r>
            </a:p>
            <a:p>
              <a:pPr marL="177800" indent="-177800">
                <a:spcBef>
                  <a:spcPts val="200"/>
                </a:spcBef>
                <a:buFont typeface="Arial"/>
                <a:buChar char="•"/>
              </a:pPr>
              <a:r>
                <a:rPr lang="en-US" sz="1400">
                  <a:solidFill>
                    <a:schemeClr val="tx2">
                      <a:lumMod val="50000"/>
                    </a:schemeClr>
                  </a:solidFill>
                  <a:latin typeface="Abadi MT Condensed Light"/>
                  <a:cs typeface="Abadi MT Condensed Light"/>
                </a:rPr>
                <a:t>ABILITY TO INTEGRATE THIRD PARTY SERVICES</a:t>
              </a:r>
            </a:p>
            <a:p>
              <a:pPr marL="177800" indent="-177800">
                <a:spcBef>
                  <a:spcPts val="200"/>
                </a:spcBef>
                <a:buFont typeface="Arial"/>
                <a:buChar char="•"/>
              </a:pPr>
              <a:r>
                <a:rPr lang="en-US" sz="1400">
                  <a:solidFill>
                    <a:schemeClr val="tx2">
                      <a:lumMod val="50000"/>
                    </a:schemeClr>
                  </a:solidFill>
                  <a:latin typeface="Abadi MT Condensed Light"/>
                  <a:cs typeface="Abadi MT Condensed Light"/>
                </a:rPr>
                <a:t>MORE VENDORS AND OPPORTUNITIES</a:t>
              </a:r>
            </a:p>
            <a:p>
              <a:pPr marL="177800" indent="-177800">
                <a:spcBef>
                  <a:spcPts val="200"/>
                </a:spcBef>
                <a:buFont typeface="Arial"/>
                <a:buChar char="•"/>
              </a:pPr>
              <a:r>
                <a:rPr lang="en-US" sz="1400">
                  <a:solidFill>
                    <a:schemeClr val="tx2">
                      <a:lumMod val="50000"/>
                    </a:schemeClr>
                  </a:solidFill>
                  <a:latin typeface="Abadi MT Condensed Light"/>
                  <a:cs typeface="Abadi MT Condensed Light"/>
                </a:rPr>
                <a:t>CONSOLIDATION OF THE SaaS OFFERING</a:t>
              </a:r>
            </a:p>
            <a:p>
              <a:pPr marL="177800" indent="-177800">
                <a:spcBef>
                  <a:spcPts val="200"/>
                </a:spcBef>
                <a:buFont typeface="Arial"/>
                <a:buChar char="•"/>
              </a:pPr>
              <a:r>
                <a:rPr lang="en-US" sz="1400">
                  <a:solidFill>
                    <a:schemeClr val="tx2">
                      <a:lumMod val="50000"/>
                    </a:schemeClr>
                  </a:solidFill>
                  <a:latin typeface="Abadi MT Condensed Light"/>
                  <a:cs typeface="Abadi MT Condensed Light"/>
                </a:rPr>
                <a:t>FIT INTO THE CLOUD COMPUTING VISION</a:t>
              </a:r>
            </a:p>
          </p:txBody>
        </p:sp>
      </p:grpSp>
    </p:spTree>
    <p:extLst>
      <p:ext uri="{BB962C8B-B14F-4D97-AF65-F5344CB8AC3E}">
        <p14:creationId xmlns:p14="http://schemas.microsoft.com/office/powerpoint/2010/main" val="12843680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Software as a Service</a:t>
            </a:r>
          </a:p>
        </p:txBody>
      </p:sp>
      <p:sp>
        <p:nvSpPr>
          <p:cNvPr id="4" name="Date Placeholder 3"/>
          <p:cNvSpPr>
            <a:spLocks noGrp="1"/>
          </p:cNvSpPr>
          <p:nvPr>
            <p:ph type="dt" sz="half" idx="10"/>
          </p:nvPr>
        </p:nvSpPr>
        <p:spPr/>
        <p:txBody>
          <a:bodyPr/>
          <a:lstStyle/>
          <a:p>
            <a:fld id="{3D204B18-9485-D74D-B2B3-6C26E88E40BB}" type="datetime1">
              <a:rPr lang="en-AU"/>
              <a:pPr/>
              <a:t>17/4/18</a:t>
            </a:fld>
            <a:endParaRPr lang="en-US"/>
          </a:p>
        </p:txBody>
      </p:sp>
      <p:sp>
        <p:nvSpPr>
          <p:cNvPr id="6" name="Slide Number Placeholder 5"/>
          <p:cNvSpPr>
            <a:spLocks noGrp="1"/>
          </p:cNvSpPr>
          <p:nvPr>
            <p:ph type="sldNum" sz="quarter" idx="12"/>
          </p:nvPr>
        </p:nvSpPr>
        <p:spPr/>
        <p:txBody>
          <a:bodyPr/>
          <a:lstStyle/>
          <a:p>
            <a:fld id="{BBE0A389-EB18-824A-A5ED-72ACC9A7FB5D}" type="slidenum">
              <a:rPr lang="en-US"/>
              <a:pPr/>
              <a:t>28</a:t>
            </a:fld>
            <a:endParaRPr lang="en-US"/>
          </a:p>
        </p:txBody>
      </p:sp>
      <p:sp>
        <p:nvSpPr>
          <p:cNvPr id="22" name="Rectangle 21"/>
          <p:cNvSpPr/>
          <p:nvPr/>
        </p:nvSpPr>
        <p:spPr>
          <a:xfrm>
            <a:off x="0" y="1498594"/>
            <a:ext cx="9153158" cy="4961473"/>
          </a:xfrm>
          <a:prstGeom prst="rect">
            <a:avLst/>
          </a:prstGeom>
          <a:solidFill>
            <a:schemeClr val="bg1">
              <a:alpha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3" name="Straight Connector 22"/>
          <p:cNvCxnSpPr/>
          <p:nvPr/>
        </p:nvCxnSpPr>
        <p:spPr>
          <a:xfrm>
            <a:off x="1924538" y="1676400"/>
            <a:ext cx="0" cy="4500685"/>
          </a:xfrm>
          <a:prstGeom prst="line">
            <a:avLst/>
          </a:prstGeom>
          <a:ln w="3175" cmpd="sng">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4" name="TextBox 23"/>
          <p:cNvSpPr txBox="1"/>
          <p:nvPr/>
        </p:nvSpPr>
        <p:spPr>
          <a:xfrm>
            <a:off x="0" y="1520770"/>
            <a:ext cx="1924538" cy="584776"/>
          </a:xfrm>
          <a:prstGeom prst="rect">
            <a:avLst/>
          </a:prstGeom>
          <a:noFill/>
        </p:spPr>
        <p:txBody>
          <a:bodyPr wrap="square" rtlCol="0">
            <a:spAutoFit/>
          </a:bodyPr>
          <a:lstStyle/>
          <a:p>
            <a:pPr algn="r"/>
            <a:r>
              <a:rPr lang="en-US" sz="3200" b="1">
                <a:solidFill>
                  <a:schemeClr val="tx2">
                    <a:lumMod val="75000"/>
                  </a:schemeClr>
                </a:solidFill>
                <a:latin typeface="Abadi MT Condensed Extra Bold"/>
                <a:cs typeface="Abadi MT Condensed Extra Bold"/>
              </a:rPr>
              <a:t>LEARNINGS</a:t>
            </a:r>
            <a:endParaRPr lang="en-US" sz="3200">
              <a:solidFill>
                <a:schemeClr val="tx2">
                  <a:lumMod val="75000"/>
                </a:schemeClr>
              </a:solidFill>
              <a:latin typeface="Abadi MT Condensed Extra Bold"/>
              <a:cs typeface="Abadi MT Condensed Extra Bold"/>
            </a:endParaRPr>
          </a:p>
        </p:txBody>
      </p:sp>
      <p:sp>
        <p:nvSpPr>
          <p:cNvPr id="25" name="TextBox 24"/>
          <p:cNvSpPr txBox="1"/>
          <p:nvPr/>
        </p:nvSpPr>
        <p:spPr>
          <a:xfrm>
            <a:off x="2012462" y="1549400"/>
            <a:ext cx="7091851" cy="553998"/>
          </a:xfrm>
          <a:prstGeom prst="rect">
            <a:avLst/>
          </a:prstGeom>
          <a:noFill/>
        </p:spPr>
        <p:txBody>
          <a:bodyPr wrap="square" rtlCol="0">
            <a:spAutoFit/>
          </a:bodyPr>
          <a:lstStyle/>
          <a:p>
            <a:r>
              <a:rPr lang="en-US" sz="3000">
                <a:latin typeface="Abadi MT Condensed Light"/>
                <a:cs typeface="Abadi MT Condensed Light"/>
              </a:rPr>
              <a:t>What did we learn?</a:t>
            </a:r>
          </a:p>
        </p:txBody>
      </p:sp>
      <p:grpSp>
        <p:nvGrpSpPr>
          <p:cNvPr id="26" name="Group 25"/>
          <p:cNvGrpSpPr/>
          <p:nvPr/>
        </p:nvGrpSpPr>
        <p:grpSpPr>
          <a:xfrm>
            <a:off x="889001" y="2186477"/>
            <a:ext cx="8254999" cy="1775923"/>
            <a:chOff x="889001" y="2244118"/>
            <a:chExt cx="8254999" cy="1775923"/>
          </a:xfrm>
        </p:grpSpPr>
        <p:grpSp>
          <p:nvGrpSpPr>
            <p:cNvPr id="27" name="Group 26"/>
            <p:cNvGrpSpPr/>
            <p:nvPr/>
          </p:nvGrpSpPr>
          <p:grpSpPr>
            <a:xfrm>
              <a:off x="889001" y="2395087"/>
              <a:ext cx="8254999" cy="1624954"/>
              <a:chOff x="889001" y="2570929"/>
              <a:chExt cx="8254999" cy="1624954"/>
            </a:xfrm>
          </p:grpSpPr>
          <p:sp>
            <p:nvSpPr>
              <p:cNvPr id="30" name="Rectangle 29"/>
              <p:cNvSpPr/>
              <p:nvPr/>
            </p:nvSpPr>
            <p:spPr>
              <a:xfrm>
                <a:off x="889001" y="2570929"/>
                <a:ext cx="8254999" cy="1624954"/>
              </a:xfrm>
              <a:prstGeom prst="rect">
                <a:avLst/>
              </a:prstGeom>
              <a:solidFill>
                <a:schemeClr val="accent6">
                  <a:lumMod val="20000"/>
                  <a:lumOff val="80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TextBox 30"/>
              <p:cNvSpPr txBox="1"/>
              <p:nvPr/>
            </p:nvSpPr>
            <p:spPr>
              <a:xfrm>
                <a:off x="1954846" y="2614234"/>
                <a:ext cx="6808154" cy="369332"/>
              </a:xfrm>
              <a:prstGeom prst="rect">
                <a:avLst/>
              </a:prstGeom>
              <a:noFill/>
            </p:spPr>
            <p:txBody>
              <a:bodyPr wrap="square" lIns="0" tIns="0" rIns="108000" bIns="0" rtlCol="0" anchor="t" anchorCtr="0">
                <a:spAutoFit/>
              </a:bodyPr>
              <a:lstStyle/>
              <a:p>
                <a:pPr marL="180000"/>
                <a:r>
                  <a:rPr lang="en-US" sz="2400" dirty="0">
                    <a:solidFill>
                      <a:srgbClr val="B27979"/>
                    </a:solidFill>
                    <a:latin typeface="Abadi MT Condensed Light"/>
                    <a:cs typeface="Abadi MT Condensed Light"/>
                  </a:rPr>
                  <a:t>WHAT IS SaaS AND HOW IT COMPARES TO IaaS AND PaaS</a:t>
                </a:r>
                <a:endParaRPr lang="en-US" sz="2000" dirty="0">
                  <a:solidFill>
                    <a:srgbClr val="B27979"/>
                  </a:solidFill>
                  <a:latin typeface="Abadi MT Condensed Light"/>
                  <a:cs typeface="Abadi MT Condensed Light"/>
                </a:endParaRPr>
              </a:p>
            </p:txBody>
          </p:sp>
          <p:sp>
            <p:nvSpPr>
              <p:cNvPr id="32" name="TextBox 31"/>
              <p:cNvSpPr txBox="1"/>
              <p:nvPr/>
            </p:nvSpPr>
            <p:spPr>
              <a:xfrm>
                <a:off x="2043724" y="3035656"/>
                <a:ext cx="7100276" cy="984885"/>
              </a:xfrm>
              <a:prstGeom prst="rect">
                <a:avLst/>
              </a:prstGeom>
              <a:noFill/>
            </p:spPr>
            <p:txBody>
              <a:bodyPr wrap="square" lIns="108000" tIns="0" rIns="108000" bIns="0" rtlCol="0" anchor="t" anchorCtr="0">
                <a:spAutoFit/>
              </a:bodyPr>
              <a:lstStyle/>
              <a:p>
                <a:pPr>
                  <a:spcAft>
                    <a:spcPts val="200"/>
                  </a:spcAft>
                </a:pPr>
                <a:r>
                  <a:rPr lang="en-US" sz="1600" i="1" dirty="0">
                    <a:solidFill>
                      <a:srgbClr val="B27979"/>
                    </a:solidFill>
                    <a:latin typeface="Abadi MT Condensed Light"/>
                    <a:cs typeface="Abadi MT Condensed Light"/>
                  </a:rPr>
                  <a:t>Software-as-a-Service is a market offering that provides access to applications and systems “ready to use” over the Internet through a pricing mechanism based on subscription. The provider sells access to the application and takes responsibility of application installation, deployment, maintenance, and upgrades. The consumer uses the application, with no further development. </a:t>
                </a:r>
              </a:p>
            </p:txBody>
          </p:sp>
        </p:grpSp>
        <p:sp>
          <p:nvSpPr>
            <p:cNvPr id="28" name="Rectangle 27"/>
            <p:cNvSpPr/>
            <p:nvPr/>
          </p:nvSpPr>
          <p:spPr>
            <a:xfrm>
              <a:off x="889001" y="2388213"/>
              <a:ext cx="1035538" cy="1631828"/>
            </a:xfrm>
            <a:prstGeom prst="rect">
              <a:avLst/>
            </a:prstGeom>
            <a:solidFill>
              <a:schemeClr val="accent6">
                <a:lumMod val="50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TextBox 28"/>
            <p:cNvSpPr txBox="1"/>
            <p:nvPr/>
          </p:nvSpPr>
          <p:spPr>
            <a:xfrm>
              <a:off x="1065500" y="2244118"/>
              <a:ext cx="922389" cy="1107996"/>
            </a:xfrm>
            <a:prstGeom prst="rect">
              <a:avLst/>
            </a:prstGeom>
            <a:noFill/>
            <a:ln>
              <a:noFill/>
            </a:ln>
          </p:spPr>
          <p:txBody>
            <a:bodyPr wrap="square" lIns="0" rtlCol="0">
              <a:spAutoFit/>
            </a:bodyPr>
            <a:lstStyle>
              <a:defPPr>
                <a:defRPr lang="en-US"/>
              </a:defPPr>
              <a:lvl1pPr algn="r">
                <a:defRPr sz="6000">
                  <a:solidFill>
                    <a:schemeClr val="accent6">
                      <a:lumMod val="20000"/>
                      <a:lumOff val="80000"/>
                    </a:schemeClr>
                  </a:solidFill>
                  <a:latin typeface="Arial Narrow"/>
                  <a:cs typeface="Arial Narrow"/>
                </a:defRPr>
              </a:lvl1pPr>
            </a:lstStyle>
            <a:p>
              <a:r>
                <a:rPr lang="en-US" sz="6600"/>
                <a:t>01</a:t>
              </a:r>
            </a:p>
          </p:txBody>
        </p:sp>
      </p:grpSp>
      <p:grpSp>
        <p:nvGrpSpPr>
          <p:cNvPr id="33" name="Group 32"/>
          <p:cNvGrpSpPr/>
          <p:nvPr/>
        </p:nvGrpSpPr>
        <p:grpSpPr>
          <a:xfrm>
            <a:off x="889001" y="4055662"/>
            <a:ext cx="8264156" cy="1799038"/>
            <a:chOff x="889001" y="3729775"/>
            <a:chExt cx="8264156" cy="1799038"/>
          </a:xfrm>
        </p:grpSpPr>
        <p:grpSp>
          <p:nvGrpSpPr>
            <p:cNvPr id="34" name="Group 33"/>
            <p:cNvGrpSpPr/>
            <p:nvPr/>
          </p:nvGrpSpPr>
          <p:grpSpPr>
            <a:xfrm>
              <a:off x="1006232" y="3858871"/>
              <a:ext cx="8146925" cy="1657242"/>
              <a:chOff x="1010181" y="2936947"/>
              <a:chExt cx="8146925" cy="1657242"/>
            </a:xfrm>
          </p:grpSpPr>
          <p:grpSp>
            <p:nvGrpSpPr>
              <p:cNvPr id="37" name="Group 36"/>
              <p:cNvGrpSpPr/>
              <p:nvPr/>
            </p:nvGrpSpPr>
            <p:grpSpPr>
              <a:xfrm>
                <a:off x="1010181" y="2936947"/>
                <a:ext cx="8133819" cy="1657242"/>
                <a:chOff x="1782876" y="3053239"/>
                <a:chExt cx="7623531" cy="2666812"/>
              </a:xfrm>
            </p:grpSpPr>
            <p:sp>
              <p:nvSpPr>
                <p:cNvPr id="39" name="Rectangle 38"/>
                <p:cNvSpPr/>
                <p:nvPr/>
              </p:nvSpPr>
              <p:spPr>
                <a:xfrm>
                  <a:off x="1782876" y="3053239"/>
                  <a:ext cx="7623531" cy="2666812"/>
                </a:xfrm>
                <a:prstGeom prst="rect">
                  <a:avLst/>
                </a:prstGeom>
                <a:solidFill>
                  <a:schemeClr val="accent5">
                    <a:lumMod val="40000"/>
                    <a:lumOff val="60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TextBox 39"/>
                <p:cNvSpPr txBox="1"/>
                <p:nvPr/>
              </p:nvSpPr>
              <p:spPr>
                <a:xfrm>
                  <a:off x="2645406" y="3149079"/>
                  <a:ext cx="5824346" cy="594324"/>
                </a:xfrm>
                <a:prstGeom prst="rect">
                  <a:avLst/>
                </a:prstGeom>
                <a:noFill/>
              </p:spPr>
              <p:txBody>
                <a:bodyPr wrap="square" lIns="0" tIns="0" rIns="108000" bIns="0" rtlCol="0" anchor="t" anchorCtr="0">
                  <a:spAutoFit/>
                </a:bodyPr>
                <a:lstStyle/>
                <a:p>
                  <a:pPr marL="180000"/>
                  <a:r>
                    <a:rPr lang="en-US" sz="2400" dirty="0">
                      <a:solidFill>
                        <a:schemeClr val="accent5">
                          <a:lumMod val="75000"/>
                        </a:schemeClr>
                      </a:solidFill>
                      <a:latin typeface="Abadi MT Condensed Light"/>
                      <a:cs typeface="Abadi MT Condensed Light"/>
                    </a:rPr>
                    <a:t>RELATION TO SaaS, ASP, AND CLOUD COMPUTING</a:t>
                  </a:r>
                  <a:endParaRPr lang="en-US" sz="2000" dirty="0">
                    <a:solidFill>
                      <a:schemeClr val="accent5">
                        <a:lumMod val="75000"/>
                      </a:schemeClr>
                    </a:solidFill>
                    <a:latin typeface="Abadi MT Condensed Light"/>
                    <a:cs typeface="Abadi MT Condensed Light"/>
                  </a:endParaRPr>
                </a:p>
              </p:txBody>
            </p:sp>
          </p:grpSp>
          <p:sp>
            <p:nvSpPr>
              <p:cNvPr id="38" name="TextBox 37"/>
              <p:cNvSpPr txBox="1"/>
              <p:nvPr/>
            </p:nvSpPr>
            <p:spPr>
              <a:xfrm>
                <a:off x="1987103" y="3411562"/>
                <a:ext cx="7170003" cy="984885"/>
              </a:xfrm>
              <a:prstGeom prst="rect">
                <a:avLst/>
              </a:prstGeom>
              <a:noFill/>
            </p:spPr>
            <p:txBody>
              <a:bodyPr wrap="square" lIns="108000" tIns="0" rIns="108000" bIns="0" rtlCol="0" anchor="t" anchorCtr="0">
                <a:spAutoFit/>
              </a:bodyPr>
              <a:lstStyle/>
              <a:p>
                <a:pPr>
                  <a:spcBef>
                    <a:spcPts val="300"/>
                  </a:spcBef>
                  <a:spcAft>
                    <a:spcPts val="300"/>
                  </a:spcAft>
                </a:pPr>
                <a:r>
                  <a:rPr lang="en-US" sz="1600" i="1" dirty="0">
                    <a:solidFill>
                      <a:schemeClr val="accent5">
                        <a:lumMod val="75000"/>
                      </a:schemeClr>
                    </a:solidFill>
                    <a:latin typeface="Abadi MT Condensed Light"/>
                    <a:cs typeface="Abadi MT Condensed Light"/>
                  </a:rPr>
                  <a:t>The concept of Software as a Service pre-dates cloud computing. It developed as an evolution of the services offered by application service providers (ASPs), who offered hosting solutions for packaged applications to many customers. Cloud computing and its core technologies provided further drive and the technical capabilities to transform SaaS into what we know it  today.</a:t>
                </a:r>
                <a:endParaRPr lang="en-US" sz="1400" i="1" dirty="0">
                  <a:solidFill>
                    <a:schemeClr val="accent5">
                      <a:lumMod val="75000"/>
                    </a:schemeClr>
                  </a:solidFill>
                  <a:latin typeface="Abadi MT Condensed Light"/>
                  <a:cs typeface="Abadi MT Condensed Light"/>
                </a:endParaRPr>
              </a:p>
            </p:txBody>
          </p:sp>
        </p:grpSp>
        <p:sp>
          <p:nvSpPr>
            <p:cNvPr id="35" name="Rectangle 34"/>
            <p:cNvSpPr/>
            <p:nvPr/>
          </p:nvSpPr>
          <p:spPr>
            <a:xfrm>
              <a:off x="889001" y="3871571"/>
              <a:ext cx="1035537" cy="1657242"/>
            </a:xfrm>
            <a:prstGeom prst="rect">
              <a:avLst/>
            </a:prstGeom>
            <a:solidFill>
              <a:schemeClr val="accent5">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TextBox 35"/>
            <p:cNvSpPr txBox="1"/>
            <p:nvPr/>
          </p:nvSpPr>
          <p:spPr>
            <a:xfrm>
              <a:off x="977803" y="3729775"/>
              <a:ext cx="922389" cy="1107996"/>
            </a:xfrm>
            <a:prstGeom prst="rect">
              <a:avLst/>
            </a:prstGeom>
            <a:noFill/>
            <a:ln>
              <a:noFill/>
            </a:ln>
          </p:spPr>
          <p:txBody>
            <a:bodyPr wrap="square" lIns="0" rtlCol="0">
              <a:spAutoFit/>
            </a:bodyPr>
            <a:lstStyle/>
            <a:p>
              <a:pPr algn="r"/>
              <a:r>
                <a:rPr lang="en-US" sz="6600">
                  <a:solidFill>
                    <a:schemeClr val="accent5">
                      <a:lumMod val="40000"/>
                      <a:lumOff val="60000"/>
                    </a:schemeClr>
                  </a:solidFill>
                  <a:latin typeface="Arial Narrow"/>
                  <a:cs typeface="Arial Narrow"/>
                </a:rPr>
                <a:t>02</a:t>
              </a:r>
              <a:endParaRPr lang="en-US" sz="4000">
                <a:solidFill>
                  <a:schemeClr val="accent5">
                    <a:lumMod val="40000"/>
                    <a:lumOff val="60000"/>
                  </a:schemeClr>
                </a:solidFill>
                <a:latin typeface="Arial Narrow"/>
                <a:cs typeface="Arial Narrow"/>
              </a:endParaRPr>
            </a:p>
          </p:txBody>
        </p:sp>
      </p:grpSp>
    </p:spTree>
    <p:extLst>
      <p:ext uri="{BB962C8B-B14F-4D97-AF65-F5344CB8AC3E}">
        <p14:creationId xmlns:p14="http://schemas.microsoft.com/office/powerpoint/2010/main" val="165669004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93F46CF-F35D-9048-B5C8-CC21AB4198F8}"/>
              </a:ext>
            </a:extLst>
          </p:cNvPr>
          <p:cNvSpPr>
            <a:spLocks noGrp="1"/>
          </p:cNvSpPr>
          <p:nvPr>
            <p:ph type="ctrTitle"/>
          </p:nvPr>
        </p:nvSpPr>
        <p:spPr/>
        <p:txBody>
          <a:bodyPr/>
          <a:lstStyle/>
          <a:p>
            <a:r>
              <a:rPr lang="en-US" dirty="0"/>
              <a:t>Business Of SaaS (Home Study)</a:t>
            </a:r>
          </a:p>
        </p:txBody>
      </p:sp>
      <p:sp>
        <p:nvSpPr>
          <p:cNvPr id="4" name="Subtitle 3">
            <a:extLst>
              <a:ext uri="{FF2B5EF4-FFF2-40B4-BE49-F238E27FC236}">
                <a16:creationId xmlns:a16="http://schemas.microsoft.com/office/drawing/2014/main" id="{37BB3DCC-5C7B-2E4F-8906-114931A9B2A7}"/>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40986146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93F46CF-F35D-9048-B5C8-CC21AB4198F8}"/>
              </a:ext>
            </a:extLst>
          </p:cNvPr>
          <p:cNvSpPr>
            <a:spLocks noGrp="1"/>
          </p:cNvSpPr>
          <p:nvPr>
            <p:ph type="ctrTitle"/>
          </p:nvPr>
        </p:nvSpPr>
        <p:spPr/>
        <p:txBody>
          <a:bodyPr/>
          <a:lstStyle/>
          <a:p>
            <a:r>
              <a:rPr lang="en-US" dirty="0"/>
              <a:t>Application Tenancy</a:t>
            </a:r>
          </a:p>
        </p:txBody>
      </p:sp>
      <p:sp>
        <p:nvSpPr>
          <p:cNvPr id="4" name="Subtitle 3">
            <a:extLst>
              <a:ext uri="{FF2B5EF4-FFF2-40B4-BE49-F238E27FC236}">
                <a16:creationId xmlns:a16="http://schemas.microsoft.com/office/drawing/2014/main" id="{37BB3DCC-5C7B-2E4F-8906-114931A9B2A7}"/>
              </a:ext>
            </a:extLst>
          </p:cNvPr>
          <p:cNvSpPr>
            <a:spLocks noGrp="1"/>
          </p:cNvSpPr>
          <p:nvPr>
            <p:ph type="subTitle" idx="1"/>
          </p:nvPr>
        </p:nvSpPr>
        <p:spPr/>
        <p:txBody>
          <a:bodyPr/>
          <a:lstStyle/>
          <a:p>
            <a:r>
              <a:rPr lang="en-US" dirty="0"/>
              <a:t>Architecture Considerations</a:t>
            </a:r>
          </a:p>
        </p:txBody>
      </p:sp>
    </p:spTree>
    <p:extLst>
      <p:ext uri="{BB962C8B-B14F-4D97-AF65-F5344CB8AC3E}">
        <p14:creationId xmlns:p14="http://schemas.microsoft.com/office/powerpoint/2010/main" val="266115803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ectangle 52"/>
          <p:cNvSpPr/>
          <p:nvPr/>
        </p:nvSpPr>
        <p:spPr>
          <a:xfrm>
            <a:off x="0" y="1498594"/>
            <a:ext cx="9153158" cy="5016506"/>
          </a:xfrm>
          <a:prstGeom prst="rect">
            <a:avLst/>
          </a:prstGeom>
          <a:solidFill>
            <a:schemeClr val="bg1">
              <a:alpha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5" name="Straight Connector 54"/>
          <p:cNvCxnSpPr/>
          <p:nvPr/>
        </p:nvCxnSpPr>
        <p:spPr>
          <a:xfrm>
            <a:off x="2209800" y="1680624"/>
            <a:ext cx="0" cy="4726526"/>
          </a:xfrm>
          <a:prstGeom prst="line">
            <a:avLst/>
          </a:prstGeom>
          <a:ln w="3175" cmpd="sng">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nvGrpSpPr>
          <p:cNvPr id="8" name="Group 7"/>
          <p:cNvGrpSpPr/>
          <p:nvPr/>
        </p:nvGrpSpPr>
        <p:grpSpPr>
          <a:xfrm>
            <a:off x="1181100" y="5168742"/>
            <a:ext cx="7962901" cy="1138760"/>
            <a:chOff x="1181100" y="5168742"/>
            <a:chExt cx="7962901" cy="1138760"/>
          </a:xfrm>
        </p:grpSpPr>
        <p:sp>
          <p:nvSpPr>
            <p:cNvPr id="44" name="Rectangle 43"/>
            <p:cNvSpPr/>
            <p:nvPr/>
          </p:nvSpPr>
          <p:spPr>
            <a:xfrm>
              <a:off x="1651215" y="5168744"/>
              <a:ext cx="7492786" cy="1138758"/>
            </a:xfrm>
            <a:prstGeom prst="rect">
              <a:avLst/>
            </a:prstGeom>
            <a:solidFill>
              <a:schemeClr val="tx2">
                <a:lumMod val="20000"/>
                <a:lumOff val="80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Rectangle 41"/>
            <p:cNvSpPr/>
            <p:nvPr/>
          </p:nvSpPr>
          <p:spPr>
            <a:xfrm>
              <a:off x="1181100" y="5168742"/>
              <a:ext cx="1039987" cy="1138760"/>
            </a:xfrm>
            <a:prstGeom prst="rect">
              <a:avLst/>
            </a:prstGeom>
            <a:solidFill>
              <a:schemeClr val="accent1">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TextBox 42"/>
            <p:cNvSpPr txBox="1"/>
            <p:nvPr/>
          </p:nvSpPr>
          <p:spPr>
            <a:xfrm>
              <a:off x="1257214" y="5173900"/>
              <a:ext cx="929532" cy="584776"/>
            </a:xfrm>
            <a:prstGeom prst="rect">
              <a:avLst/>
            </a:prstGeom>
            <a:noFill/>
            <a:ln>
              <a:noFill/>
            </a:ln>
          </p:spPr>
          <p:txBody>
            <a:bodyPr wrap="square" lIns="0" rtlCol="0">
              <a:spAutoFit/>
            </a:bodyPr>
            <a:lstStyle/>
            <a:p>
              <a:pPr algn="r"/>
              <a:r>
                <a:rPr lang="en-US" sz="3200" dirty="0">
                  <a:solidFill>
                    <a:schemeClr val="accent1">
                      <a:lumMod val="40000"/>
                      <a:lumOff val="60000"/>
                    </a:schemeClr>
                  </a:solidFill>
                  <a:latin typeface="Abadi MT Condensed Extra Bold"/>
                  <a:cs typeface="Abadi MT Condensed Extra Bold"/>
                </a:rPr>
                <a:t>SaaS</a:t>
              </a:r>
            </a:p>
          </p:txBody>
        </p:sp>
      </p:grpSp>
      <p:sp>
        <p:nvSpPr>
          <p:cNvPr id="2" name="Title 1"/>
          <p:cNvSpPr>
            <a:spLocks noGrp="1"/>
          </p:cNvSpPr>
          <p:nvPr>
            <p:ph type="title"/>
          </p:nvPr>
        </p:nvSpPr>
        <p:spPr/>
        <p:txBody>
          <a:bodyPr/>
          <a:lstStyle/>
          <a:p>
            <a:r>
              <a:rPr lang="en-US" b="0"/>
              <a:t>The business of SaaS</a:t>
            </a:r>
          </a:p>
        </p:txBody>
      </p:sp>
      <p:sp>
        <p:nvSpPr>
          <p:cNvPr id="4" name="Date Placeholder 3"/>
          <p:cNvSpPr>
            <a:spLocks noGrp="1"/>
          </p:cNvSpPr>
          <p:nvPr>
            <p:ph type="dt" sz="half" idx="10"/>
          </p:nvPr>
        </p:nvSpPr>
        <p:spPr/>
        <p:txBody>
          <a:bodyPr/>
          <a:lstStyle/>
          <a:p>
            <a:fld id="{3D204B18-9485-D74D-B2B3-6C26E88E40BB}" type="datetime1">
              <a:rPr lang="en-AU"/>
              <a:pPr/>
              <a:t>17/4/18</a:t>
            </a:fld>
            <a:endParaRPr lang="en-US"/>
          </a:p>
        </p:txBody>
      </p:sp>
      <p:sp>
        <p:nvSpPr>
          <p:cNvPr id="6" name="Slide Number Placeholder 5"/>
          <p:cNvSpPr>
            <a:spLocks noGrp="1"/>
          </p:cNvSpPr>
          <p:nvPr>
            <p:ph type="sldNum" sz="quarter" idx="12"/>
          </p:nvPr>
        </p:nvSpPr>
        <p:spPr/>
        <p:txBody>
          <a:bodyPr/>
          <a:lstStyle/>
          <a:p>
            <a:fld id="{BBE0A389-EB18-824A-A5ED-72ACC9A7FB5D}" type="slidenum">
              <a:rPr lang="en-US"/>
              <a:pPr/>
              <a:t>30</a:t>
            </a:fld>
            <a:endParaRPr lang="en-US"/>
          </a:p>
        </p:txBody>
      </p:sp>
      <p:sp>
        <p:nvSpPr>
          <p:cNvPr id="56" name="TextBox 55"/>
          <p:cNvSpPr txBox="1"/>
          <p:nvPr/>
        </p:nvSpPr>
        <p:spPr>
          <a:xfrm>
            <a:off x="38100" y="1569420"/>
            <a:ext cx="2146300" cy="830997"/>
          </a:xfrm>
          <a:prstGeom prst="rect">
            <a:avLst/>
          </a:prstGeom>
          <a:noFill/>
        </p:spPr>
        <p:txBody>
          <a:bodyPr wrap="square" rtlCol="0">
            <a:spAutoFit/>
          </a:bodyPr>
          <a:lstStyle/>
          <a:p>
            <a:pPr algn="r"/>
            <a:r>
              <a:rPr lang="en-US" sz="2400" b="1">
                <a:solidFill>
                  <a:schemeClr val="tx2">
                    <a:lumMod val="75000"/>
                  </a:schemeClr>
                </a:solidFill>
                <a:latin typeface="Abadi MT Condensed Extra Bold"/>
                <a:cs typeface="Abadi MT Condensed Extra Bold"/>
              </a:rPr>
              <a:t>CHARACTERISING SaaS</a:t>
            </a:r>
            <a:endParaRPr lang="en-US" sz="2400">
              <a:solidFill>
                <a:schemeClr val="tx2">
                  <a:lumMod val="75000"/>
                </a:schemeClr>
              </a:solidFill>
              <a:latin typeface="Abadi MT Condensed Extra Bold"/>
              <a:cs typeface="Abadi MT Condensed Extra Bold"/>
            </a:endParaRPr>
          </a:p>
        </p:txBody>
      </p:sp>
      <p:sp>
        <p:nvSpPr>
          <p:cNvPr id="58" name="TextBox 57"/>
          <p:cNvSpPr txBox="1"/>
          <p:nvPr/>
        </p:nvSpPr>
        <p:spPr>
          <a:xfrm>
            <a:off x="2294464" y="1553624"/>
            <a:ext cx="6769100" cy="553998"/>
          </a:xfrm>
          <a:prstGeom prst="rect">
            <a:avLst/>
          </a:prstGeom>
          <a:noFill/>
        </p:spPr>
        <p:txBody>
          <a:bodyPr wrap="square" rtlCol="0">
            <a:spAutoFit/>
          </a:bodyPr>
          <a:lstStyle/>
          <a:p>
            <a:r>
              <a:rPr lang="en-US" sz="3000">
                <a:latin typeface="Abadi MT Condensed Light"/>
                <a:cs typeface="Abadi MT Condensed Light"/>
              </a:rPr>
              <a:t>Who’s the target customer?</a:t>
            </a:r>
          </a:p>
        </p:txBody>
      </p:sp>
      <p:grpSp>
        <p:nvGrpSpPr>
          <p:cNvPr id="3" name="Group 2"/>
          <p:cNvGrpSpPr/>
          <p:nvPr/>
        </p:nvGrpSpPr>
        <p:grpSpPr>
          <a:xfrm>
            <a:off x="1176879" y="2464520"/>
            <a:ext cx="7976279" cy="1218480"/>
            <a:chOff x="1176879" y="2604220"/>
            <a:chExt cx="7976279" cy="1218480"/>
          </a:xfrm>
        </p:grpSpPr>
        <p:grpSp>
          <p:nvGrpSpPr>
            <p:cNvPr id="13" name="Group 12"/>
            <p:cNvGrpSpPr/>
            <p:nvPr/>
          </p:nvGrpSpPr>
          <p:grpSpPr>
            <a:xfrm>
              <a:off x="1176879" y="2604220"/>
              <a:ext cx="7976279" cy="1218480"/>
              <a:chOff x="889001" y="2395087"/>
              <a:chExt cx="7976279" cy="1218480"/>
            </a:xfrm>
          </p:grpSpPr>
          <p:grpSp>
            <p:nvGrpSpPr>
              <p:cNvPr id="14" name="Group 13"/>
              <p:cNvGrpSpPr/>
              <p:nvPr/>
            </p:nvGrpSpPr>
            <p:grpSpPr>
              <a:xfrm>
                <a:off x="1006232" y="2395087"/>
                <a:ext cx="7859048" cy="1218480"/>
                <a:chOff x="1006232" y="2570929"/>
                <a:chExt cx="7859048" cy="1218480"/>
              </a:xfrm>
            </p:grpSpPr>
            <p:sp>
              <p:nvSpPr>
                <p:cNvPr id="17" name="Rectangle 16"/>
                <p:cNvSpPr/>
                <p:nvPr/>
              </p:nvSpPr>
              <p:spPr>
                <a:xfrm>
                  <a:off x="1006232" y="2570929"/>
                  <a:ext cx="7859048" cy="1218480"/>
                </a:xfrm>
                <a:prstGeom prst="rect">
                  <a:avLst/>
                </a:prstGeom>
                <a:solidFill>
                  <a:schemeClr val="accent6">
                    <a:lumMod val="20000"/>
                    <a:lumOff val="80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TextBox 17"/>
                <p:cNvSpPr txBox="1"/>
                <p:nvPr/>
              </p:nvSpPr>
              <p:spPr>
                <a:xfrm>
                  <a:off x="1954847" y="2632014"/>
                  <a:ext cx="5643975" cy="369332"/>
                </a:xfrm>
                <a:prstGeom prst="rect">
                  <a:avLst/>
                </a:prstGeom>
                <a:noFill/>
              </p:spPr>
              <p:txBody>
                <a:bodyPr wrap="square" lIns="0" tIns="0" rIns="108000" bIns="0" rtlCol="0" anchor="t" anchorCtr="0">
                  <a:spAutoFit/>
                </a:bodyPr>
                <a:lstStyle/>
                <a:p>
                  <a:pPr marL="180000"/>
                  <a:r>
                    <a:rPr lang="en-US" sz="2400" dirty="0">
                      <a:solidFill>
                        <a:srgbClr val="B27979"/>
                      </a:solidFill>
                      <a:latin typeface="Abadi MT Condensed Light"/>
                      <a:cs typeface="Abadi MT Condensed Light"/>
                    </a:rPr>
                    <a:t>SYSTEM ADMINISTRATOR</a:t>
                  </a:r>
                  <a:endParaRPr lang="en-US" sz="2000" dirty="0">
                    <a:solidFill>
                      <a:srgbClr val="B27979"/>
                    </a:solidFill>
                    <a:latin typeface="Abadi MT Condensed Light"/>
                    <a:cs typeface="Abadi MT Condensed Light"/>
                  </a:endParaRPr>
                </a:p>
              </p:txBody>
            </p:sp>
          </p:grpSp>
          <p:sp>
            <p:nvSpPr>
              <p:cNvPr id="15" name="Rectangle 14"/>
              <p:cNvSpPr/>
              <p:nvPr/>
            </p:nvSpPr>
            <p:spPr>
              <a:xfrm>
                <a:off x="889001" y="2400913"/>
                <a:ext cx="1035538" cy="1212654"/>
              </a:xfrm>
              <a:prstGeom prst="rect">
                <a:avLst/>
              </a:prstGeom>
              <a:solidFill>
                <a:schemeClr val="accent6">
                  <a:lumMod val="50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p:cNvSpPr txBox="1"/>
              <p:nvPr/>
            </p:nvSpPr>
            <p:spPr>
              <a:xfrm>
                <a:off x="1006231" y="2401605"/>
                <a:ext cx="922389" cy="584776"/>
              </a:xfrm>
              <a:prstGeom prst="rect">
                <a:avLst/>
              </a:prstGeom>
              <a:noFill/>
              <a:ln>
                <a:noFill/>
              </a:ln>
            </p:spPr>
            <p:txBody>
              <a:bodyPr wrap="square" lIns="0" rtlCol="0">
                <a:spAutoFit/>
              </a:bodyPr>
              <a:lstStyle>
                <a:defPPr>
                  <a:defRPr lang="en-US"/>
                </a:defPPr>
                <a:lvl1pPr algn="r">
                  <a:defRPr sz="6000">
                    <a:solidFill>
                      <a:schemeClr val="accent6">
                        <a:lumMod val="20000"/>
                        <a:lumOff val="80000"/>
                      </a:schemeClr>
                    </a:solidFill>
                    <a:latin typeface="Arial Narrow"/>
                    <a:cs typeface="Arial Narrow"/>
                  </a:defRPr>
                </a:lvl1pPr>
              </a:lstStyle>
              <a:p>
                <a:r>
                  <a:rPr lang="en-US" sz="3200">
                    <a:latin typeface="Abadi MT Condensed Extra Bold"/>
                    <a:cs typeface="Abadi MT Condensed Extra Bold"/>
                  </a:rPr>
                  <a:t>IaaS</a:t>
                </a:r>
              </a:p>
            </p:txBody>
          </p:sp>
        </p:grpSp>
        <p:sp>
          <p:nvSpPr>
            <p:cNvPr id="29" name="TextBox 28"/>
            <p:cNvSpPr txBox="1"/>
            <p:nvPr/>
          </p:nvSpPr>
          <p:spPr>
            <a:xfrm>
              <a:off x="2298701" y="3086385"/>
              <a:ext cx="5149849" cy="553998"/>
            </a:xfrm>
            <a:prstGeom prst="rect">
              <a:avLst/>
            </a:prstGeom>
            <a:noFill/>
          </p:spPr>
          <p:txBody>
            <a:bodyPr wrap="square" lIns="108000" tIns="0" rIns="108000" bIns="0" rtlCol="0" anchor="t" anchorCtr="0">
              <a:spAutoFit/>
            </a:bodyPr>
            <a:lstStyle/>
            <a:p>
              <a:pPr>
                <a:spcAft>
                  <a:spcPts val="600"/>
                </a:spcAft>
              </a:pPr>
              <a:r>
                <a:rPr lang="en-US" i="1" dirty="0">
                  <a:solidFill>
                    <a:srgbClr val="B27979"/>
                  </a:solidFill>
                  <a:latin typeface="Abadi MT Condensed Light"/>
                  <a:cs typeface="Abadi MT Condensed Light"/>
                </a:rPr>
                <a:t>IaaS offerings facilitate system administration and maintenance. It streamlines infrastructure management.</a:t>
              </a:r>
            </a:p>
          </p:txBody>
        </p:sp>
      </p:grpSp>
      <p:grpSp>
        <p:nvGrpSpPr>
          <p:cNvPr id="7" name="Group 6"/>
          <p:cNvGrpSpPr/>
          <p:nvPr/>
        </p:nvGrpSpPr>
        <p:grpSpPr>
          <a:xfrm>
            <a:off x="1176879" y="3837255"/>
            <a:ext cx="7976278" cy="1172896"/>
            <a:chOff x="1176879" y="4097605"/>
            <a:chExt cx="7976278" cy="1172896"/>
          </a:xfrm>
        </p:grpSpPr>
        <p:grpSp>
          <p:nvGrpSpPr>
            <p:cNvPr id="20" name="Group 19"/>
            <p:cNvGrpSpPr/>
            <p:nvPr/>
          </p:nvGrpSpPr>
          <p:grpSpPr>
            <a:xfrm>
              <a:off x="1176879" y="4097605"/>
              <a:ext cx="7976278" cy="1172896"/>
              <a:chOff x="889001" y="3858870"/>
              <a:chExt cx="7976278" cy="1172896"/>
            </a:xfrm>
          </p:grpSpPr>
          <p:grpSp>
            <p:nvGrpSpPr>
              <p:cNvPr id="24" name="Group 23"/>
              <p:cNvGrpSpPr/>
              <p:nvPr/>
            </p:nvGrpSpPr>
            <p:grpSpPr>
              <a:xfrm>
                <a:off x="1006233" y="3858870"/>
                <a:ext cx="7859046" cy="1172895"/>
                <a:chOff x="1782877" y="3053239"/>
                <a:chExt cx="7365996" cy="1887409"/>
              </a:xfrm>
            </p:grpSpPr>
            <p:sp>
              <p:nvSpPr>
                <p:cNvPr id="26" name="Rectangle 25"/>
                <p:cNvSpPr/>
                <p:nvPr/>
              </p:nvSpPr>
              <p:spPr>
                <a:xfrm>
                  <a:off x="1782877" y="3053239"/>
                  <a:ext cx="7365996" cy="1887409"/>
                </a:xfrm>
                <a:prstGeom prst="rect">
                  <a:avLst/>
                </a:prstGeom>
                <a:solidFill>
                  <a:schemeClr val="accent5">
                    <a:lumMod val="40000"/>
                    <a:lumOff val="60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TextBox 26"/>
                <p:cNvSpPr txBox="1"/>
                <p:nvPr/>
              </p:nvSpPr>
              <p:spPr>
                <a:xfrm>
                  <a:off x="2645405" y="3120471"/>
                  <a:ext cx="4054720" cy="594325"/>
                </a:xfrm>
                <a:prstGeom prst="rect">
                  <a:avLst/>
                </a:prstGeom>
                <a:noFill/>
              </p:spPr>
              <p:txBody>
                <a:bodyPr wrap="square" lIns="0" tIns="0" rIns="108000" bIns="0" rtlCol="0" anchor="t" anchorCtr="0">
                  <a:spAutoFit/>
                </a:bodyPr>
                <a:lstStyle/>
                <a:p>
                  <a:pPr marL="180000"/>
                  <a:r>
                    <a:rPr lang="en-US" sz="2400" dirty="0">
                      <a:solidFill>
                        <a:schemeClr val="accent5">
                          <a:lumMod val="75000"/>
                        </a:schemeClr>
                      </a:solidFill>
                      <a:latin typeface="Abadi MT Condensed Light"/>
                      <a:cs typeface="Abadi MT Condensed Light"/>
                    </a:rPr>
                    <a:t>DEVELOPER</a:t>
                  </a:r>
                  <a:endParaRPr lang="en-US" sz="2000" dirty="0">
                    <a:solidFill>
                      <a:schemeClr val="accent5">
                        <a:lumMod val="75000"/>
                      </a:schemeClr>
                    </a:solidFill>
                    <a:latin typeface="Abadi MT Condensed Light"/>
                    <a:cs typeface="Abadi MT Condensed Light"/>
                  </a:endParaRPr>
                </a:p>
              </p:txBody>
            </p:sp>
          </p:grpSp>
          <p:sp>
            <p:nvSpPr>
              <p:cNvPr id="22" name="Rectangle 21"/>
              <p:cNvSpPr/>
              <p:nvPr/>
            </p:nvSpPr>
            <p:spPr>
              <a:xfrm>
                <a:off x="889001" y="3858872"/>
                <a:ext cx="1035537" cy="1172894"/>
              </a:xfrm>
              <a:prstGeom prst="rect">
                <a:avLst/>
              </a:prstGeom>
              <a:solidFill>
                <a:schemeClr val="accent5">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TextBox 22"/>
              <p:cNvSpPr txBox="1"/>
              <p:nvPr/>
            </p:nvSpPr>
            <p:spPr>
              <a:xfrm>
                <a:off x="969336" y="3868635"/>
                <a:ext cx="922389" cy="584776"/>
              </a:xfrm>
              <a:prstGeom prst="rect">
                <a:avLst/>
              </a:prstGeom>
              <a:noFill/>
              <a:ln>
                <a:noFill/>
              </a:ln>
            </p:spPr>
            <p:txBody>
              <a:bodyPr wrap="square" lIns="0" rtlCol="0">
                <a:spAutoFit/>
              </a:bodyPr>
              <a:lstStyle/>
              <a:p>
                <a:pPr algn="r"/>
                <a:r>
                  <a:rPr lang="en-US" sz="3200">
                    <a:solidFill>
                      <a:schemeClr val="accent5">
                        <a:lumMod val="40000"/>
                        <a:lumOff val="60000"/>
                      </a:schemeClr>
                    </a:solidFill>
                    <a:latin typeface="Abadi MT Condensed Extra Bold"/>
                    <a:cs typeface="Abadi MT Condensed Extra Bold"/>
                  </a:rPr>
                  <a:t>PaaS</a:t>
                </a:r>
              </a:p>
            </p:txBody>
          </p:sp>
        </p:grpSp>
        <p:sp>
          <p:nvSpPr>
            <p:cNvPr id="33" name="TextBox 32"/>
            <p:cNvSpPr txBox="1"/>
            <p:nvPr/>
          </p:nvSpPr>
          <p:spPr>
            <a:xfrm>
              <a:off x="2273301" y="4559585"/>
              <a:ext cx="5187949" cy="553998"/>
            </a:xfrm>
            <a:prstGeom prst="rect">
              <a:avLst/>
            </a:prstGeom>
            <a:noFill/>
          </p:spPr>
          <p:txBody>
            <a:bodyPr wrap="square" lIns="108000" tIns="0" rIns="108000" bIns="0" rtlCol="0" anchor="t" anchorCtr="0">
              <a:spAutoFit/>
            </a:bodyPr>
            <a:lstStyle/>
            <a:p>
              <a:pPr>
                <a:spcAft>
                  <a:spcPts val="600"/>
                </a:spcAft>
              </a:pPr>
              <a:r>
                <a:rPr lang="en-US" i="1" dirty="0">
                  <a:solidFill>
                    <a:schemeClr val="accent5">
                      <a:lumMod val="75000"/>
                    </a:schemeClr>
                  </a:solidFill>
                  <a:latin typeface="Abadi MT Condensed Light"/>
                  <a:cs typeface="Abadi MT Condensed Light"/>
                </a:rPr>
                <a:t>PaaS offerings provide agility and services for those who build and develop applications and systems.</a:t>
              </a:r>
            </a:p>
          </p:txBody>
        </p:sp>
      </p:grpSp>
      <p:pic>
        <p:nvPicPr>
          <p:cNvPr id="35" name="Picture 5" descr="C:\Users\IBM_ADMIN\AppData\Local\Microsoft\Windows\Temporary Internet Files\Content.IE5\D56UKS8A\MC900434894[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429" y="3960497"/>
            <a:ext cx="819039" cy="916301"/>
          </a:xfrm>
          <a:prstGeom prst="rect">
            <a:avLst/>
          </a:prstGeom>
          <a:noFill/>
          <a:extLst>
            <a:ext uri="{909E8E84-426E-40dd-AFC4-6F175D3DCCD1}">
              <a14:hiddenFill xmlns:a14="http://schemas.microsoft.com/office/drawing/2010/main" xmlns="">
                <a:solidFill>
                  <a:srgbClr val="FFFFFF"/>
                </a:solidFill>
              </a14:hiddenFill>
            </a:ext>
          </a:extLst>
        </p:spPr>
      </p:pic>
      <p:pic>
        <p:nvPicPr>
          <p:cNvPr id="36" name="Picture 41" descr="C:\Users\IBM_ADMIN\AppData\Local\Microsoft\Windows\Temporary Internet Files\Content.IE5\D56UKS8A\MC900433949[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14184" y="2622764"/>
            <a:ext cx="870111" cy="87011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9" name="Group 8"/>
          <p:cNvGrpSpPr/>
          <p:nvPr/>
        </p:nvGrpSpPr>
        <p:grpSpPr>
          <a:xfrm>
            <a:off x="2210781" y="5205140"/>
            <a:ext cx="6933219" cy="1026327"/>
            <a:chOff x="2210781" y="5205140"/>
            <a:chExt cx="6933219" cy="1026327"/>
          </a:xfrm>
        </p:grpSpPr>
        <p:sp>
          <p:nvSpPr>
            <p:cNvPr id="45" name="TextBox 44"/>
            <p:cNvSpPr txBox="1"/>
            <p:nvPr/>
          </p:nvSpPr>
          <p:spPr>
            <a:xfrm>
              <a:off x="2233860" y="5205140"/>
              <a:ext cx="6910140" cy="369332"/>
            </a:xfrm>
            <a:prstGeom prst="rect">
              <a:avLst/>
            </a:prstGeom>
            <a:noFill/>
          </p:spPr>
          <p:txBody>
            <a:bodyPr wrap="square" lIns="0" tIns="0" rIns="108000" bIns="0" rtlCol="0" anchor="t" anchorCtr="0">
              <a:spAutoFit/>
            </a:bodyPr>
            <a:lstStyle/>
            <a:p>
              <a:pPr marL="1404000" indent="-1285200"/>
              <a:r>
                <a:rPr lang="en-US" sz="2400" dirty="0">
                  <a:solidFill>
                    <a:schemeClr val="accent1">
                      <a:lumMod val="75000"/>
                    </a:schemeClr>
                  </a:solidFill>
                  <a:latin typeface="Abadi MT Condensed Light"/>
                  <a:cs typeface="Abadi MT Condensed Light"/>
                </a:rPr>
                <a:t>END USER</a:t>
              </a:r>
            </a:p>
          </p:txBody>
        </p:sp>
        <p:sp>
          <p:nvSpPr>
            <p:cNvPr id="40" name="TextBox 39"/>
            <p:cNvSpPr txBox="1"/>
            <p:nvPr/>
          </p:nvSpPr>
          <p:spPr>
            <a:xfrm>
              <a:off x="2210781" y="5628242"/>
              <a:ext cx="5339369" cy="553998"/>
            </a:xfrm>
            <a:prstGeom prst="rect">
              <a:avLst/>
            </a:prstGeom>
            <a:noFill/>
          </p:spPr>
          <p:txBody>
            <a:bodyPr wrap="square" lIns="108000" tIns="0" rIns="108000" bIns="0" rtlCol="0" anchor="t" anchorCtr="0">
              <a:spAutoFit/>
            </a:bodyPr>
            <a:lstStyle/>
            <a:p>
              <a:r>
                <a:rPr lang="en-US" i="1" dirty="0">
                  <a:solidFill>
                    <a:schemeClr val="accent1">
                      <a:lumMod val="75000"/>
                    </a:schemeClr>
                  </a:solidFill>
                  <a:latin typeface="Abadi MT Condensed Light"/>
                  <a:cs typeface="Abadi MT Condensed Light"/>
                </a:rPr>
                <a:t>SaaS offerings, provide solutions ready to use. The end user is the one who benefits from it by leasing instead of buying software.</a:t>
              </a:r>
            </a:p>
          </p:txBody>
        </p:sp>
        <p:pic>
          <p:nvPicPr>
            <p:cNvPr id="37" name="Picture 52" descr="C:\Users\IBM_ADMIN\AppData\Local\Microsoft\Windows\Temporary Internet Files\Content.IE5\Z8175RZN\MC900432622[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93914" y="5460173"/>
              <a:ext cx="771294" cy="771294"/>
            </a:xfrm>
            <a:prstGeom prst="rect">
              <a:avLst/>
            </a:prstGeom>
            <a:noFill/>
            <a:extLst>
              <a:ext uri="{909E8E84-426E-40dd-AFC4-6F175D3DCCD1}">
                <a14:hiddenFill xmlns:a14="http://schemas.microsoft.com/office/drawing/2010/main" xmlns="">
                  <a:solidFill>
                    <a:srgbClr val="FFFFFF"/>
                  </a:solidFill>
                </a14:hiddenFill>
              </a:ext>
            </a:extLst>
          </p:spPr>
        </p:pic>
      </p:grpSp>
    </p:spTree>
    <p:extLst>
      <p:ext uri="{BB962C8B-B14F-4D97-AF65-F5344CB8AC3E}">
        <p14:creationId xmlns:p14="http://schemas.microsoft.com/office/powerpoint/2010/main" val="3586770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ectangle 52"/>
          <p:cNvSpPr/>
          <p:nvPr/>
        </p:nvSpPr>
        <p:spPr>
          <a:xfrm>
            <a:off x="0" y="1498594"/>
            <a:ext cx="9153158" cy="5016506"/>
          </a:xfrm>
          <a:prstGeom prst="rect">
            <a:avLst/>
          </a:prstGeom>
          <a:solidFill>
            <a:schemeClr val="bg1">
              <a:alpha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5" name="Straight Connector 54"/>
          <p:cNvCxnSpPr/>
          <p:nvPr/>
        </p:nvCxnSpPr>
        <p:spPr>
          <a:xfrm>
            <a:off x="2209800" y="1680624"/>
            <a:ext cx="0" cy="4726526"/>
          </a:xfrm>
          <a:prstGeom prst="line">
            <a:avLst/>
          </a:prstGeom>
          <a:ln w="3175" cmpd="sng">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b="0"/>
              <a:t>The business of SaaS</a:t>
            </a:r>
          </a:p>
        </p:txBody>
      </p:sp>
      <p:sp>
        <p:nvSpPr>
          <p:cNvPr id="4" name="Date Placeholder 3"/>
          <p:cNvSpPr>
            <a:spLocks noGrp="1"/>
          </p:cNvSpPr>
          <p:nvPr>
            <p:ph type="dt" sz="half" idx="10"/>
          </p:nvPr>
        </p:nvSpPr>
        <p:spPr/>
        <p:txBody>
          <a:bodyPr/>
          <a:lstStyle/>
          <a:p>
            <a:fld id="{3D204B18-9485-D74D-B2B3-6C26E88E40BB}" type="datetime1">
              <a:rPr lang="en-AU"/>
              <a:pPr/>
              <a:t>17/4/18</a:t>
            </a:fld>
            <a:endParaRPr lang="en-US"/>
          </a:p>
        </p:txBody>
      </p:sp>
      <p:sp>
        <p:nvSpPr>
          <p:cNvPr id="6" name="Slide Number Placeholder 5"/>
          <p:cNvSpPr>
            <a:spLocks noGrp="1"/>
          </p:cNvSpPr>
          <p:nvPr>
            <p:ph type="sldNum" sz="quarter" idx="12"/>
          </p:nvPr>
        </p:nvSpPr>
        <p:spPr/>
        <p:txBody>
          <a:bodyPr/>
          <a:lstStyle/>
          <a:p>
            <a:fld id="{BBE0A389-EB18-824A-A5ED-72ACC9A7FB5D}" type="slidenum">
              <a:rPr lang="en-US"/>
              <a:pPr/>
              <a:t>31</a:t>
            </a:fld>
            <a:endParaRPr lang="en-US"/>
          </a:p>
        </p:txBody>
      </p:sp>
      <p:sp>
        <p:nvSpPr>
          <p:cNvPr id="56" name="TextBox 55"/>
          <p:cNvSpPr txBox="1"/>
          <p:nvPr/>
        </p:nvSpPr>
        <p:spPr>
          <a:xfrm>
            <a:off x="38100" y="1569420"/>
            <a:ext cx="2146300" cy="830997"/>
          </a:xfrm>
          <a:prstGeom prst="rect">
            <a:avLst/>
          </a:prstGeom>
          <a:noFill/>
        </p:spPr>
        <p:txBody>
          <a:bodyPr wrap="square" rtlCol="0">
            <a:spAutoFit/>
          </a:bodyPr>
          <a:lstStyle/>
          <a:p>
            <a:pPr algn="r"/>
            <a:r>
              <a:rPr lang="en-US" sz="2400" b="1">
                <a:solidFill>
                  <a:schemeClr val="tx2">
                    <a:lumMod val="75000"/>
                  </a:schemeClr>
                </a:solidFill>
                <a:latin typeface="Abadi MT Condensed Extra Bold"/>
                <a:cs typeface="Abadi MT Condensed Extra Bold"/>
              </a:rPr>
              <a:t>CHARACTERISING SaaS</a:t>
            </a:r>
            <a:endParaRPr lang="en-US" sz="2400">
              <a:solidFill>
                <a:schemeClr val="tx2">
                  <a:lumMod val="75000"/>
                </a:schemeClr>
              </a:solidFill>
              <a:latin typeface="Abadi MT Condensed Extra Bold"/>
              <a:cs typeface="Abadi MT Condensed Extra Bold"/>
            </a:endParaRPr>
          </a:p>
        </p:txBody>
      </p:sp>
      <p:sp>
        <p:nvSpPr>
          <p:cNvPr id="58" name="TextBox 57"/>
          <p:cNvSpPr txBox="1"/>
          <p:nvPr/>
        </p:nvSpPr>
        <p:spPr>
          <a:xfrm>
            <a:off x="2294464" y="1553624"/>
            <a:ext cx="6849536" cy="1846659"/>
          </a:xfrm>
          <a:prstGeom prst="rect">
            <a:avLst/>
          </a:prstGeom>
          <a:noFill/>
        </p:spPr>
        <p:txBody>
          <a:bodyPr wrap="square" rtlCol="0">
            <a:spAutoFit/>
          </a:bodyPr>
          <a:lstStyle/>
          <a:p>
            <a:r>
              <a:rPr lang="en-US" sz="3000">
                <a:latin typeface="Abadi MT Condensed Light"/>
                <a:cs typeface="Abadi MT Condensed Light"/>
              </a:rPr>
              <a:t>Who’s the target customer?</a:t>
            </a:r>
          </a:p>
          <a:p>
            <a:pPr>
              <a:spcBef>
                <a:spcPts val="600"/>
              </a:spcBef>
            </a:pPr>
            <a:r>
              <a:rPr lang="en-US" sz="2300" i="1">
                <a:solidFill>
                  <a:schemeClr val="tx1">
                    <a:lumMod val="65000"/>
                    <a:lumOff val="35000"/>
                  </a:schemeClr>
                </a:solidFill>
                <a:latin typeface="Abadi MT Condensed Light"/>
                <a:cs typeface="Abadi MT Condensed Light"/>
              </a:rPr>
              <a:t>Even though they cover a large range of applications and systems, the most popular are those implementing business functions.</a:t>
            </a:r>
          </a:p>
          <a:p>
            <a:pPr>
              <a:spcBef>
                <a:spcPts val="1200"/>
              </a:spcBef>
            </a:pPr>
            <a:r>
              <a:rPr lang="en-US" sz="2300" i="1">
                <a:solidFill>
                  <a:schemeClr val="tx1">
                    <a:lumMod val="65000"/>
                    <a:lumOff val="35000"/>
                  </a:schemeClr>
                </a:solidFill>
                <a:latin typeface="Abadi MT Condensed Light"/>
                <a:cs typeface="Abadi MT Condensed Light"/>
              </a:rPr>
              <a:t>Remember the examples we mentioned before?</a:t>
            </a:r>
          </a:p>
        </p:txBody>
      </p:sp>
      <p:grpSp>
        <p:nvGrpSpPr>
          <p:cNvPr id="38" name="Group 37"/>
          <p:cNvGrpSpPr/>
          <p:nvPr/>
        </p:nvGrpSpPr>
        <p:grpSpPr>
          <a:xfrm>
            <a:off x="1452046" y="3486388"/>
            <a:ext cx="7691954" cy="391376"/>
            <a:chOff x="897468" y="2388214"/>
            <a:chExt cx="7691954" cy="391376"/>
          </a:xfrm>
        </p:grpSpPr>
        <p:grpSp>
          <p:nvGrpSpPr>
            <p:cNvPr id="39" name="Group 38"/>
            <p:cNvGrpSpPr/>
            <p:nvPr/>
          </p:nvGrpSpPr>
          <p:grpSpPr>
            <a:xfrm>
              <a:off x="1006232" y="2395087"/>
              <a:ext cx="7583190" cy="384503"/>
              <a:chOff x="1006232" y="2570929"/>
              <a:chExt cx="7583190" cy="384503"/>
            </a:xfrm>
          </p:grpSpPr>
          <p:sp>
            <p:nvSpPr>
              <p:cNvPr id="47" name="Rectangle 46"/>
              <p:cNvSpPr/>
              <p:nvPr/>
            </p:nvSpPr>
            <p:spPr>
              <a:xfrm>
                <a:off x="1006232" y="2570929"/>
                <a:ext cx="7583190" cy="384503"/>
              </a:xfrm>
              <a:prstGeom prst="rect">
                <a:avLst/>
              </a:prstGeom>
              <a:solidFill>
                <a:schemeClr val="accent6">
                  <a:lumMod val="20000"/>
                  <a:lumOff val="80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48" name="TextBox 47"/>
              <p:cNvSpPr txBox="1"/>
              <p:nvPr/>
            </p:nvSpPr>
            <p:spPr>
              <a:xfrm>
                <a:off x="1655223" y="2602380"/>
                <a:ext cx="6413500" cy="276999"/>
              </a:xfrm>
              <a:prstGeom prst="rect">
                <a:avLst/>
              </a:prstGeom>
              <a:noFill/>
            </p:spPr>
            <p:txBody>
              <a:bodyPr wrap="square" lIns="0" tIns="0" rIns="108000" bIns="0" rtlCol="0" anchor="t" anchorCtr="0">
                <a:spAutoFit/>
              </a:bodyPr>
              <a:lstStyle/>
              <a:p>
                <a:pPr marL="180000"/>
                <a:r>
                  <a:rPr lang="en-US" dirty="0">
                    <a:solidFill>
                      <a:srgbClr val="B27979"/>
                    </a:solidFill>
                    <a:latin typeface="Abadi MT Condensed Light"/>
                    <a:cs typeface="Abadi MT Condensed Light"/>
                  </a:rPr>
                  <a:t>CUSTOMER RELATIONSHIP MANAGEMENT (CRM)</a:t>
                </a:r>
              </a:p>
            </p:txBody>
          </p:sp>
        </p:grpSp>
        <p:sp>
          <p:nvSpPr>
            <p:cNvPr id="41" name="Rectangle 40"/>
            <p:cNvSpPr/>
            <p:nvPr/>
          </p:nvSpPr>
          <p:spPr>
            <a:xfrm>
              <a:off x="897468" y="2388214"/>
              <a:ext cx="753521" cy="390148"/>
            </a:xfrm>
            <a:prstGeom prst="rect">
              <a:avLst/>
            </a:prstGeom>
            <a:solidFill>
              <a:schemeClr val="accent6">
                <a:lumMod val="50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46" name="TextBox 45"/>
            <p:cNvSpPr txBox="1"/>
            <p:nvPr/>
          </p:nvSpPr>
          <p:spPr>
            <a:xfrm>
              <a:off x="1024446" y="2401605"/>
              <a:ext cx="618075" cy="369332"/>
            </a:xfrm>
            <a:prstGeom prst="rect">
              <a:avLst/>
            </a:prstGeom>
            <a:noFill/>
            <a:ln>
              <a:noFill/>
            </a:ln>
          </p:spPr>
          <p:txBody>
            <a:bodyPr wrap="square" lIns="0" rtlCol="0">
              <a:spAutoFit/>
            </a:bodyPr>
            <a:lstStyle>
              <a:defPPr>
                <a:defRPr lang="en-US"/>
              </a:defPPr>
              <a:lvl1pPr algn="r">
                <a:defRPr sz="6000">
                  <a:solidFill>
                    <a:schemeClr val="accent6">
                      <a:lumMod val="20000"/>
                      <a:lumOff val="80000"/>
                    </a:schemeClr>
                  </a:solidFill>
                  <a:latin typeface="Arial Narrow"/>
                  <a:cs typeface="Arial Narrow"/>
                </a:defRPr>
              </a:lvl1pPr>
            </a:lstStyle>
            <a:p>
              <a:r>
                <a:rPr lang="en-US" sz="1800"/>
                <a:t>01</a:t>
              </a:r>
              <a:endParaRPr lang="en-US" sz="2000"/>
            </a:p>
          </p:txBody>
        </p:sp>
      </p:grpSp>
      <p:grpSp>
        <p:nvGrpSpPr>
          <p:cNvPr id="49" name="Group 48"/>
          <p:cNvGrpSpPr/>
          <p:nvPr/>
        </p:nvGrpSpPr>
        <p:grpSpPr>
          <a:xfrm>
            <a:off x="1452033" y="3911378"/>
            <a:ext cx="7691968" cy="381211"/>
            <a:chOff x="1168399" y="3858872"/>
            <a:chExt cx="7691968" cy="381211"/>
          </a:xfrm>
        </p:grpSpPr>
        <p:grpSp>
          <p:nvGrpSpPr>
            <p:cNvPr id="50" name="Group 49"/>
            <p:cNvGrpSpPr/>
            <p:nvPr/>
          </p:nvGrpSpPr>
          <p:grpSpPr>
            <a:xfrm>
              <a:off x="1202267" y="3858872"/>
              <a:ext cx="7658100" cy="381211"/>
              <a:chOff x="1966612" y="3053241"/>
              <a:chExt cx="7177657" cy="613440"/>
            </a:xfrm>
          </p:grpSpPr>
          <p:sp>
            <p:nvSpPr>
              <p:cNvPr id="54" name="Rectangle 53"/>
              <p:cNvSpPr/>
              <p:nvPr/>
            </p:nvSpPr>
            <p:spPr>
              <a:xfrm>
                <a:off x="1966612" y="3053241"/>
                <a:ext cx="7177657" cy="613440"/>
              </a:xfrm>
              <a:prstGeom prst="rect">
                <a:avLst/>
              </a:prstGeom>
              <a:solidFill>
                <a:schemeClr val="accent5">
                  <a:lumMod val="40000"/>
                  <a:lumOff val="60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57" name="TextBox 56"/>
              <p:cNvSpPr txBox="1"/>
              <p:nvPr/>
            </p:nvSpPr>
            <p:spPr>
              <a:xfrm>
                <a:off x="2645405" y="3113658"/>
                <a:ext cx="6058443" cy="445743"/>
              </a:xfrm>
              <a:prstGeom prst="rect">
                <a:avLst/>
              </a:prstGeom>
              <a:noFill/>
            </p:spPr>
            <p:txBody>
              <a:bodyPr wrap="square" lIns="0" tIns="0" rIns="108000" bIns="0" rtlCol="0" anchor="t" anchorCtr="0">
                <a:spAutoFit/>
              </a:bodyPr>
              <a:lstStyle/>
              <a:p>
                <a:pPr marL="180000"/>
                <a:r>
                  <a:rPr lang="en-US" dirty="0">
                    <a:solidFill>
                      <a:schemeClr val="accent5">
                        <a:lumMod val="75000"/>
                      </a:schemeClr>
                    </a:solidFill>
                    <a:latin typeface="Abadi MT Condensed Light"/>
                    <a:cs typeface="Abadi MT Condensed Light"/>
                  </a:rPr>
                  <a:t>ENTERPRISE RESOURCE PLANNING (ERP)</a:t>
                </a:r>
              </a:p>
            </p:txBody>
          </p:sp>
        </p:grpSp>
        <p:sp>
          <p:nvSpPr>
            <p:cNvPr id="51" name="Rectangle 50"/>
            <p:cNvSpPr/>
            <p:nvPr/>
          </p:nvSpPr>
          <p:spPr>
            <a:xfrm>
              <a:off x="1168399" y="3858872"/>
              <a:ext cx="756139" cy="381211"/>
            </a:xfrm>
            <a:prstGeom prst="rect">
              <a:avLst/>
            </a:prstGeom>
            <a:solidFill>
              <a:schemeClr val="accent5">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52" name="TextBox 51"/>
            <p:cNvSpPr txBox="1"/>
            <p:nvPr/>
          </p:nvSpPr>
          <p:spPr>
            <a:xfrm>
              <a:off x="1371599" y="3860168"/>
              <a:ext cx="520126" cy="369332"/>
            </a:xfrm>
            <a:prstGeom prst="rect">
              <a:avLst/>
            </a:prstGeom>
            <a:noFill/>
            <a:ln>
              <a:noFill/>
            </a:ln>
          </p:spPr>
          <p:txBody>
            <a:bodyPr wrap="square" lIns="0" rtlCol="0">
              <a:spAutoFit/>
            </a:bodyPr>
            <a:lstStyle/>
            <a:p>
              <a:pPr algn="r"/>
              <a:r>
                <a:rPr lang="en-US">
                  <a:solidFill>
                    <a:schemeClr val="accent5">
                      <a:lumMod val="40000"/>
                      <a:lumOff val="60000"/>
                    </a:schemeClr>
                  </a:solidFill>
                  <a:latin typeface="Arial Narrow"/>
                  <a:cs typeface="Arial Narrow"/>
                </a:rPr>
                <a:t>02</a:t>
              </a:r>
            </a:p>
          </p:txBody>
        </p:sp>
      </p:grpSp>
      <p:grpSp>
        <p:nvGrpSpPr>
          <p:cNvPr id="59" name="Group 58"/>
          <p:cNvGrpSpPr/>
          <p:nvPr/>
        </p:nvGrpSpPr>
        <p:grpSpPr>
          <a:xfrm>
            <a:off x="1452033" y="4320145"/>
            <a:ext cx="7691967" cy="370379"/>
            <a:chOff x="1168399" y="5258271"/>
            <a:chExt cx="7691967" cy="370379"/>
          </a:xfrm>
        </p:grpSpPr>
        <p:grpSp>
          <p:nvGrpSpPr>
            <p:cNvPr id="60" name="Group 59"/>
            <p:cNvGrpSpPr/>
            <p:nvPr/>
          </p:nvGrpSpPr>
          <p:grpSpPr>
            <a:xfrm>
              <a:off x="1354666" y="5261584"/>
              <a:ext cx="7505700" cy="367066"/>
              <a:chOff x="3483167" y="4206123"/>
              <a:chExt cx="6091177" cy="651409"/>
            </a:xfrm>
          </p:grpSpPr>
          <p:sp>
            <p:nvSpPr>
              <p:cNvPr id="63" name="Rectangle 62"/>
              <p:cNvSpPr/>
              <p:nvPr/>
            </p:nvSpPr>
            <p:spPr>
              <a:xfrm>
                <a:off x="3483167" y="4206123"/>
                <a:ext cx="6091177" cy="651409"/>
              </a:xfrm>
              <a:prstGeom prst="rect">
                <a:avLst/>
              </a:prstGeom>
              <a:solidFill>
                <a:schemeClr val="tx2">
                  <a:lumMod val="20000"/>
                  <a:lumOff val="80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64" name="TextBox 63"/>
              <p:cNvSpPr txBox="1"/>
              <p:nvPr/>
            </p:nvSpPr>
            <p:spPr>
              <a:xfrm>
                <a:off x="3956006" y="4255685"/>
                <a:ext cx="5515272" cy="491573"/>
              </a:xfrm>
              <a:prstGeom prst="rect">
                <a:avLst/>
              </a:prstGeom>
              <a:noFill/>
            </p:spPr>
            <p:txBody>
              <a:bodyPr wrap="square" lIns="0" tIns="0" rIns="108000" bIns="0" rtlCol="0" anchor="t" anchorCtr="0">
                <a:spAutoFit/>
              </a:bodyPr>
              <a:lstStyle/>
              <a:p>
                <a:pPr marL="1440000" indent="-1285200"/>
                <a:r>
                  <a:rPr lang="en-US" dirty="0">
                    <a:solidFill>
                      <a:schemeClr val="accent1">
                        <a:lumMod val="75000"/>
                      </a:schemeClr>
                    </a:solidFill>
                    <a:latin typeface="Abadi MT Condensed Light"/>
                    <a:cs typeface="Abadi MT Condensed Light"/>
                  </a:rPr>
                  <a:t>OFFICE AUTOMATION (SPREADSHEET, EMAIL, WORD PROCESSING …) </a:t>
                </a:r>
              </a:p>
            </p:txBody>
          </p:sp>
        </p:grpSp>
        <p:sp>
          <p:nvSpPr>
            <p:cNvPr id="61" name="Rectangle 60"/>
            <p:cNvSpPr/>
            <p:nvPr/>
          </p:nvSpPr>
          <p:spPr>
            <a:xfrm>
              <a:off x="1168399" y="5261581"/>
              <a:ext cx="756139" cy="367068"/>
            </a:xfrm>
            <a:prstGeom prst="rect">
              <a:avLst/>
            </a:prstGeom>
            <a:solidFill>
              <a:schemeClr val="accent1">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62" name="TextBox 61"/>
            <p:cNvSpPr txBox="1"/>
            <p:nvPr/>
          </p:nvSpPr>
          <p:spPr>
            <a:xfrm>
              <a:off x="1312333" y="5258271"/>
              <a:ext cx="577864" cy="369332"/>
            </a:xfrm>
            <a:prstGeom prst="rect">
              <a:avLst/>
            </a:prstGeom>
            <a:noFill/>
            <a:ln>
              <a:noFill/>
            </a:ln>
          </p:spPr>
          <p:txBody>
            <a:bodyPr wrap="square" lIns="0" rtlCol="0">
              <a:spAutoFit/>
            </a:bodyPr>
            <a:lstStyle/>
            <a:p>
              <a:pPr algn="r"/>
              <a:r>
                <a:rPr lang="en-US">
                  <a:solidFill>
                    <a:schemeClr val="accent1">
                      <a:lumMod val="40000"/>
                      <a:lumOff val="60000"/>
                    </a:schemeClr>
                  </a:solidFill>
                  <a:latin typeface="Arial Narrow"/>
                  <a:cs typeface="Arial Narrow"/>
                </a:rPr>
                <a:t>03</a:t>
              </a:r>
            </a:p>
          </p:txBody>
        </p:sp>
      </p:grpSp>
      <p:grpSp>
        <p:nvGrpSpPr>
          <p:cNvPr id="65" name="Group 64"/>
          <p:cNvGrpSpPr/>
          <p:nvPr/>
        </p:nvGrpSpPr>
        <p:grpSpPr>
          <a:xfrm>
            <a:off x="1452033" y="4699366"/>
            <a:ext cx="7691967" cy="389090"/>
            <a:chOff x="1456277" y="4822102"/>
            <a:chExt cx="7691967" cy="389090"/>
          </a:xfrm>
        </p:grpSpPr>
        <p:sp>
          <p:nvSpPr>
            <p:cNvPr id="66" name="Rectangle 65"/>
            <p:cNvSpPr/>
            <p:nvPr/>
          </p:nvSpPr>
          <p:spPr>
            <a:xfrm>
              <a:off x="1574811" y="4846539"/>
              <a:ext cx="7573433" cy="364653"/>
            </a:xfrm>
            <a:prstGeom prst="rect">
              <a:avLst/>
            </a:prstGeom>
            <a:solidFill>
              <a:schemeClr val="accent4">
                <a:lumMod val="20000"/>
                <a:lumOff val="80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67" name="TextBox 66"/>
            <p:cNvSpPr txBox="1"/>
            <p:nvPr/>
          </p:nvSpPr>
          <p:spPr>
            <a:xfrm>
              <a:off x="2235276" y="4878389"/>
              <a:ext cx="6654735" cy="276999"/>
            </a:xfrm>
            <a:prstGeom prst="rect">
              <a:avLst/>
            </a:prstGeom>
            <a:noFill/>
          </p:spPr>
          <p:txBody>
            <a:bodyPr wrap="square" lIns="0" tIns="0" rIns="108000" bIns="0" rtlCol="0" anchor="t" anchorCtr="0">
              <a:spAutoFit/>
            </a:bodyPr>
            <a:lstStyle/>
            <a:p>
              <a:pPr marL="1440000" indent="-1285200"/>
              <a:r>
                <a:rPr lang="en-US" dirty="0">
                  <a:solidFill>
                    <a:schemeClr val="accent4">
                      <a:lumMod val="75000"/>
                    </a:schemeClr>
                  </a:solidFill>
                  <a:latin typeface="Abadi MT Condensed Light"/>
                  <a:cs typeface="Abadi MT Condensed Light"/>
                </a:rPr>
                <a:t>VIDEO CONFERENCING</a:t>
              </a:r>
            </a:p>
          </p:txBody>
        </p:sp>
        <p:sp>
          <p:nvSpPr>
            <p:cNvPr id="68" name="Rectangle 67"/>
            <p:cNvSpPr/>
            <p:nvPr/>
          </p:nvSpPr>
          <p:spPr>
            <a:xfrm>
              <a:off x="1456277" y="4846539"/>
              <a:ext cx="757758" cy="364653"/>
            </a:xfrm>
            <a:prstGeom prst="rect">
              <a:avLst/>
            </a:prstGeom>
            <a:solidFill>
              <a:schemeClr val="accent4">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69" name="TextBox 68"/>
            <p:cNvSpPr txBox="1"/>
            <p:nvPr/>
          </p:nvSpPr>
          <p:spPr>
            <a:xfrm>
              <a:off x="1464744" y="4822102"/>
              <a:ext cx="706955" cy="369332"/>
            </a:xfrm>
            <a:prstGeom prst="rect">
              <a:avLst/>
            </a:prstGeom>
            <a:noFill/>
            <a:ln>
              <a:noFill/>
            </a:ln>
          </p:spPr>
          <p:txBody>
            <a:bodyPr wrap="square" lIns="0" rtlCol="0">
              <a:spAutoFit/>
            </a:bodyPr>
            <a:lstStyle>
              <a:defPPr>
                <a:defRPr lang="en-US"/>
              </a:defPPr>
              <a:lvl1pPr algn="r">
                <a:defRPr sz="6000">
                  <a:solidFill>
                    <a:schemeClr val="accent1">
                      <a:lumMod val="40000"/>
                      <a:lumOff val="60000"/>
                    </a:schemeClr>
                  </a:solidFill>
                  <a:latin typeface="Arial Narrow"/>
                  <a:cs typeface="Arial Narrow"/>
                </a:defRPr>
              </a:lvl1pPr>
            </a:lstStyle>
            <a:p>
              <a:r>
                <a:rPr lang="en-US" sz="1800">
                  <a:solidFill>
                    <a:schemeClr val="accent4">
                      <a:lumMod val="20000"/>
                      <a:lumOff val="80000"/>
                    </a:schemeClr>
                  </a:solidFill>
                </a:rPr>
                <a:t>04</a:t>
              </a:r>
            </a:p>
          </p:txBody>
        </p:sp>
      </p:grpSp>
      <p:grpSp>
        <p:nvGrpSpPr>
          <p:cNvPr id="70" name="Group 69"/>
          <p:cNvGrpSpPr/>
          <p:nvPr/>
        </p:nvGrpSpPr>
        <p:grpSpPr>
          <a:xfrm>
            <a:off x="1452032" y="5123837"/>
            <a:ext cx="7691968" cy="371019"/>
            <a:chOff x="1456275" y="4838072"/>
            <a:chExt cx="7691968" cy="371019"/>
          </a:xfrm>
        </p:grpSpPr>
        <p:sp>
          <p:nvSpPr>
            <p:cNvPr id="71" name="Rectangle 70"/>
            <p:cNvSpPr/>
            <p:nvPr/>
          </p:nvSpPr>
          <p:spPr>
            <a:xfrm>
              <a:off x="1566343" y="4846539"/>
              <a:ext cx="7581900" cy="362552"/>
            </a:xfrm>
            <a:prstGeom prst="rect">
              <a:avLst/>
            </a:prstGeom>
            <a:solidFill>
              <a:schemeClr val="accent2">
                <a:lumMod val="20000"/>
                <a:lumOff val="80000"/>
                <a:alpha val="80000"/>
              </a:schemeClr>
            </a:solidFill>
            <a:ln>
              <a:solidFill>
                <a:schemeClr val="accent2">
                  <a:lumMod val="20000"/>
                  <a:lumOff val="8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72" name="TextBox 71"/>
            <p:cNvSpPr txBox="1"/>
            <p:nvPr/>
          </p:nvSpPr>
          <p:spPr>
            <a:xfrm>
              <a:off x="2235276" y="4878389"/>
              <a:ext cx="6531967" cy="276999"/>
            </a:xfrm>
            <a:prstGeom prst="rect">
              <a:avLst/>
            </a:prstGeom>
            <a:noFill/>
          </p:spPr>
          <p:txBody>
            <a:bodyPr wrap="square" lIns="0" tIns="0" rIns="108000" bIns="0" rtlCol="0" anchor="t" anchorCtr="0">
              <a:spAutoFit/>
            </a:bodyPr>
            <a:lstStyle/>
            <a:p>
              <a:pPr marL="1440000" indent="-1285200"/>
              <a:r>
                <a:rPr lang="en-US" dirty="0">
                  <a:solidFill>
                    <a:schemeClr val="accent2">
                      <a:lumMod val="75000"/>
                    </a:schemeClr>
                  </a:solidFill>
                  <a:latin typeface="Abadi MT Condensed Light"/>
                  <a:cs typeface="Abadi MT Condensed Light"/>
                </a:rPr>
                <a:t>TALENT AND HUMAN CAPITAL MANAGEMENT</a:t>
              </a:r>
            </a:p>
          </p:txBody>
        </p:sp>
        <p:sp>
          <p:nvSpPr>
            <p:cNvPr id="73" name="Rectangle 72"/>
            <p:cNvSpPr/>
            <p:nvPr/>
          </p:nvSpPr>
          <p:spPr>
            <a:xfrm>
              <a:off x="1456275" y="4838072"/>
              <a:ext cx="757759" cy="369332"/>
            </a:xfrm>
            <a:prstGeom prst="rect">
              <a:avLst/>
            </a:prstGeom>
            <a:solidFill>
              <a:schemeClr val="accent2">
                <a:lumMod val="75000"/>
                <a:alpha val="80000"/>
              </a:schemeClr>
            </a:solidFill>
            <a:ln>
              <a:noFill/>
            </a:ln>
          </p:spPr>
          <p:txBody>
            <a:bodyPr wrap="square" lIns="0" rtlCol="0">
              <a:spAutoFit/>
            </a:bodyPr>
            <a:lstStyle/>
            <a:p>
              <a:pPr algn="r"/>
              <a:endParaRPr lang="en-US">
                <a:solidFill>
                  <a:schemeClr val="accent2">
                    <a:lumMod val="20000"/>
                    <a:lumOff val="80000"/>
                  </a:schemeClr>
                </a:solidFill>
                <a:latin typeface="Arial Narrow"/>
                <a:cs typeface="Arial Narrow"/>
              </a:endParaRPr>
            </a:p>
          </p:txBody>
        </p:sp>
        <p:sp>
          <p:nvSpPr>
            <p:cNvPr id="74" name="TextBox 73"/>
            <p:cNvSpPr txBox="1"/>
            <p:nvPr/>
          </p:nvSpPr>
          <p:spPr>
            <a:xfrm>
              <a:off x="1684876" y="4839036"/>
              <a:ext cx="486823" cy="369332"/>
            </a:xfrm>
            <a:prstGeom prst="rect">
              <a:avLst/>
            </a:prstGeom>
            <a:noFill/>
            <a:ln>
              <a:noFill/>
            </a:ln>
          </p:spPr>
          <p:txBody>
            <a:bodyPr wrap="square" lIns="0" rtlCol="0">
              <a:spAutoFit/>
            </a:bodyPr>
            <a:lstStyle>
              <a:defPPr>
                <a:defRPr lang="en-US"/>
              </a:defPPr>
              <a:lvl1pPr algn="r">
                <a:defRPr sz="6000">
                  <a:solidFill>
                    <a:schemeClr val="accent1">
                      <a:lumMod val="40000"/>
                      <a:lumOff val="60000"/>
                    </a:schemeClr>
                  </a:solidFill>
                  <a:latin typeface="Arial Narrow"/>
                  <a:cs typeface="Arial Narrow"/>
                </a:defRPr>
              </a:lvl1pPr>
            </a:lstStyle>
            <a:p>
              <a:r>
                <a:rPr lang="en-US" sz="1800">
                  <a:solidFill>
                    <a:schemeClr val="accent2">
                      <a:lumMod val="20000"/>
                      <a:lumOff val="80000"/>
                    </a:schemeClr>
                  </a:solidFill>
                </a:rPr>
                <a:t>05</a:t>
              </a:r>
            </a:p>
          </p:txBody>
        </p:sp>
      </p:grpSp>
      <p:grpSp>
        <p:nvGrpSpPr>
          <p:cNvPr id="11" name="Group 10"/>
          <p:cNvGrpSpPr/>
          <p:nvPr/>
        </p:nvGrpSpPr>
        <p:grpSpPr>
          <a:xfrm>
            <a:off x="1450975" y="5522722"/>
            <a:ext cx="7693026" cy="385953"/>
            <a:chOff x="1450975" y="5522722"/>
            <a:chExt cx="7693026" cy="385953"/>
          </a:xfrm>
        </p:grpSpPr>
        <p:sp>
          <p:nvSpPr>
            <p:cNvPr id="76" name="Rectangle 75"/>
            <p:cNvSpPr/>
            <p:nvPr/>
          </p:nvSpPr>
          <p:spPr>
            <a:xfrm>
              <a:off x="1604433" y="5530225"/>
              <a:ext cx="7539568" cy="371031"/>
            </a:xfrm>
            <a:prstGeom prst="rect">
              <a:avLst/>
            </a:prstGeom>
            <a:solidFill>
              <a:srgbClr val="DAE8C1">
                <a:alpha val="80000"/>
              </a:srgbClr>
            </a:solidFill>
            <a:ln>
              <a:solidFill>
                <a:srgbClr val="DAE8C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77" name="TextBox 76"/>
            <p:cNvSpPr txBox="1"/>
            <p:nvPr/>
          </p:nvSpPr>
          <p:spPr>
            <a:xfrm>
              <a:off x="2231035" y="5579009"/>
              <a:ext cx="6620865" cy="276999"/>
            </a:xfrm>
            <a:prstGeom prst="rect">
              <a:avLst/>
            </a:prstGeom>
            <a:noFill/>
          </p:spPr>
          <p:txBody>
            <a:bodyPr wrap="square" lIns="0" tIns="0" rIns="108000" bIns="0" rtlCol="0" anchor="t" anchorCtr="0">
              <a:spAutoFit/>
            </a:bodyPr>
            <a:lstStyle/>
            <a:p>
              <a:pPr marL="1440000" indent="-1285200"/>
              <a:r>
                <a:rPr lang="en-US" dirty="0">
                  <a:solidFill>
                    <a:schemeClr val="accent3">
                      <a:lumMod val="50000"/>
                    </a:schemeClr>
                  </a:solidFill>
                  <a:latin typeface="Abadi MT Condensed Light"/>
                  <a:cs typeface="Abadi MT Condensed Light"/>
                </a:rPr>
                <a:t>SOCIAL MEDIA CAMPAIGNING</a:t>
              </a:r>
            </a:p>
          </p:txBody>
        </p:sp>
        <p:sp>
          <p:nvSpPr>
            <p:cNvPr id="85" name="Rectangle 84"/>
            <p:cNvSpPr/>
            <p:nvPr/>
          </p:nvSpPr>
          <p:spPr>
            <a:xfrm>
              <a:off x="1450975" y="5527674"/>
              <a:ext cx="762000" cy="381001"/>
            </a:xfrm>
            <a:prstGeom prst="rect">
              <a:avLst/>
            </a:prstGeom>
            <a:solidFill>
              <a:srgbClr val="77933C"/>
            </a:solidFill>
            <a:ln w="3175" cmpd="sng">
              <a:solidFill>
                <a:srgbClr val="77933C"/>
              </a:solidFill>
              <a:headEnd type="none"/>
              <a:tailEnd type="stealt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9" name="TextBox 78"/>
            <p:cNvSpPr txBox="1"/>
            <p:nvPr/>
          </p:nvSpPr>
          <p:spPr>
            <a:xfrm>
              <a:off x="1595967" y="5522722"/>
              <a:ext cx="571492" cy="369332"/>
            </a:xfrm>
            <a:prstGeom prst="rect">
              <a:avLst/>
            </a:prstGeom>
            <a:noFill/>
            <a:ln>
              <a:noFill/>
            </a:ln>
          </p:spPr>
          <p:txBody>
            <a:bodyPr wrap="square" lIns="0" rtlCol="0">
              <a:spAutoFit/>
            </a:bodyPr>
            <a:lstStyle>
              <a:defPPr>
                <a:defRPr lang="en-US"/>
              </a:defPPr>
              <a:lvl1pPr algn="r">
                <a:defRPr sz="2400">
                  <a:solidFill>
                    <a:schemeClr val="accent2">
                      <a:lumMod val="20000"/>
                      <a:lumOff val="80000"/>
                    </a:schemeClr>
                  </a:solidFill>
                  <a:latin typeface="Arial Narrow"/>
                  <a:cs typeface="Arial Narrow"/>
                </a:defRPr>
              </a:lvl1pPr>
            </a:lstStyle>
            <a:p>
              <a:r>
                <a:rPr lang="en-US" sz="1800">
                  <a:solidFill>
                    <a:srgbClr val="DAE8C1"/>
                  </a:solidFill>
                </a:rPr>
                <a:t>06</a:t>
              </a:r>
            </a:p>
          </p:txBody>
        </p:sp>
      </p:grpSp>
      <p:grpSp>
        <p:nvGrpSpPr>
          <p:cNvPr id="12" name="Group 11"/>
          <p:cNvGrpSpPr/>
          <p:nvPr/>
        </p:nvGrpSpPr>
        <p:grpSpPr>
          <a:xfrm>
            <a:off x="1447800" y="5934517"/>
            <a:ext cx="7683500" cy="374208"/>
            <a:chOff x="1447800" y="5934517"/>
            <a:chExt cx="7683500" cy="374208"/>
          </a:xfrm>
        </p:grpSpPr>
        <p:sp>
          <p:nvSpPr>
            <p:cNvPr id="81" name="Rectangle 80"/>
            <p:cNvSpPr/>
            <p:nvPr/>
          </p:nvSpPr>
          <p:spPr>
            <a:xfrm>
              <a:off x="1447800" y="5934517"/>
              <a:ext cx="7683500" cy="373150"/>
            </a:xfrm>
            <a:prstGeom prst="rect">
              <a:avLst/>
            </a:prstGeom>
            <a:solidFill>
              <a:srgbClr val="F2FFBE">
                <a:alpha val="6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82" name="TextBox 81"/>
            <p:cNvSpPr txBox="1"/>
            <p:nvPr/>
          </p:nvSpPr>
          <p:spPr>
            <a:xfrm>
              <a:off x="2242420" y="5966370"/>
              <a:ext cx="6888880" cy="276999"/>
            </a:xfrm>
            <a:prstGeom prst="rect">
              <a:avLst/>
            </a:prstGeom>
            <a:noFill/>
          </p:spPr>
          <p:txBody>
            <a:bodyPr wrap="square" lIns="0" tIns="0" rIns="108000" bIns="0" rtlCol="0" anchor="t" anchorCtr="0">
              <a:spAutoFit/>
            </a:bodyPr>
            <a:lstStyle/>
            <a:p>
              <a:pPr marL="1440000" indent="-1285200"/>
              <a:r>
                <a:rPr lang="en-US" dirty="0">
                  <a:solidFill>
                    <a:srgbClr val="AE8332"/>
                  </a:solidFill>
                  <a:latin typeface="Abadi MT Condensed Light"/>
                  <a:cs typeface="Abadi MT Condensed Light"/>
                </a:rPr>
                <a:t>PROJECT MANAGEMENT AND COLLABORATION TOOLS</a:t>
              </a:r>
            </a:p>
          </p:txBody>
        </p:sp>
        <p:sp>
          <p:nvSpPr>
            <p:cNvPr id="10" name="Rectangle 9"/>
            <p:cNvSpPr/>
            <p:nvPr/>
          </p:nvSpPr>
          <p:spPr>
            <a:xfrm>
              <a:off x="1447800" y="5940424"/>
              <a:ext cx="762000" cy="368301"/>
            </a:xfrm>
            <a:prstGeom prst="rect">
              <a:avLst/>
            </a:prstGeom>
            <a:solidFill>
              <a:srgbClr val="E6C744"/>
            </a:solidFill>
            <a:ln w="3175" cmpd="sng">
              <a:solidFill>
                <a:srgbClr val="E6C744"/>
              </a:solidFill>
              <a:headEnd type="none"/>
              <a:tailEnd type="stealt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4" name="TextBox 83"/>
            <p:cNvSpPr txBox="1"/>
            <p:nvPr/>
          </p:nvSpPr>
          <p:spPr>
            <a:xfrm>
              <a:off x="1549253" y="5936540"/>
              <a:ext cx="642394" cy="369332"/>
            </a:xfrm>
            <a:prstGeom prst="rect">
              <a:avLst/>
            </a:prstGeom>
            <a:noFill/>
            <a:ln>
              <a:noFill/>
            </a:ln>
          </p:spPr>
          <p:txBody>
            <a:bodyPr wrap="square" lIns="0" rtlCol="0">
              <a:spAutoFit/>
            </a:bodyPr>
            <a:lstStyle>
              <a:defPPr>
                <a:defRPr lang="en-US"/>
              </a:defPPr>
              <a:lvl1pPr algn="r">
                <a:defRPr sz="6000">
                  <a:solidFill>
                    <a:schemeClr val="accent1">
                      <a:lumMod val="40000"/>
                      <a:lumOff val="60000"/>
                    </a:schemeClr>
                  </a:solidFill>
                  <a:latin typeface="Arial Narrow"/>
                  <a:cs typeface="Arial Narrow"/>
                </a:defRPr>
              </a:lvl1pPr>
            </a:lstStyle>
            <a:p>
              <a:r>
                <a:rPr lang="en-US" sz="1800">
                  <a:solidFill>
                    <a:srgbClr val="F5FFCB"/>
                  </a:solidFill>
                </a:rPr>
                <a:t>07</a:t>
              </a:r>
            </a:p>
          </p:txBody>
        </p:sp>
      </p:grpSp>
    </p:spTree>
    <p:extLst>
      <p:ext uri="{BB962C8B-B14F-4D97-AF65-F5344CB8AC3E}">
        <p14:creationId xmlns:p14="http://schemas.microsoft.com/office/powerpoint/2010/main" val="334622258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ectangle 52"/>
          <p:cNvSpPr/>
          <p:nvPr/>
        </p:nvSpPr>
        <p:spPr>
          <a:xfrm>
            <a:off x="0" y="1498594"/>
            <a:ext cx="9153158" cy="5016506"/>
          </a:xfrm>
          <a:prstGeom prst="rect">
            <a:avLst/>
          </a:prstGeom>
          <a:solidFill>
            <a:schemeClr val="bg1">
              <a:alpha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b="0"/>
              <a:t>The business of SaaS</a:t>
            </a:r>
          </a:p>
        </p:txBody>
      </p:sp>
      <p:sp>
        <p:nvSpPr>
          <p:cNvPr id="4" name="Date Placeholder 3"/>
          <p:cNvSpPr>
            <a:spLocks noGrp="1"/>
          </p:cNvSpPr>
          <p:nvPr>
            <p:ph type="dt" sz="half" idx="10"/>
          </p:nvPr>
        </p:nvSpPr>
        <p:spPr/>
        <p:txBody>
          <a:bodyPr/>
          <a:lstStyle/>
          <a:p>
            <a:fld id="{3D204B18-9485-D74D-B2B3-6C26E88E40BB}" type="datetime1">
              <a:rPr lang="en-AU"/>
              <a:pPr/>
              <a:t>17/4/18</a:t>
            </a:fld>
            <a:endParaRPr lang="en-US"/>
          </a:p>
        </p:txBody>
      </p:sp>
      <p:sp>
        <p:nvSpPr>
          <p:cNvPr id="6" name="Slide Number Placeholder 5"/>
          <p:cNvSpPr>
            <a:spLocks noGrp="1"/>
          </p:cNvSpPr>
          <p:nvPr>
            <p:ph type="sldNum" sz="quarter" idx="12"/>
          </p:nvPr>
        </p:nvSpPr>
        <p:spPr/>
        <p:txBody>
          <a:bodyPr/>
          <a:lstStyle/>
          <a:p>
            <a:fld id="{BBE0A389-EB18-824A-A5ED-72ACC9A7FB5D}" type="slidenum">
              <a:rPr lang="en-US"/>
              <a:pPr/>
              <a:t>32</a:t>
            </a:fld>
            <a:endParaRPr lang="en-US"/>
          </a:p>
        </p:txBody>
      </p:sp>
      <p:cxnSp>
        <p:nvCxnSpPr>
          <p:cNvPr id="55" name="Straight Connector 54"/>
          <p:cNvCxnSpPr/>
          <p:nvPr/>
        </p:nvCxnSpPr>
        <p:spPr>
          <a:xfrm>
            <a:off x="2209800" y="1680624"/>
            <a:ext cx="0" cy="4605876"/>
          </a:xfrm>
          <a:prstGeom prst="line">
            <a:avLst/>
          </a:prstGeom>
          <a:ln w="3175" cmpd="sng">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58" name="TextBox 57"/>
          <p:cNvSpPr txBox="1"/>
          <p:nvPr/>
        </p:nvSpPr>
        <p:spPr>
          <a:xfrm>
            <a:off x="2294464" y="1553624"/>
            <a:ext cx="6769100" cy="984885"/>
          </a:xfrm>
          <a:prstGeom prst="rect">
            <a:avLst/>
          </a:prstGeom>
          <a:noFill/>
        </p:spPr>
        <p:txBody>
          <a:bodyPr wrap="square" rtlCol="0">
            <a:spAutoFit/>
          </a:bodyPr>
          <a:lstStyle/>
          <a:p>
            <a:r>
              <a:rPr lang="en-US" sz="3000">
                <a:latin typeface="Abadi MT Condensed Light"/>
                <a:cs typeface="Abadi MT Condensed Light"/>
              </a:rPr>
              <a:t>When to look for a SaaS offering?</a:t>
            </a:r>
          </a:p>
          <a:p>
            <a:pPr>
              <a:spcBef>
                <a:spcPts val="600"/>
              </a:spcBef>
            </a:pPr>
            <a:r>
              <a:rPr lang="en-US" sz="2300" i="1">
                <a:solidFill>
                  <a:schemeClr val="tx1">
                    <a:lumMod val="65000"/>
                    <a:lumOff val="35000"/>
                  </a:schemeClr>
                </a:solidFill>
                <a:latin typeface="Abadi MT Condensed Light"/>
                <a:cs typeface="Abadi MT Condensed Light"/>
              </a:rPr>
              <a:t>SaaS offering are the most advantageous options when:</a:t>
            </a:r>
          </a:p>
        </p:txBody>
      </p:sp>
      <p:grpSp>
        <p:nvGrpSpPr>
          <p:cNvPr id="3" name="Group 2"/>
          <p:cNvGrpSpPr/>
          <p:nvPr/>
        </p:nvGrpSpPr>
        <p:grpSpPr>
          <a:xfrm>
            <a:off x="1176879" y="2604220"/>
            <a:ext cx="7976279" cy="1447080"/>
            <a:chOff x="1176879" y="2604220"/>
            <a:chExt cx="7976279" cy="1447080"/>
          </a:xfrm>
        </p:grpSpPr>
        <p:grpSp>
          <p:nvGrpSpPr>
            <p:cNvPr id="13" name="Group 12"/>
            <p:cNvGrpSpPr/>
            <p:nvPr/>
          </p:nvGrpSpPr>
          <p:grpSpPr>
            <a:xfrm>
              <a:off x="1176879" y="2604220"/>
              <a:ext cx="7976279" cy="1447080"/>
              <a:chOff x="889001" y="2395087"/>
              <a:chExt cx="7976279" cy="1447080"/>
            </a:xfrm>
          </p:grpSpPr>
          <p:grpSp>
            <p:nvGrpSpPr>
              <p:cNvPr id="14" name="Group 13"/>
              <p:cNvGrpSpPr/>
              <p:nvPr/>
            </p:nvGrpSpPr>
            <p:grpSpPr>
              <a:xfrm>
                <a:off x="1006232" y="2395087"/>
                <a:ext cx="7859048" cy="1434380"/>
                <a:chOff x="1006232" y="2570929"/>
                <a:chExt cx="7859048" cy="1434380"/>
              </a:xfrm>
            </p:grpSpPr>
            <p:sp>
              <p:nvSpPr>
                <p:cNvPr id="17" name="Rectangle 16"/>
                <p:cNvSpPr/>
                <p:nvPr/>
              </p:nvSpPr>
              <p:spPr>
                <a:xfrm>
                  <a:off x="1006232" y="2570929"/>
                  <a:ext cx="7859048" cy="1434380"/>
                </a:xfrm>
                <a:prstGeom prst="rect">
                  <a:avLst/>
                </a:prstGeom>
                <a:solidFill>
                  <a:schemeClr val="accent6">
                    <a:lumMod val="20000"/>
                    <a:lumOff val="80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TextBox 17"/>
                <p:cNvSpPr txBox="1"/>
                <p:nvPr/>
              </p:nvSpPr>
              <p:spPr>
                <a:xfrm>
                  <a:off x="1954846" y="2632014"/>
                  <a:ext cx="6774287" cy="369332"/>
                </a:xfrm>
                <a:prstGeom prst="rect">
                  <a:avLst/>
                </a:prstGeom>
                <a:noFill/>
              </p:spPr>
              <p:txBody>
                <a:bodyPr wrap="square" lIns="0" tIns="0" rIns="108000" bIns="0" rtlCol="0" anchor="t" anchorCtr="0">
                  <a:spAutoFit/>
                </a:bodyPr>
                <a:lstStyle/>
                <a:p>
                  <a:pPr marL="180000"/>
                  <a:r>
                    <a:rPr lang="en-US" sz="2400" dirty="0">
                      <a:solidFill>
                        <a:srgbClr val="B27979"/>
                      </a:solidFill>
                      <a:latin typeface="Abadi MT Condensed Light"/>
                      <a:cs typeface="Abadi MT Condensed Light"/>
                    </a:rPr>
                    <a:t>YOU NEED STANDARD SOLUTIONS TO BUSINESS FUNCTIONS</a:t>
                  </a:r>
                  <a:endParaRPr lang="en-US" sz="2000" dirty="0">
                    <a:solidFill>
                      <a:srgbClr val="B27979"/>
                    </a:solidFill>
                    <a:latin typeface="Abadi MT Condensed Light"/>
                    <a:cs typeface="Abadi MT Condensed Light"/>
                  </a:endParaRPr>
                </a:p>
              </p:txBody>
            </p:sp>
          </p:grpSp>
          <p:sp>
            <p:nvSpPr>
              <p:cNvPr id="15" name="Rectangle 14"/>
              <p:cNvSpPr/>
              <p:nvPr/>
            </p:nvSpPr>
            <p:spPr>
              <a:xfrm>
                <a:off x="889001" y="2400913"/>
                <a:ext cx="1035538" cy="1441254"/>
              </a:xfrm>
              <a:prstGeom prst="rect">
                <a:avLst/>
              </a:prstGeom>
              <a:solidFill>
                <a:schemeClr val="accent6">
                  <a:lumMod val="50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p:cNvSpPr txBox="1"/>
              <p:nvPr/>
            </p:nvSpPr>
            <p:spPr>
              <a:xfrm>
                <a:off x="1006231" y="2401605"/>
                <a:ext cx="922389" cy="523220"/>
              </a:xfrm>
              <a:prstGeom prst="rect">
                <a:avLst/>
              </a:prstGeom>
              <a:noFill/>
              <a:ln>
                <a:noFill/>
              </a:ln>
            </p:spPr>
            <p:txBody>
              <a:bodyPr wrap="square" lIns="0" rtlCol="0">
                <a:spAutoFit/>
              </a:bodyPr>
              <a:lstStyle>
                <a:defPPr>
                  <a:defRPr lang="en-US"/>
                </a:defPPr>
                <a:lvl1pPr algn="r">
                  <a:defRPr sz="6000">
                    <a:solidFill>
                      <a:schemeClr val="accent6">
                        <a:lumMod val="20000"/>
                        <a:lumOff val="80000"/>
                      </a:schemeClr>
                    </a:solidFill>
                    <a:latin typeface="Arial Narrow"/>
                    <a:cs typeface="Arial Narrow"/>
                  </a:defRPr>
                </a:lvl1pPr>
              </a:lstStyle>
              <a:p>
                <a:r>
                  <a:rPr lang="en-US" sz="2800"/>
                  <a:t>01</a:t>
                </a:r>
              </a:p>
            </p:txBody>
          </p:sp>
        </p:grpSp>
        <p:sp>
          <p:nvSpPr>
            <p:cNvPr id="29" name="TextBox 28"/>
            <p:cNvSpPr txBox="1"/>
            <p:nvPr/>
          </p:nvSpPr>
          <p:spPr>
            <a:xfrm>
              <a:off x="2298701" y="3086385"/>
              <a:ext cx="6845299" cy="830997"/>
            </a:xfrm>
            <a:prstGeom prst="rect">
              <a:avLst/>
            </a:prstGeom>
            <a:noFill/>
          </p:spPr>
          <p:txBody>
            <a:bodyPr wrap="square" lIns="108000" tIns="0" rIns="108000" bIns="0" rtlCol="0" anchor="t" anchorCtr="0">
              <a:spAutoFit/>
            </a:bodyPr>
            <a:lstStyle/>
            <a:p>
              <a:pPr>
                <a:spcAft>
                  <a:spcPts val="600"/>
                </a:spcAft>
              </a:pPr>
              <a:r>
                <a:rPr lang="en-US" i="1" dirty="0">
                  <a:solidFill>
                    <a:srgbClr val="B27979"/>
                  </a:solidFill>
                  <a:latin typeface="Abadi MT Condensed Light"/>
                  <a:cs typeface="Abadi MT Condensed Light"/>
                </a:rPr>
                <a:t>Even though different SaaS offerings have different degrees of customisation, the real advantage of this approach comes with the ability of performing the business function as soon as the offering is accepted, without lead times.</a:t>
              </a:r>
            </a:p>
          </p:txBody>
        </p:sp>
      </p:grpSp>
      <p:grpSp>
        <p:nvGrpSpPr>
          <p:cNvPr id="7" name="Group 6"/>
          <p:cNvGrpSpPr/>
          <p:nvPr/>
        </p:nvGrpSpPr>
        <p:grpSpPr>
          <a:xfrm>
            <a:off x="1176879" y="4097605"/>
            <a:ext cx="7976278" cy="1172896"/>
            <a:chOff x="1176879" y="4097605"/>
            <a:chExt cx="7976278" cy="1172896"/>
          </a:xfrm>
        </p:grpSpPr>
        <p:grpSp>
          <p:nvGrpSpPr>
            <p:cNvPr id="20" name="Group 19"/>
            <p:cNvGrpSpPr/>
            <p:nvPr/>
          </p:nvGrpSpPr>
          <p:grpSpPr>
            <a:xfrm>
              <a:off x="1176879" y="4097605"/>
              <a:ext cx="7976278" cy="1172896"/>
              <a:chOff x="889001" y="3858870"/>
              <a:chExt cx="7976278" cy="1172896"/>
            </a:xfrm>
          </p:grpSpPr>
          <p:grpSp>
            <p:nvGrpSpPr>
              <p:cNvPr id="24" name="Group 23"/>
              <p:cNvGrpSpPr/>
              <p:nvPr/>
            </p:nvGrpSpPr>
            <p:grpSpPr>
              <a:xfrm>
                <a:off x="1006233" y="3858870"/>
                <a:ext cx="7859046" cy="1172895"/>
                <a:chOff x="1782877" y="3053239"/>
                <a:chExt cx="7365996" cy="1887409"/>
              </a:xfrm>
            </p:grpSpPr>
            <p:sp>
              <p:nvSpPr>
                <p:cNvPr id="26" name="Rectangle 25"/>
                <p:cNvSpPr/>
                <p:nvPr/>
              </p:nvSpPr>
              <p:spPr>
                <a:xfrm>
                  <a:off x="1782877" y="3053239"/>
                  <a:ext cx="7365996" cy="1887409"/>
                </a:xfrm>
                <a:prstGeom prst="rect">
                  <a:avLst/>
                </a:prstGeom>
                <a:solidFill>
                  <a:schemeClr val="accent5">
                    <a:lumMod val="40000"/>
                    <a:lumOff val="60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TextBox 26"/>
                <p:cNvSpPr txBox="1"/>
                <p:nvPr/>
              </p:nvSpPr>
              <p:spPr>
                <a:xfrm>
                  <a:off x="2645405" y="3120471"/>
                  <a:ext cx="6375863" cy="594325"/>
                </a:xfrm>
                <a:prstGeom prst="rect">
                  <a:avLst/>
                </a:prstGeom>
                <a:noFill/>
              </p:spPr>
              <p:txBody>
                <a:bodyPr wrap="square" lIns="0" tIns="0" rIns="108000" bIns="0" rtlCol="0" anchor="t" anchorCtr="0">
                  <a:spAutoFit/>
                </a:bodyPr>
                <a:lstStyle/>
                <a:p>
                  <a:pPr marL="180000"/>
                  <a:r>
                    <a:rPr lang="en-US" sz="2400" dirty="0">
                      <a:solidFill>
                        <a:schemeClr val="accent5">
                          <a:lumMod val="75000"/>
                        </a:schemeClr>
                      </a:solidFill>
                      <a:latin typeface="Abadi MT Condensed Light"/>
                      <a:cs typeface="Abadi MT Condensed Light"/>
                    </a:rPr>
                    <a:t>REDUCED IT ADMINISTRATION CAPABILITIES AND STAFF</a:t>
                  </a:r>
                  <a:endParaRPr lang="en-US" sz="2000" dirty="0">
                    <a:solidFill>
                      <a:schemeClr val="accent5">
                        <a:lumMod val="75000"/>
                      </a:schemeClr>
                    </a:solidFill>
                    <a:latin typeface="Abadi MT Condensed Light"/>
                    <a:cs typeface="Abadi MT Condensed Light"/>
                  </a:endParaRPr>
                </a:p>
              </p:txBody>
            </p:sp>
          </p:grpSp>
          <p:sp>
            <p:nvSpPr>
              <p:cNvPr id="22" name="Rectangle 21"/>
              <p:cNvSpPr/>
              <p:nvPr/>
            </p:nvSpPr>
            <p:spPr>
              <a:xfrm>
                <a:off x="889001" y="3858872"/>
                <a:ext cx="1035537" cy="1172894"/>
              </a:xfrm>
              <a:prstGeom prst="rect">
                <a:avLst/>
              </a:prstGeom>
              <a:solidFill>
                <a:schemeClr val="accent5">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TextBox 22"/>
              <p:cNvSpPr txBox="1"/>
              <p:nvPr/>
            </p:nvSpPr>
            <p:spPr>
              <a:xfrm>
                <a:off x="969336" y="3868635"/>
                <a:ext cx="922389" cy="523220"/>
              </a:xfrm>
              <a:prstGeom prst="rect">
                <a:avLst/>
              </a:prstGeom>
              <a:noFill/>
              <a:ln>
                <a:noFill/>
              </a:ln>
            </p:spPr>
            <p:txBody>
              <a:bodyPr wrap="square" lIns="0" rtlCol="0">
                <a:spAutoFit/>
              </a:bodyPr>
              <a:lstStyle/>
              <a:p>
                <a:pPr algn="r"/>
                <a:r>
                  <a:rPr lang="en-US" sz="2800">
                    <a:solidFill>
                      <a:schemeClr val="accent5">
                        <a:lumMod val="40000"/>
                        <a:lumOff val="60000"/>
                      </a:schemeClr>
                    </a:solidFill>
                    <a:latin typeface="Arial Narrow"/>
                    <a:cs typeface="Arial Narrow"/>
                  </a:rPr>
                  <a:t>02</a:t>
                </a:r>
              </a:p>
            </p:txBody>
          </p:sp>
        </p:grpSp>
        <p:sp>
          <p:nvSpPr>
            <p:cNvPr id="33" name="TextBox 32"/>
            <p:cNvSpPr txBox="1"/>
            <p:nvPr/>
          </p:nvSpPr>
          <p:spPr>
            <a:xfrm>
              <a:off x="2273301" y="4559585"/>
              <a:ext cx="6845299" cy="553998"/>
            </a:xfrm>
            <a:prstGeom prst="rect">
              <a:avLst/>
            </a:prstGeom>
            <a:noFill/>
          </p:spPr>
          <p:txBody>
            <a:bodyPr wrap="square" lIns="108000" tIns="0" rIns="108000" bIns="0" rtlCol="0" anchor="t" anchorCtr="0">
              <a:spAutoFit/>
            </a:bodyPr>
            <a:lstStyle/>
            <a:p>
              <a:pPr>
                <a:spcAft>
                  <a:spcPts val="600"/>
                </a:spcAft>
              </a:pPr>
              <a:r>
                <a:rPr lang="en-US" i="1" dirty="0">
                  <a:solidFill>
                    <a:schemeClr val="accent5">
                      <a:lumMod val="75000"/>
                    </a:schemeClr>
                  </a:solidFill>
                  <a:latin typeface="Abadi MT Condensed Light"/>
                  <a:cs typeface="Abadi MT Condensed Light"/>
                </a:rPr>
                <a:t>Your organisation does not have a large IT administration team that can support the deployment, installation, troubleshooting, and maintenance of an on premise option.</a:t>
              </a:r>
            </a:p>
          </p:txBody>
        </p:sp>
      </p:grpSp>
      <p:grpSp>
        <p:nvGrpSpPr>
          <p:cNvPr id="38" name="Group 37"/>
          <p:cNvGrpSpPr/>
          <p:nvPr/>
        </p:nvGrpSpPr>
        <p:grpSpPr>
          <a:xfrm>
            <a:off x="1181100" y="5308442"/>
            <a:ext cx="7962901" cy="1138760"/>
            <a:chOff x="1092200" y="5016342"/>
            <a:chExt cx="7962901" cy="1138760"/>
          </a:xfrm>
        </p:grpSpPr>
        <p:grpSp>
          <p:nvGrpSpPr>
            <p:cNvPr id="39" name="Group 38"/>
            <p:cNvGrpSpPr/>
            <p:nvPr/>
          </p:nvGrpSpPr>
          <p:grpSpPr>
            <a:xfrm>
              <a:off x="1092200" y="5016342"/>
              <a:ext cx="7962901" cy="1138760"/>
              <a:chOff x="884551" y="5261580"/>
              <a:chExt cx="7962901" cy="1138760"/>
            </a:xfrm>
          </p:grpSpPr>
          <p:grpSp>
            <p:nvGrpSpPr>
              <p:cNvPr id="41" name="Group 40"/>
              <p:cNvGrpSpPr/>
              <p:nvPr/>
            </p:nvGrpSpPr>
            <p:grpSpPr>
              <a:xfrm>
                <a:off x="1354666" y="5261582"/>
                <a:ext cx="7492786" cy="1138758"/>
                <a:chOff x="3483167" y="4206121"/>
                <a:chExt cx="6080697" cy="2020883"/>
              </a:xfrm>
            </p:grpSpPr>
            <p:sp>
              <p:nvSpPr>
                <p:cNvPr id="44" name="Rectangle 43"/>
                <p:cNvSpPr/>
                <p:nvPr/>
              </p:nvSpPr>
              <p:spPr>
                <a:xfrm>
                  <a:off x="3483167" y="4206121"/>
                  <a:ext cx="6080697" cy="2020883"/>
                </a:xfrm>
                <a:prstGeom prst="rect">
                  <a:avLst/>
                </a:prstGeom>
                <a:solidFill>
                  <a:schemeClr val="tx2">
                    <a:lumMod val="20000"/>
                    <a:lumOff val="80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TextBox 44"/>
                <p:cNvSpPr txBox="1"/>
                <p:nvPr/>
              </p:nvSpPr>
              <p:spPr>
                <a:xfrm>
                  <a:off x="3956007" y="4270711"/>
                  <a:ext cx="5607856" cy="655431"/>
                </a:xfrm>
                <a:prstGeom prst="rect">
                  <a:avLst/>
                </a:prstGeom>
                <a:noFill/>
              </p:spPr>
              <p:txBody>
                <a:bodyPr wrap="square" lIns="0" tIns="0" rIns="108000" bIns="0" rtlCol="0" anchor="t" anchorCtr="0">
                  <a:spAutoFit/>
                </a:bodyPr>
                <a:lstStyle/>
                <a:p>
                  <a:pPr marL="1404000" indent="-1285200"/>
                  <a:r>
                    <a:rPr lang="en-US" sz="2400" dirty="0">
                      <a:solidFill>
                        <a:schemeClr val="accent1">
                          <a:lumMod val="75000"/>
                        </a:schemeClr>
                      </a:solidFill>
                      <a:latin typeface="Abadi MT Condensed Light"/>
                      <a:cs typeface="Abadi MT Condensed Light"/>
                    </a:rPr>
                    <a:t>LIMITED UPFRONT CAPITAL AND INCREMENTAL GROWTH</a:t>
                  </a:r>
                </a:p>
              </p:txBody>
            </p:sp>
          </p:grpSp>
          <p:sp>
            <p:nvSpPr>
              <p:cNvPr id="42" name="Rectangle 41"/>
              <p:cNvSpPr/>
              <p:nvPr/>
            </p:nvSpPr>
            <p:spPr>
              <a:xfrm>
                <a:off x="884551" y="5261580"/>
                <a:ext cx="1039987" cy="1138760"/>
              </a:xfrm>
              <a:prstGeom prst="rect">
                <a:avLst/>
              </a:prstGeom>
              <a:solidFill>
                <a:schemeClr val="accent1">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TextBox 42"/>
              <p:cNvSpPr txBox="1"/>
              <p:nvPr/>
            </p:nvSpPr>
            <p:spPr>
              <a:xfrm>
                <a:off x="1312333" y="5266738"/>
                <a:ext cx="577864" cy="461665"/>
              </a:xfrm>
              <a:prstGeom prst="rect">
                <a:avLst/>
              </a:prstGeom>
              <a:noFill/>
              <a:ln>
                <a:noFill/>
              </a:ln>
            </p:spPr>
            <p:txBody>
              <a:bodyPr wrap="square" lIns="0" rtlCol="0">
                <a:spAutoFit/>
              </a:bodyPr>
              <a:lstStyle/>
              <a:p>
                <a:pPr algn="r"/>
                <a:r>
                  <a:rPr lang="en-US" sz="2400">
                    <a:solidFill>
                      <a:schemeClr val="accent1">
                        <a:lumMod val="40000"/>
                        <a:lumOff val="60000"/>
                      </a:schemeClr>
                    </a:solidFill>
                    <a:latin typeface="Arial Narrow"/>
                    <a:cs typeface="Arial Narrow"/>
                  </a:rPr>
                  <a:t>03</a:t>
                </a:r>
              </a:p>
            </p:txBody>
          </p:sp>
        </p:grpSp>
        <p:sp>
          <p:nvSpPr>
            <p:cNvPr id="40" name="TextBox 39"/>
            <p:cNvSpPr txBox="1"/>
            <p:nvPr/>
          </p:nvSpPr>
          <p:spPr>
            <a:xfrm>
              <a:off x="2121881" y="5456792"/>
              <a:ext cx="6742719" cy="553998"/>
            </a:xfrm>
            <a:prstGeom prst="rect">
              <a:avLst/>
            </a:prstGeom>
            <a:noFill/>
          </p:spPr>
          <p:txBody>
            <a:bodyPr wrap="square" lIns="108000" tIns="0" rIns="108000" bIns="0" rtlCol="0" anchor="t" anchorCtr="0">
              <a:spAutoFit/>
            </a:bodyPr>
            <a:lstStyle/>
            <a:p>
              <a:r>
                <a:rPr lang="en-US" i="1" dirty="0">
                  <a:solidFill>
                    <a:schemeClr val="accent1">
                      <a:lumMod val="75000"/>
                    </a:schemeClr>
                  </a:solidFill>
                  <a:latin typeface="Abadi MT Condensed Light"/>
                  <a:cs typeface="Abadi MT Condensed Light"/>
                </a:rPr>
                <a:t>SaaS solutions are usually offered through cheaper monthly subscriptions and with different service plans that can include different features.</a:t>
              </a:r>
            </a:p>
          </p:txBody>
        </p:sp>
      </p:grpSp>
      <p:sp>
        <p:nvSpPr>
          <p:cNvPr id="34" name="TextBox 33"/>
          <p:cNvSpPr txBox="1"/>
          <p:nvPr/>
        </p:nvSpPr>
        <p:spPr>
          <a:xfrm>
            <a:off x="38100" y="1569420"/>
            <a:ext cx="2146300" cy="830997"/>
          </a:xfrm>
          <a:prstGeom prst="rect">
            <a:avLst/>
          </a:prstGeom>
          <a:noFill/>
        </p:spPr>
        <p:txBody>
          <a:bodyPr wrap="square" rtlCol="0">
            <a:spAutoFit/>
          </a:bodyPr>
          <a:lstStyle/>
          <a:p>
            <a:pPr algn="r"/>
            <a:r>
              <a:rPr lang="en-US" sz="2400" b="1">
                <a:solidFill>
                  <a:schemeClr val="tx2">
                    <a:lumMod val="75000"/>
                  </a:schemeClr>
                </a:solidFill>
                <a:latin typeface="Abadi MT Condensed Extra Bold"/>
                <a:cs typeface="Abadi MT Condensed Extra Bold"/>
              </a:rPr>
              <a:t>CHARACTERISING SaaS</a:t>
            </a:r>
            <a:endParaRPr lang="en-US" sz="2400">
              <a:solidFill>
                <a:schemeClr val="tx2">
                  <a:lumMod val="75000"/>
                </a:schemeClr>
              </a:solidFill>
              <a:latin typeface="Abadi MT Condensed Extra Bold"/>
              <a:cs typeface="Abadi MT Condensed Extra Bold"/>
            </a:endParaRPr>
          </a:p>
        </p:txBody>
      </p:sp>
    </p:spTree>
    <p:extLst>
      <p:ext uri="{BB962C8B-B14F-4D97-AF65-F5344CB8AC3E}">
        <p14:creationId xmlns:p14="http://schemas.microsoft.com/office/powerpoint/2010/main" val="282075834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ectangle 52"/>
          <p:cNvSpPr/>
          <p:nvPr/>
        </p:nvSpPr>
        <p:spPr>
          <a:xfrm>
            <a:off x="0" y="1498594"/>
            <a:ext cx="9153158" cy="5016506"/>
          </a:xfrm>
          <a:prstGeom prst="rect">
            <a:avLst/>
          </a:prstGeom>
          <a:solidFill>
            <a:schemeClr val="bg1">
              <a:alpha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b="0"/>
              <a:t>The business of SaaS</a:t>
            </a:r>
          </a:p>
        </p:txBody>
      </p:sp>
      <p:sp>
        <p:nvSpPr>
          <p:cNvPr id="4" name="Date Placeholder 3"/>
          <p:cNvSpPr>
            <a:spLocks noGrp="1"/>
          </p:cNvSpPr>
          <p:nvPr>
            <p:ph type="dt" sz="half" idx="10"/>
          </p:nvPr>
        </p:nvSpPr>
        <p:spPr/>
        <p:txBody>
          <a:bodyPr/>
          <a:lstStyle/>
          <a:p>
            <a:fld id="{3D204B18-9485-D74D-B2B3-6C26E88E40BB}" type="datetime1">
              <a:rPr lang="en-AU"/>
              <a:pPr/>
              <a:t>17/4/18</a:t>
            </a:fld>
            <a:endParaRPr lang="en-US"/>
          </a:p>
        </p:txBody>
      </p:sp>
      <p:sp>
        <p:nvSpPr>
          <p:cNvPr id="6" name="Slide Number Placeholder 5"/>
          <p:cNvSpPr>
            <a:spLocks noGrp="1"/>
          </p:cNvSpPr>
          <p:nvPr>
            <p:ph type="sldNum" sz="quarter" idx="12"/>
          </p:nvPr>
        </p:nvSpPr>
        <p:spPr/>
        <p:txBody>
          <a:bodyPr/>
          <a:lstStyle/>
          <a:p>
            <a:fld id="{BBE0A389-EB18-824A-A5ED-72ACC9A7FB5D}" type="slidenum">
              <a:rPr lang="en-US"/>
              <a:pPr/>
              <a:t>33</a:t>
            </a:fld>
            <a:endParaRPr lang="en-US"/>
          </a:p>
        </p:txBody>
      </p:sp>
      <p:cxnSp>
        <p:nvCxnSpPr>
          <p:cNvPr id="55" name="Straight Connector 54"/>
          <p:cNvCxnSpPr/>
          <p:nvPr/>
        </p:nvCxnSpPr>
        <p:spPr>
          <a:xfrm>
            <a:off x="2209800" y="1680624"/>
            <a:ext cx="0" cy="4605876"/>
          </a:xfrm>
          <a:prstGeom prst="line">
            <a:avLst/>
          </a:prstGeom>
          <a:ln w="3175" cmpd="sng">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58" name="TextBox 57"/>
          <p:cNvSpPr txBox="1"/>
          <p:nvPr/>
        </p:nvSpPr>
        <p:spPr>
          <a:xfrm>
            <a:off x="2294464" y="1553624"/>
            <a:ext cx="6769100" cy="4462760"/>
          </a:xfrm>
          <a:prstGeom prst="rect">
            <a:avLst/>
          </a:prstGeom>
          <a:noFill/>
        </p:spPr>
        <p:txBody>
          <a:bodyPr wrap="square" rtlCol="0">
            <a:spAutoFit/>
          </a:bodyPr>
          <a:lstStyle/>
          <a:p>
            <a:r>
              <a:rPr lang="en-US" sz="3000">
                <a:latin typeface="Abadi MT Condensed Light"/>
                <a:cs typeface="Abadi MT Condensed Light"/>
              </a:rPr>
              <a:t>When SaaS is not appropriate?</a:t>
            </a:r>
          </a:p>
          <a:p>
            <a:pPr>
              <a:spcBef>
                <a:spcPts val="600"/>
              </a:spcBef>
            </a:pPr>
            <a:r>
              <a:rPr lang="en-US" sz="2300" i="1">
                <a:solidFill>
                  <a:schemeClr val="tx1">
                    <a:lumMod val="65000"/>
                    <a:lumOff val="35000"/>
                  </a:schemeClr>
                </a:solidFill>
                <a:latin typeface="Abadi MT Condensed Light"/>
                <a:cs typeface="Abadi MT Condensed Light"/>
              </a:rPr>
              <a:t>Because they focus on delivering “a completed solution” a SaaS offering might not be appropriate when:</a:t>
            </a:r>
          </a:p>
          <a:p>
            <a:pPr>
              <a:spcBef>
                <a:spcPts val="600"/>
              </a:spcBef>
            </a:pPr>
            <a:endParaRPr lang="en-US" sz="2000" i="1">
              <a:solidFill>
                <a:schemeClr val="tx1">
                  <a:lumMod val="65000"/>
                  <a:lumOff val="35000"/>
                </a:schemeClr>
              </a:solidFill>
              <a:latin typeface="Abadi MT Condensed Light"/>
              <a:cs typeface="Abadi MT Condensed Light"/>
            </a:endParaRPr>
          </a:p>
          <a:p>
            <a:pPr>
              <a:spcBef>
                <a:spcPts val="600"/>
              </a:spcBef>
            </a:pPr>
            <a:endParaRPr lang="en-US" sz="2000" i="1">
              <a:solidFill>
                <a:schemeClr val="tx1">
                  <a:lumMod val="65000"/>
                  <a:lumOff val="35000"/>
                </a:schemeClr>
              </a:solidFill>
              <a:latin typeface="Abadi MT Condensed Light"/>
              <a:cs typeface="Abadi MT Condensed Light"/>
            </a:endParaRPr>
          </a:p>
          <a:p>
            <a:pPr>
              <a:spcBef>
                <a:spcPts val="600"/>
              </a:spcBef>
            </a:pPr>
            <a:endParaRPr lang="en-US" sz="2000" i="1">
              <a:solidFill>
                <a:schemeClr val="tx1">
                  <a:lumMod val="65000"/>
                  <a:lumOff val="35000"/>
                </a:schemeClr>
              </a:solidFill>
              <a:latin typeface="Abadi MT Condensed Light"/>
              <a:cs typeface="Abadi MT Condensed Light"/>
            </a:endParaRPr>
          </a:p>
          <a:p>
            <a:pPr>
              <a:spcBef>
                <a:spcPts val="600"/>
              </a:spcBef>
            </a:pPr>
            <a:endParaRPr lang="en-US" sz="2000" i="1">
              <a:solidFill>
                <a:schemeClr val="tx1">
                  <a:lumMod val="65000"/>
                  <a:lumOff val="35000"/>
                </a:schemeClr>
              </a:solidFill>
              <a:latin typeface="Abadi MT Condensed Light"/>
              <a:cs typeface="Abadi MT Condensed Light"/>
            </a:endParaRPr>
          </a:p>
          <a:p>
            <a:pPr>
              <a:spcBef>
                <a:spcPts val="600"/>
              </a:spcBef>
            </a:pPr>
            <a:endParaRPr lang="en-US" sz="2000" i="1">
              <a:solidFill>
                <a:schemeClr val="tx1">
                  <a:lumMod val="65000"/>
                  <a:lumOff val="35000"/>
                </a:schemeClr>
              </a:solidFill>
              <a:latin typeface="Abadi MT Condensed Light"/>
              <a:cs typeface="Abadi MT Condensed Light"/>
            </a:endParaRPr>
          </a:p>
          <a:p>
            <a:pPr>
              <a:spcBef>
                <a:spcPts val="600"/>
              </a:spcBef>
            </a:pPr>
            <a:endParaRPr lang="en-US" sz="2000" i="1">
              <a:solidFill>
                <a:schemeClr val="tx1">
                  <a:lumMod val="65000"/>
                  <a:lumOff val="35000"/>
                </a:schemeClr>
              </a:solidFill>
              <a:latin typeface="Abadi MT Condensed Light"/>
              <a:cs typeface="Abadi MT Condensed Light"/>
            </a:endParaRPr>
          </a:p>
          <a:p>
            <a:pPr>
              <a:spcBef>
                <a:spcPts val="600"/>
              </a:spcBef>
            </a:pPr>
            <a:endParaRPr lang="en-US" sz="2000" i="1">
              <a:solidFill>
                <a:schemeClr val="tx1">
                  <a:lumMod val="65000"/>
                  <a:lumOff val="35000"/>
                </a:schemeClr>
              </a:solidFill>
              <a:latin typeface="Abadi MT Condensed Light"/>
              <a:cs typeface="Abadi MT Condensed Light"/>
            </a:endParaRPr>
          </a:p>
          <a:p>
            <a:pPr>
              <a:spcBef>
                <a:spcPts val="600"/>
              </a:spcBef>
            </a:pPr>
            <a:endParaRPr lang="en-US" sz="2300" i="1">
              <a:solidFill>
                <a:schemeClr val="tx1">
                  <a:lumMod val="65000"/>
                  <a:lumOff val="35000"/>
                </a:schemeClr>
              </a:solidFill>
              <a:latin typeface="Abadi MT Condensed Light"/>
              <a:cs typeface="Abadi MT Condensed Light"/>
            </a:endParaRPr>
          </a:p>
        </p:txBody>
      </p:sp>
      <p:grpSp>
        <p:nvGrpSpPr>
          <p:cNvPr id="3" name="Group 2"/>
          <p:cNvGrpSpPr/>
          <p:nvPr/>
        </p:nvGrpSpPr>
        <p:grpSpPr>
          <a:xfrm>
            <a:off x="1176879" y="3029146"/>
            <a:ext cx="7976279" cy="1441254"/>
            <a:chOff x="1176879" y="2597346"/>
            <a:chExt cx="7976279" cy="1441254"/>
          </a:xfrm>
        </p:grpSpPr>
        <p:grpSp>
          <p:nvGrpSpPr>
            <p:cNvPr id="13" name="Group 12"/>
            <p:cNvGrpSpPr/>
            <p:nvPr/>
          </p:nvGrpSpPr>
          <p:grpSpPr>
            <a:xfrm>
              <a:off x="1176879" y="2597346"/>
              <a:ext cx="7976279" cy="1441254"/>
              <a:chOff x="889001" y="2388213"/>
              <a:chExt cx="7976279" cy="1441254"/>
            </a:xfrm>
          </p:grpSpPr>
          <p:grpSp>
            <p:nvGrpSpPr>
              <p:cNvPr id="14" name="Group 13"/>
              <p:cNvGrpSpPr/>
              <p:nvPr/>
            </p:nvGrpSpPr>
            <p:grpSpPr>
              <a:xfrm>
                <a:off x="1006232" y="2395087"/>
                <a:ext cx="7859048" cy="1434380"/>
                <a:chOff x="1006232" y="2570929"/>
                <a:chExt cx="7859048" cy="1434380"/>
              </a:xfrm>
            </p:grpSpPr>
            <p:sp>
              <p:nvSpPr>
                <p:cNvPr id="17" name="Rectangle 16"/>
                <p:cNvSpPr/>
                <p:nvPr/>
              </p:nvSpPr>
              <p:spPr>
                <a:xfrm>
                  <a:off x="1006232" y="2570929"/>
                  <a:ext cx="7859048" cy="1434380"/>
                </a:xfrm>
                <a:prstGeom prst="rect">
                  <a:avLst/>
                </a:prstGeom>
                <a:solidFill>
                  <a:schemeClr val="accent6">
                    <a:lumMod val="20000"/>
                    <a:lumOff val="80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TextBox 17"/>
                <p:cNvSpPr txBox="1"/>
                <p:nvPr/>
              </p:nvSpPr>
              <p:spPr>
                <a:xfrm>
                  <a:off x="1954846" y="2632014"/>
                  <a:ext cx="6901276" cy="369332"/>
                </a:xfrm>
                <a:prstGeom prst="rect">
                  <a:avLst/>
                </a:prstGeom>
                <a:noFill/>
              </p:spPr>
              <p:txBody>
                <a:bodyPr wrap="square" lIns="0" tIns="0" rIns="108000" bIns="0" rtlCol="0" anchor="t" anchorCtr="0">
                  <a:spAutoFit/>
                </a:bodyPr>
                <a:lstStyle/>
                <a:p>
                  <a:pPr marL="180000"/>
                  <a:r>
                    <a:rPr lang="en-US" sz="2400" dirty="0">
                      <a:solidFill>
                        <a:srgbClr val="B27979"/>
                      </a:solidFill>
                      <a:latin typeface="Abadi MT Condensed Light"/>
                      <a:cs typeface="Abadi MT Condensed Light"/>
                    </a:rPr>
                    <a:t>MULTI-TENANCY AND SHARED INFRASTRUCTURE ARE A “NO GO”</a:t>
                  </a:r>
                  <a:endParaRPr lang="en-US" sz="2000" dirty="0">
                    <a:solidFill>
                      <a:srgbClr val="B27979"/>
                    </a:solidFill>
                    <a:latin typeface="Abadi MT Condensed Light"/>
                    <a:cs typeface="Abadi MT Condensed Light"/>
                  </a:endParaRPr>
                </a:p>
              </p:txBody>
            </p:sp>
          </p:grpSp>
          <p:sp>
            <p:nvSpPr>
              <p:cNvPr id="15" name="Rectangle 14"/>
              <p:cNvSpPr/>
              <p:nvPr/>
            </p:nvSpPr>
            <p:spPr>
              <a:xfrm>
                <a:off x="889001" y="2388213"/>
                <a:ext cx="1035538" cy="1441254"/>
              </a:xfrm>
              <a:prstGeom prst="rect">
                <a:avLst/>
              </a:prstGeom>
              <a:solidFill>
                <a:schemeClr val="accent6">
                  <a:lumMod val="50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p:cNvSpPr txBox="1"/>
              <p:nvPr/>
            </p:nvSpPr>
            <p:spPr>
              <a:xfrm>
                <a:off x="1006231" y="2401605"/>
                <a:ext cx="922389" cy="523220"/>
              </a:xfrm>
              <a:prstGeom prst="rect">
                <a:avLst/>
              </a:prstGeom>
              <a:noFill/>
              <a:ln>
                <a:noFill/>
              </a:ln>
            </p:spPr>
            <p:txBody>
              <a:bodyPr wrap="square" lIns="0" rtlCol="0">
                <a:spAutoFit/>
              </a:bodyPr>
              <a:lstStyle>
                <a:defPPr>
                  <a:defRPr lang="en-US"/>
                </a:defPPr>
                <a:lvl1pPr algn="r">
                  <a:defRPr sz="6000">
                    <a:solidFill>
                      <a:schemeClr val="accent6">
                        <a:lumMod val="20000"/>
                        <a:lumOff val="80000"/>
                      </a:schemeClr>
                    </a:solidFill>
                    <a:latin typeface="Arial Narrow"/>
                    <a:cs typeface="Arial Narrow"/>
                  </a:defRPr>
                </a:lvl1pPr>
              </a:lstStyle>
              <a:p>
                <a:r>
                  <a:rPr lang="en-US" sz="2800"/>
                  <a:t>01</a:t>
                </a:r>
              </a:p>
            </p:txBody>
          </p:sp>
        </p:grpSp>
        <p:sp>
          <p:nvSpPr>
            <p:cNvPr id="29" name="TextBox 28"/>
            <p:cNvSpPr txBox="1"/>
            <p:nvPr/>
          </p:nvSpPr>
          <p:spPr>
            <a:xfrm>
              <a:off x="2298701" y="3099085"/>
              <a:ext cx="6845299" cy="830997"/>
            </a:xfrm>
            <a:prstGeom prst="rect">
              <a:avLst/>
            </a:prstGeom>
            <a:noFill/>
          </p:spPr>
          <p:txBody>
            <a:bodyPr wrap="square" lIns="108000" tIns="0" rIns="108000" bIns="0" rtlCol="0" anchor="t" anchorCtr="0">
              <a:spAutoFit/>
            </a:bodyPr>
            <a:lstStyle/>
            <a:p>
              <a:pPr>
                <a:spcAft>
                  <a:spcPts val="600"/>
                </a:spcAft>
              </a:pPr>
              <a:r>
                <a:rPr lang="en-US" i="1" dirty="0">
                  <a:solidFill>
                    <a:srgbClr val="B27979"/>
                  </a:solidFill>
                  <a:latin typeface="Abadi MT Condensed Light"/>
                  <a:cs typeface="Abadi MT Condensed Light"/>
                </a:rPr>
                <a:t>SaaS solutions can be sold at a cheaper price because they rely on economies of scale to make profit. This is often achieved by exploiting at best the underlying infrastructure and platform to serve multiple customers.</a:t>
              </a:r>
            </a:p>
          </p:txBody>
        </p:sp>
      </p:grpSp>
      <p:grpSp>
        <p:nvGrpSpPr>
          <p:cNvPr id="7" name="Group 6"/>
          <p:cNvGrpSpPr/>
          <p:nvPr/>
        </p:nvGrpSpPr>
        <p:grpSpPr>
          <a:xfrm>
            <a:off x="1176879" y="4567505"/>
            <a:ext cx="7976278" cy="1452295"/>
            <a:chOff x="1176879" y="4097605"/>
            <a:chExt cx="7976278" cy="1452295"/>
          </a:xfrm>
        </p:grpSpPr>
        <p:grpSp>
          <p:nvGrpSpPr>
            <p:cNvPr id="20" name="Group 19"/>
            <p:cNvGrpSpPr/>
            <p:nvPr/>
          </p:nvGrpSpPr>
          <p:grpSpPr>
            <a:xfrm>
              <a:off x="1176879" y="4097605"/>
              <a:ext cx="7976278" cy="1452295"/>
              <a:chOff x="889001" y="3858870"/>
              <a:chExt cx="7976278" cy="1452295"/>
            </a:xfrm>
          </p:grpSpPr>
          <p:grpSp>
            <p:nvGrpSpPr>
              <p:cNvPr id="24" name="Group 23"/>
              <p:cNvGrpSpPr/>
              <p:nvPr/>
            </p:nvGrpSpPr>
            <p:grpSpPr>
              <a:xfrm>
                <a:off x="1006233" y="3858870"/>
                <a:ext cx="7859046" cy="1439595"/>
                <a:chOff x="1782877" y="3053239"/>
                <a:chExt cx="7365996" cy="2316579"/>
              </a:xfrm>
            </p:grpSpPr>
            <p:sp>
              <p:nvSpPr>
                <p:cNvPr id="26" name="Rectangle 25"/>
                <p:cNvSpPr/>
                <p:nvPr/>
              </p:nvSpPr>
              <p:spPr>
                <a:xfrm>
                  <a:off x="1782877" y="3053239"/>
                  <a:ext cx="7365996" cy="2316579"/>
                </a:xfrm>
                <a:prstGeom prst="rect">
                  <a:avLst/>
                </a:prstGeom>
                <a:solidFill>
                  <a:schemeClr val="accent5">
                    <a:lumMod val="40000"/>
                    <a:lumOff val="60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TextBox 26"/>
                <p:cNvSpPr txBox="1"/>
                <p:nvPr/>
              </p:nvSpPr>
              <p:spPr>
                <a:xfrm>
                  <a:off x="2645405" y="3120471"/>
                  <a:ext cx="6494886" cy="594325"/>
                </a:xfrm>
                <a:prstGeom prst="rect">
                  <a:avLst/>
                </a:prstGeom>
                <a:noFill/>
              </p:spPr>
              <p:txBody>
                <a:bodyPr wrap="square" lIns="0" tIns="0" rIns="108000" bIns="0" rtlCol="0" anchor="t" anchorCtr="0">
                  <a:spAutoFit/>
                </a:bodyPr>
                <a:lstStyle/>
                <a:p>
                  <a:pPr marL="180000"/>
                  <a:r>
                    <a:rPr lang="en-US" sz="2400" dirty="0">
                      <a:solidFill>
                        <a:schemeClr val="accent5">
                          <a:lumMod val="75000"/>
                        </a:schemeClr>
                      </a:solidFill>
                      <a:latin typeface="Abadi MT Condensed Light"/>
                      <a:cs typeface="Abadi MT Condensed Light"/>
                    </a:rPr>
                    <a:t>DATA SOVEREIGNTY AND PRIVACY REQUIREMENTS ARE NOT MET</a:t>
                  </a:r>
                  <a:endParaRPr lang="en-US" sz="2000" dirty="0">
                    <a:solidFill>
                      <a:schemeClr val="accent5">
                        <a:lumMod val="75000"/>
                      </a:schemeClr>
                    </a:solidFill>
                    <a:latin typeface="Abadi MT Condensed Light"/>
                    <a:cs typeface="Abadi MT Condensed Light"/>
                  </a:endParaRPr>
                </a:p>
              </p:txBody>
            </p:sp>
          </p:grpSp>
          <p:sp>
            <p:nvSpPr>
              <p:cNvPr id="22" name="Rectangle 21"/>
              <p:cNvSpPr/>
              <p:nvPr/>
            </p:nvSpPr>
            <p:spPr>
              <a:xfrm>
                <a:off x="889001" y="3858871"/>
                <a:ext cx="1035537" cy="1452294"/>
              </a:xfrm>
              <a:prstGeom prst="rect">
                <a:avLst/>
              </a:prstGeom>
              <a:solidFill>
                <a:schemeClr val="accent5">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TextBox 22"/>
              <p:cNvSpPr txBox="1"/>
              <p:nvPr/>
            </p:nvSpPr>
            <p:spPr>
              <a:xfrm>
                <a:off x="969336" y="3868635"/>
                <a:ext cx="922389" cy="523220"/>
              </a:xfrm>
              <a:prstGeom prst="rect">
                <a:avLst/>
              </a:prstGeom>
              <a:noFill/>
              <a:ln>
                <a:noFill/>
              </a:ln>
            </p:spPr>
            <p:txBody>
              <a:bodyPr wrap="square" lIns="0" rtlCol="0">
                <a:spAutoFit/>
              </a:bodyPr>
              <a:lstStyle/>
              <a:p>
                <a:pPr algn="r"/>
                <a:r>
                  <a:rPr lang="en-US" sz="2800">
                    <a:solidFill>
                      <a:schemeClr val="accent5">
                        <a:lumMod val="40000"/>
                        <a:lumOff val="60000"/>
                      </a:schemeClr>
                    </a:solidFill>
                    <a:latin typeface="Arial Narrow"/>
                    <a:cs typeface="Arial Narrow"/>
                  </a:rPr>
                  <a:t>02</a:t>
                </a:r>
              </a:p>
            </p:txBody>
          </p:sp>
        </p:grpSp>
        <p:sp>
          <p:nvSpPr>
            <p:cNvPr id="33" name="TextBox 32"/>
            <p:cNvSpPr txBox="1"/>
            <p:nvPr/>
          </p:nvSpPr>
          <p:spPr>
            <a:xfrm>
              <a:off x="2273301" y="4623085"/>
              <a:ext cx="6845299" cy="830997"/>
            </a:xfrm>
            <a:prstGeom prst="rect">
              <a:avLst/>
            </a:prstGeom>
            <a:noFill/>
          </p:spPr>
          <p:txBody>
            <a:bodyPr wrap="square" lIns="108000" tIns="0" rIns="108000" bIns="0" rtlCol="0" anchor="t" anchorCtr="0">
              <a:spAutoFit/>
            </a:bodyPr>
            <a:lstStyle/>
            <a:p>
              <a:pPr>
                <a:spcAft>
                  <a:spcPts val="600"/>
                </a:spcAft>
              </a:pPr>
              <a:r>
                <a:rPr lang="en-US" i="1" dirty="0">
                  <a:solidFill>
                    <a:schemeClr val="accent5">
                      <a:lumMod val="75000"/>
                    </a:schemeClr>
                  </a:solidFill>
                  <a:latin typeface="Abadi MT Condensed Light"/>
                  <a:cs typeface="Abadi MT Condensed Light"/>
                </a:rPr>
                <a:t>If the SaaS vendor does not allow you to control “where (which country)” your data will be stored or does not met your privacy and compliance constraints, you don</a:t>
              </a:r>
              <a:r>
                <a:rPr lang="fr-FR" i="1" dirty="0">
                  <a:solidFill>
                    <a:schemeClr val="accent5">
                      <a:lumMod val="75000"/>
                    </a:schemeClr>
                  </a:solidFill>
                  <a:latin typeface="Abadi MT Condensed Light"/>
                  <a:cs typeface="Abadi MT Condensed Light"/>
                </a:rPr>
                <a:t>’</a:t>
              </a:r>
              <a:r>
                <a:rPr lang="en-US" i="1" dirty="0">
                  <a:solidFill>
                    <a:schemeClr val="accent5">
                      <a:lumMod val="75000"/>
                    </a:schemeClr>
                  </a:solidFill>
                  <a:latin typeface="Abadi MT Condensed Light"/>
                  <a:cs typeface="Abadi MT Condensed Light"/>
                </a:rPr>
                <a:t>t have control on the underlying infrastructure to solve the problem.</a:t>
              </a:r>
            </a:p>
          </p:txBody>
        </p:sp>
      </p:grpSp>
      <p:sp>
        <p:nvSpPr>
          <p:cNvPr id="28" name="TextBox 27"/>
          <p:cNvSpPr txBox="1"/>
          <p:nvPr/>
        </p:nvSpPr>
        <p:spPr>
          <a:xfrm>
            <a:off x="38100" y="1569420"/>
            <a:ext cx="2146300" cy="830997"/>
          </a:xfrm>
          <a:prstGeom prst="rect">
            <a:avLst/>
          </a:prstGeom>
          <a:noFill/>
        </p:spPr>
        <p:txBody>
          <a:bodyPr wrap="square" rtlCol="0">
            <a:spAutoFit/>
          </a:bodyPr>
          <a:lstStyle/>
          <a:p>
            <a:pPr algn="r"/>
            <a:r>
              <a:rPr lang="en-US" sz="2400" b="1">
                <a:solidFill>
                  <a:schemeClr val="tx2">
                    <a:lumMod val="75000"/>
                  </a:schemeClr>
                </a:solidFill>
                <a:latin typeface="Abadi MT Condensed Extra Bold"/>
                <a:cs typeface="Abadi MT Condensed Extra Bold"/>
              </a:rPr>
              <a:t>CHARACTERISING SaaS</a:t>
            </a:r>
            <a:endParaRPr lang="en-US" sz="2400">
              <a:solidFill>
                <a:schemeClr val="tx2">
                  <a:lumMod val="75000"/>
                </a:schemeClr>
              </a:solidFill>
              <a:latin typeface="Abadi MT Condensed Extra Bold"/>
              <a:cs typeface="Abadi MT Condensed Extra Bold"/>
            </a:endParaRPr>
          </a:p>
        </p:txBody>
      </p:sp>
    </p:spTree>
    <p:extLst>
      <p:ext uri="{BB962C8B-B14F-4D97-AF65-F5344CB8AC3E}">
        <p14:creationId xmlns:p14="http://schemas.microsoft.com/office/powerpoint/2010/main" val="396666376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ectangle 52"/>
          <p:cNvSpPr/>
          <p:nvPr/>
        </p:nvSpPr>
        <p:spPr>
          <a:xfrm>
            <a:off x="0" y="1498594"/>
            <a:ext cx="9153158" cy="5016506"/>
          </a:xfrm>
          <a:prstGeom prst="rect">
            <a:avLst/>
          </a:prstGeom>
          <a:solidFill>
            <a:schemeClr val="bg1">
              <a:alpha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b="0"/>
              <a:t>The business of SaaS</a:t>
            </a:r>
          </a:p>
        </p:txBody>
      </p:sp>
      <p:sp>
        <p:nvSpPr>
          <p:cNvPr id="4" name="Date Placeholder 3"/>
          <p:cNvSpPr>
            <a:spLocks noGrp="1"/>
          </p:cNvSpPr>
          <p:nvPr>
            <p:ph type="dt" sz="half" idx="10"/>
          </p:nvPr>
        </p:nvSpPr>
        <p:spPr/>
        <p:txBody>
          <a:bodyPr/>
          <a:lstStyle/>
          <a:p>
            <a:fld id="{3D204B18-9485-D74D-B2B3-6C26E88E40BB}" type="datetime1">
              <a:rPr lang="en-AU"/>
              <a:pPr/>
              <a:t>17/4/18</a:t>
            </a:fld>
            <a:endParaRPr lang="en-US"/>
          </a:p>
        </p:txBody>
      </p:sp>
      <p:sp>
        <p:nvSpPr>
          <p:cNvPr id="6" name="Slide Number Placeholder 5"/>
          <p:cNvSpPr>
            <a:spLocks noGrp="1"/>
          </p:cNvSpPr>
          <p:nvPr>
            <p:ph type="sldNum" sz="quarter" idx="12"/>
          </p:nvPr>
        </p:nvSpPr>
        <p:spPr/>
        <p:txBody>
          <a:bodyPr/>
          <a:lstStyle/>
          <a:p>
            <a:fld id="{BBE0A389-EB18-824A-A5ED-72ACC9A7FB5D}" type="slidenum">
              <a:rPr lang="en-US"/>
              <a:pPr/>
              <a:t>34</a:t>
            </a:fld>
            <a:endParaRPr lang="en-US"/>
          </a:p>
        </p:txBody>
      </p:sp>
      <p:cxnSp>
        <p:nvCxnSpPr>
          <p:cNvPr id="55" name="Straight Connector 54"/>
          <p:cNvCxnSpPr/>
          <p:nvPr/>
        </p:nvCxnSpPr>
        <p:spPr>
          <a:xfrm>
            <a:off x="2209800" y="1680624"/>
            <a:ext cx="0" cy="4605876"/>
          </a:xfrm>
          <a:prstGeom prst="line">
            <a:avLst/>
          </a:prstGeom>
          <a:ln w="3175" cmpd="sng">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58" name="TextBox 57"/>
          <p:cNvSpPr txBox="1"/>
          <p:nvPr/>
        </p:nvSpPr>
        <p:spPr>
          <a:xfrm>
            <a:off x="2294464" y="1553624"/>
            <a:ext cx="6769100" cy="4108817"/>
          </a:xfrm>
          <a:prstGeom prst="rect">
            <a:avLst/>
          </a:prstGeom>
          <a:noFill/>
        </p:spPr>
        <p:txBody>
          <a:bodyPr wrap="square" rtlCol="0">
            <a:spAutoFit/>
          </a:bodyPr>
          <a:lstStyle/>
          <a:p>
            <a:r>
              <a:rPr lang="en-US" sz="3000">
                <a:latin typeface="Abadi MT Condensed Light"/>
                <a:cs typeface="Abadi MT Condensed Light"/>
              </a:rPr>
              <a:t>When SaaS is not appropriate?</a:t>
            </a:r>
          </a:p>
          <a:p>
            <a:pPr>
              <a:spcBef>
                <a:spcPts val="600"/>
              </a:spcBef>
            </a:pPr>
            <a:r>
              <a:rPr lang="en-US" sz="2300" i="1">
                <a:solidFill>
                  <a:schemeClr val="tx1">
                    <a:lumMod val="65000"/>
                    <a:lumOff val="35000"/>
                  </a:schemeClr>
                </a:solidFill>
                <a:latin typeface="Abadi MT Condensed Light"/>
                <a:cs typeface="Abadi MT Condensed Light"/>
              </a:rPr>
              <a:t>(continued…)</a:t>
            </a:r>
          </a:p>
          <a:p>
            <a:pPr>
              <a:spcBef>
                <a:spcPts val="600"/>
              </a:spcBef>
            </a:pPr>
            <a:endParaRPr lang="en-US" sz="2000" i="1">
              <a:solidFill>
                <a:schemeClr val="tx1">
                  <a:lumMod val="65000"/>
                  <a:lumOff val="35000"/>
                </a:schemeClr>
              </a:solidFill>
              <a:latin typeface="Abadi MT Condensed Light"/>
              <a:cs typeface="Abadi MT Condensed Light"/>
            </a:endParaRPr>
          </a:p>
          <a:p>
            <a:pPr>
              <a:spcBef>
                <a:spcPts val="600"/>
              </a:spcBef>
            </a:pPr>
            <a:endParaRPr lang="en-US" sz="2000" i="1">
              <a:solidFill>
                <a:schemeClr val="tx1">
                  <a:lumMod val="65000"/>
                  <a:lumOff val="35000"/>
                </a:schemeClr>
              </a:solidFill>
              <a:latin typeface="Abadi MT Condensed Light"/>
              <a:cs typeface="Abadi MT Condensed Light"/>
            </a:endParaRPr>
          </a:p>
          <a:p>
            <a:pPr>
              <a:spcBef>
                <a:spcPts val="600"/>
              </a:spcBef>
            </a:pPr>
            <a:endParaRPr lang="en-US" sz="2000" i="1">
              <a:solidFill>
                <a:schemeClr val="tx1">
                  <a:lumMod val="65000"/>
                  <a:lumOff val="35000"/>
                </a:schemeClr>
              </a:solidFill>
              <a:latin typeface="Abadi MT Condensed Light"/>
              <a:cs typeface="Abadi MT Condensed Light"/>
            </a:endParaRPr>
          </a:p>
          <a:p>
            <a:pPr>
              <a:spcBef>
                <a:spcPts val="600"/>
              </a:spcBef>
            </a:pPr>
            <a:endParaRPr lang="en-US" sz="2000" i="1">
              <a:solidFill>
                <a:schemeClr val="tx1">
                  <a:lumMod val="65000"/>
                  <a:lumOff val="35000"/>
                </a:schemeClr>
              </a:solidFill>
              <a:latin typeface="Abadi MT Condensed Light"/>
              <a:cs typeface="Abadi MT Condensed Light"/>
            </a:endParaRPr>
          </a:p>
          <a:p>
            <a:pPr>
              <a:spcBef>
                <a:spcPts val="600"/>
              </a:spcBef>
            </a:pPr>
            <a:endParaRPr lang="en-US" sz="2000" i="1">
              <a:solidFill>
                <a:schemeClr val="tx1">
                  <a:lumMod val="65000"/>
                  <a:lumOff val="35000"/>
                </a:schemeClr>
              </a:solidFill>
              <a:latin typeface="Abadi MT Condensed Light"/>
              <a:cs typeface="Abadi MT Condensed Light"/>
            </a:endParaRPr>
          </a:p>
          <a:p>
            <a:pPr>
              <a:spcBef>
                <a:spcPts val="600"/>
              </a:spcBef>
            </a:pPr>
            <a:endParaRPr lang="en-US" sz="2000" i="1">
              <a:solidFill>
                <a:schemeClr val="tx1">
                  <a:lumMod val="65000"/>
                  <a:lumOff val="35000"/>
                </a:schemeClr>
              </a:solidFill>
              <a:latin typeface="Abadi MT Condensed Light"/>
              <a:cs typeface="Abadi MT Condensed Light"/>
            </a:endParaRPr>
          </a:p>
          <a:p>
            <a:pPr>
              <a:spcBef>
                <a:spcPts val="600"/>
              </a:spcBef>
            </a:pPr>
            <a:endParaRPr lang="en-US" sz="2000" i="1">
              <a:solidFill>
                <a:schemeClr val="tx1">
                  <a:lumMod val="65000"/>
                  <a:lumOff val="35000"/>
                </a:schemeClr>
              </a:solidFill>
              <a:latin typeface="Abadi MT Condensed Light"/>
              <a:cs typeface="Abadi MT Condensed Light"/>
            </a:endParaRPr>
          </a:p>
          <a:p>
            <a:pPr>
              <a:spcBef>
                <a:spcPts val="600"/>
              </a:spcBef>
            </a:pPr>
            <a:endParaRPr lang="en-US" sz="2300" i="1">
              <a:solidFill>
                <a:schemeClr val="tx1">
                  <a:lumMod val="65000"/>
                  <a:lumOff val="35000"/>
                </a:schemeClr>
              </a:solidFill>
              <a:latin typeface="Abadi MT Condensed Light"/>
              <a:cs typeface="Abadi MT Condensed Light"/>
            </a:endParaRPr>
          </a:p>
        </p:txBody>
      </p:sp>
      <p:grpSp>
        <p:nvGrpSpPr>
          <p:cNvPr id="28" name="Group 27"/>
          <p:cNvGrpSpPr/>
          <p:nvPr/>
        </p:nvGrpSpPr>
        <p:grpSpPr>
          <a:xfrm>
            <a:off x="1181100" y="2743042"/>
            <a:ext cx="8001000" cy="1422558"/>
            <a:chOff x="1092200" y="5016342"/>
            <a:chExt cx="8001000" cy="1422558"/>
          </a:xfrm>
        </p:grpSpPr>
        <p:grpSp>
          <p:nvGrpSpPr>
            <p:cNvPr id="30" name="Group 29"/>
            <p:cNvGrpSpPr/>
            <p:nvPr/>
          </p:nvGrpSpPr>
          <p:grpSpPr>
            <a:xfrm>
              <a:off x="1092200" y="5016342"/>
              <a:ext cx="7962901" cy="1422558"/>
              <a:chOff x="884551" y="5261580"/>
              <a:chExt cx="7962901" cy="1422558"/>
            </a:xfrm>
          </p:grpSpPr>
          <p:grpSp>
            <p:nvGrpSpPr>
              <p:cNvPr id="32" name="Group 31"/>
              <p:cNvGrpSpPr/>
              <p:nvPr/>
            </p:nvGrpSpPr>
            <p:grpSpPr>
              <a:xfrm>
                <a:off x="1354666" y="5261582"/>
                <a:ext cx="7492786" cy="1422556"/>
                <a:chOff x="3483167" y="4206121"/>
                <a:chExt cx="6080697" cy="2524522"/>
              </a:xfrm>
            </p:grpSpPr>
            <p:sp>
              <p:nvSpPr>
                <p:cNvPr id="36" name="Rectangle 35"/>
                <p:cNvSpPr/>
                <p:nvPr/>
              </p:nvSpPr>
              <p:spPr>
                <a:xfrm>
                  <a:off x="3483167" y="4206121"/>
                  <a:ext cx="6080697" cy="2524522"/>
                </a:xfrm>
                <a:prstGeom prst="rect">
                  <a:avLst/>
                </a:prstGeom>
                <a:solidFill>
                  <a:schemeClr val="tx2">
                    <a:lumMod val="20000"/>
                    <a:lumOff val="80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TextBox 36"/>
                <p:cNvSpPr txBox="1"/>
                <p:nvPr/>
              </p:nvSpPr>
              <p:spPr>
                <a:xfrm>
                  <a:off x="3976620" y="4270711"/>
                  <a:ext cx="4494748" cy="655431"/>
                </a:xfrm>
                <a:prstGeom prst="rect">
                  <a:avLst/>
                </a:prstGeom>
                <a:noFill/>
              </p:spPr>
              <p:txBody>
                <a:bodyPr wrap="square" lIns="0" tIns="0" rIns="108000" bIns="0" rtlCol="0" anchor="t" anchorCtr="0">
                  <a:spAutoFit/>
                </a:bodyPr>
                <a:lstStyle/>
                <a:p>
                  <a:pPr marL="1404000" indent="-1285200"/>
                  <a:r>
                    <a:rPr lang="en-US" sz="2400" dirty="0">
                      <a:solidFill>
                        <a:schemeClr val="accent1">
                          <a:lumMod val="75000"/>
                        </a:schemeClr>
                      </a:solidFill>
                      <a:latin typeface="Abadi MT Condensed Light"/>
                      <a:cs typeface="Abadi MT Condensed Light"/>
                    </a:rPr>
                    <a:t>HIGH DEGREE OF CUSTOMISATION AND CONTROL</a:t>
                  </a:r>
                </a:p>
              </p:txBody>
            </p:sp>
          </p:grpSp>
          <p:sp>
            <p:nvSpPr>
              <p:cNvPr id="34" name="Rectangle 33"/>
              <p:cNvSpPr/>
              <p:nvPr/>
            </p:nvSpPr>
            <p:spPr>
              <a:xfrm>
                <a:off x="884551" y="5261580"/>
                <a:ext cx="1039987" cy="1422558"/>
              </a:xfrm>
              <a:prstGeom prst="rect">
                <a:avLst/>
              </a:prstGeom>
              <a:solidFill>
                <a:schemeClr val="accent1">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TextBox 34"/>
              <p:cNvSpPr txBox="1"/>
              <p:nvPr/>
            </p:nvSpPr>
            <p:spPr>
              <a:xfrm>
                <a:off x="1312333" y="5266738"/>
                <a:ext cx="577864" cy="461665"/>
              </a:xfrm>
              <a:prstGeom prst="rect">
                <a:avLst/>
              </a:prstGeom>
              <a:noFill/>
              <a:ln>
                <a:noFill/>
              </a:ln>
            </p:spPr>
            <p:txBody>
              <a:bodyPr wrap="square" lIns="0" rtlCol="0">
                <a:spAutoFit/>
              </a:bodyPr>
              <a:lstStyle/>
              <a:p>
                <a:pPr algn="r"/>
                <a:r>
                  <a:rPr lang="en-US" sz="2400">
                    <a:solidFill>
                      <a:schemeClr val="accent1">
                        <a:lumMod val="40000"/>
                        <a:lumOff val="60000"/>
                      </a:schemeClr>
                    </a:solidFill>
                    <a:latin typeface="Arial Narrow"/>
                    <a:cs typeface="Arial Narrow"/>
                  </a:rPr>
                  <a:t>03</a:t>
                </a:r>
              </a:p>
            </p:txBody>
          </p:sp>
        </p:grpSp>
        <p:sp>
          <p:nvSpPr>
            <p:cNvPr id="31" name="TextBox 30"/>
            <p:cNvSpPr txBox="1"/>
            <p:nvPr/>
          </p:nvSpPr>
          <p:spPr>
            <a:xfrm>
              <a:off x="2159981" y="5482192"/>
              <a:ext cx="6933219" cy="830997"/>
            </a:xfrm>
            <a:prstGeom prst="rect">
              <a:avLst/>
            </a:prstGeom>
            <a:noFill/>
          </p:spPr>
          <p:txBody>
            <a:bodyPr wrap="square" lIns="108000" tIns="0" rIns="108000" bIns="0" rtlCol="0" anchor="t" anchorCtr="0">
              <a:spAutoFit/>
            </a:bodyPr>
            <a:lstStyle/>
            <a:p>
              <a:r>
                <a:rPr lang="en-US" i="1" dirty="0">
                  <a:solidFill>
                    <a:schemeClr val="accent1">
                      <a:lumMod val="75000"/>
                    </a:schemeClr>
                  </a:solidFill>
                  <a:latin typeface="Abadi MT Condensed Light"/>
                  <a:cs typeface="Abadi MT Condensed Light"/>
                </a:rPr>
                <a:t>SaaS solutions come with different degrees of flexibility but there is a limit to the ability of customising the feature of the offering or their integration they provide with existing systems. If your requirements are not met, the additional effort can be pricy.</a:t>
              </a:r>
            </a:p>
          </p:txBody>
        </p:sp>
      </p:grpSp>
      <p:grpSp>
        <p:nvGrpSpPr>
          <p:cNvPr id="8" name="Group 7"/>
          <p:cNvGrpSpPr/>
          <p:nvPr/>
        </p:nvGrpSpPr>
        <p:grpSpPr>
          <a:xfrm>
            <a:off x="1181100" y="4262766"/>
            <a:ext cx="7971367" cy="1820534"/>
            <a:chOff x="1181100" y="4262766"/>
            <a:chExt cx="7971367" cy="1820534"/>
          </a:xfrm>
        </p:grpSpPr>
        <p:sp>
          <p:nvSpPr>
            <p:cNvPr id="38" name="Rectangle 37"/>
            <p:cNvSpPr/>
            <p:nvPr/>
          </p:nvSpPr>
          <p:spPr>
            <a:xfrm>
              <a:off x="2209800" y="4262766"/>
              <a:ext cx="6942667" cy="1820534"/>
            </a:xfrm>
            <a:prstGeom prst="rect">
              <a:avLst/>
            </a:prstGeom>
            <a:solidFill>
              <a:schemeClr val="accent4">
                <a:lumMod val="20000"/>
                <a:lumOff val="80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TextBox 38"/>
            <p:cNvSpPr txBox="1"/>
            <p:nvPr/>
          </p:nvSpPr>
          <p:spPr>
            <a:xfrm>
              <a:off x="2240262" y="4783139"/>
              <a:ext cx="6903738" cy="1107996"/>
            </a:xfrm>
            <a:prstGeom prst="rect">
              <a:avLst/>
            </a:prstGeom>
            <a:noFill/>
          </p:spPr>
          <p:txBody>
            <a:bodyPr wrap="square" lIns="108000" tIns="0" rIns="108000" bIns="0" rtlCol="0" anchor="t" anchorCtr="0">
              <a:spAutoFit/>
            </a:bodyPr>
            <a:lstStyle>
              <a:defPPr>
                <a:defRPr lang="en-US"/>
              </a:defPPr>
              <a:lvl1pPr>
                <a:spcAft>
                  <a:spcPts val="600"/>
                </a:spcAft>
                <a:defRPr sz="1600" i="1">
                  <a:solidFill>
                    <a:schemeClr val="accent4">
                      <a:lumMod val="75000"/>
                    </a:schemeClr>
                  </a:solidFill>
                  <a:latin typeface="Abadi MT Condensed Light"/>
                  <a:cs typeface="Abadi MT Condensed Light"/>
                </a:defRPr>
              </a:lvl1pPr>
            </a:lstStyle>
            <a:p>
              <a:r>
                <a:rPr lang="en-US" sz="1800" dirty="0"/>
                <a:t>If your organisation has already a large installed base and the capacity to support the additional IT administration effort to run a similar option on premises, a SaaS offering can become less attractive expecially if priced per user/month. In case of a long term commitment a yearly or perpetual license could potentially be cheaper.</a:t>
              </a:r>
            </a:p>
          </p:txBody>
        </p:sp>
        <p:sp>
          <p:nvSpPr>
            <p:cNvPr id="40" name="Rectangle 39"/>
            <p:cNvSpPr/>
            <p:nvPr/>
          </p:nvSpPr>
          <p:spPr>
            <a:xfrm>
              <a:off x="1181100" y="4262766"/>
              <a:ext cx="1032935" cy="1820534"/>
            </a:xfrm>
            <a:prstGeom prst="rect">
              <a:avLst/>
            </a:prstGeom>
            <a:solidFill>
              <a:schemeClr val="accent4">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TextBox 45"/>
            <p:cNvSpPr txBox="1"/>
            <p:nvPr/>
          </p:nvSpPr>
          <p:spPr>
            <a:xfrm>
              <a:off x="1596182" y="4310300"/>
              <a:ext cx="577864" cy="461665"/>
            </a:xfrm>
            <a:prstGeom prst="rect">
              <a:avLst/>
            </a:prstGeom>
            <a:noFill/>
            <a:ln>
              <a:noFill/>
            </a:ln>
          </p:spPr>
          <p:txBody>
            <a:bodyPr wrap="square" lIns="0" rtlCol="0">
              <a:spAutoFit/>
            </a:bodyPr>
            <a:lstStyle/>
            <a:p>
              <a:pPr algn="r"/>
              <a:r>
                <a:rPr lang="en-US" sz="2400">
                  <a:solidFill>
                    <a:schemeClr val="accent4">
                      <a:lumMod val="20000"/>
                      <a:lumOff val="80000"/>
                    </a:schemeClr>
                  </a:solidFill>
                  <a:latin typeface="Arial Narrow"/>
                  <a:cs typeface="Arial Narrow"/>
                </a:rPr>
                <a:t>04</a:t>
              </a:r>
            </a:p>
          </p:txBody>
        </p:sp>
        <p:sp>
          <p:nvSpPr>
            <p:cNvPr id="47" name="TextBox 46"/>
            <p:cNvSpPr txBox="1"/>
            <p:nvPr/>
          </p:nvSpPr>
          <p:spPr>
            <a:xfrm>
              <a:off x="2146626" y="4329859"/>
              <a:ext cx="6222674" cy="369332"/>
            </a:xfrm>
            <a:prstGeom prst="rect">
              <a:avLst/>
            </a:prstGeom>
            <a:noFill/>
          </p:spPr>
          <p:txBody>
            <a:bodyPr wrap="square" lIns="0" tIns="0" rIns="108000" bIns="0" rtlCol="0" anchor="t" anchorCtr="0">
              <a:spAutoFit/>
            </a:bodyPr>
            <a:lstStyle/>
            <a:p>
              <a:pPr marL="180000"/>
              <a:r>
                <a:rPr lang="en-US" sz="2400" dirty="0">
                  <a:solidFill>
                    <a:schemeClr val="accent4">
                      <a:lumMod val="75000"/>
                    </a:schemeClr>
                  </a:solidFill>
                  <a:latin typeface="Abadi MT Condensed Light"/>
                  <a:cs typeface="Abadi MT Condensed Light"/>
                </a:rPr>
                <a:t>IT CAPACITY AND LONG TERM COMMITMENTS</a:t>
              </a:r>
              <a:endParaRPr lang="en-US" sz="2000" dirty="0">
                <a:solidFill>
                  <a:schemeClr val="accent4">
                    <a:lumMod val="75000"/>
                  </a:schemeClr>
                </a:solidFill>
                <a:latin typeface="Abadi MT Condensed Light"/>
                <a:cs typeface="Abadi MT Condensed Light"/>
              </a:endParaRPr>
            </a:p>
          </p:txBody>
        </p:sp>
      </p:grpSp>
      <p:sp>
        <p:nvSpPr>
          <p:cNvPr id="24" name="TextBox 23"/>
          <p:cNvSpPr txBox="1"/>
          <p:nvPr/>
        </p:nvSpPr>
        <p:spPr>
          <a:xfrm>
            <a:off x="38100" y="1569420"/>
            <a:ext cx="2146300" cy="830997"/>
          </a:xfrm>
          <a:prstGeom prst="rect">
            <a:avLst/>
          </a:prstGeom>
          <a:noFill/>
        </p:spPr>
        <p:txBody>
          <a:bodyPr wrap="square" rtlCol="0">
            <a:spAutoFit/>
          </a:bodyPr>
          <a:lstStyle/>
          <a:p>
            <a:pPr algn="r"/>
            <a:r>
              <a:rPr lang="en-US" sz="2400" b="1">
                <a:solidFill>
                  <a:schemeClr val="tx2">
                    <a:lumMod val="75000"/>
                  </a:schemeClr>
                </a:solidFill>
                <a:latin typeface="Abadi MT Condensed Extra Bold"/>
                <a:cs typeface="Abadi MT Condensed Extra Bold"/>
              </a:rPr>
              <a:t>CHARACTERISING SaaS</a:t>
            </a:r>
            <a:endParaRPr lang="en-US" sz="2400">
              <a:solidFill>
                <a:schemeClr val="tx2">
                  <a:lumMod val="75000"/>
                </a:schemeClr>
              </a:solidFill>
              <a:latin typeface="Abadi MT Condensed Extra Bold"/>
              <a:cs typeface="Abadi MT Condensed Extra Bold"/>
            </a:endParaRPr>
          </a:p>
        </p:txBody>
      </p:sp>
    </p:spTree>
    <p:extLst>
      <p:ext uri="{BB962C8B-B14F-4D97-AF65-F5344CB8AC3E}">
        <p14:creationId xmlns:p14="http://schemas.microsoft.com/office/powerpoint/2010/main" val="400635585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ectangle 52"/>
          <p:cNvSpPr/>
          <p:nvPr/>
        </p:nvSpPr>
        <p:spPr>
          <a:xfrm>
            <a:off x="0" y="1498594"/>
            <a:ext cx="9153158" cy="5016506"/>
          </a:xfrm>
          <a:prstGeom prst="rect">
            <a:avLst/>
          </a:prstGeom>
          <a:solidFill>
            <a:schemeClr val="bg1">
              <a:alpha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b="0"/>
              <a:t>The business of SaaS</a:t>
            </a:r>
          </a:p>
        </p:txBody>
      </p:sp>
      <p:sp>
        <p:nvSpPr>
          <p:cNvPr id="4" name="Date Placeholder 3"/>
          <p:cNvSpPr>
            <a:spLocks noGrp="1"/>
          </p:cNvSpPr>
          <p:nvPr>
            <p:ph type="dt" sz="half" idx="10"/>
          </p:nvPr>
        </p:nvSpPr>
        <p:spPr/>
        <p:txBody>
          <a:bodyPr/>
          <a:lstStyle/>
          <a:p>
            <a:fld id="{3D204B18-9485-D74D-B2B3-6C26E88E40BB}" type="datetime1">
              <a:rPr lang="en-AU"/>
              <a:pPr/>
              <a:t>17/4/18</a:t>
            </a:fld>
            <a:endParaRPr lang="en-US"/>
          </a:p>
        </p:txBody>
      </p:sp>
      <p:sp>
        <p:nvSpPr>
          <p:cNvPr id="6" name="Slide Number Placeholder 5"/>
          <p:cNvSpPr>
            <a:spLocks noGrp="1"/>
          </p:cNvSpPr>
          <p:nvPr>
            <p:ph type="sldNum" sz="quarter" idx="12"/>
          </p:nvPr>
        </p:nvSpPr>
        <p:spPr/>
        <p:txBody>
          <a:bodyPr/>
          <a:lstStyle/>
          <a:p>
            <a:fld id="{BBE0A389-EB18-824A-A5ED-72ACC9A7FB5D}" type="slidenum">
              <a:rPr lang="en-US"/>
              <a:pPr/>
              <a:t>35</a:t>
            </a:fld>
            <a:endParaRPr lang="en-US"/>
          </a:p>
        </p:txBody>
      </p:sp>
      <p:cxnSp>
        <p:nvCxnSpPr>
          <p:cNvPr id="55" name="Straight Connector 54"/>
          <p:cNvCxnSpPr/>
          <p:nvPr/>
        </p:nvCxnSpPr>
        <p:spPr>
          <a:xfrm>
            <a:off x="2209800" y="1680624"/>
            <a:ext cx="0" cy="4605876"/>
          </a:xfrm>
          <a:prstGeom prst="line">
            <a:avLst/>
          </a:prstGeom>
          <a:ln w="3175" cmpd="sng">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58" name="TextBox 57"/>
          <p:cNvSpPr txBox="1"/>
          <p:nvPr/>
        </p:nvSpPr>
        <p:spPr>
          <a:xfrm>
            <a:off x="2294464" y="1553624"/>
            <a:ext cx="6769100" cy="938719"/>
          </a:xfrm>
          <a:prstGeom prst="rect">
            <a:avLst/>
          </a:prstGeom>
          <a:noFill/>
        </p:spPr>
        <p:txBody>
          <a:bodyPr wrap="square" rtlCol="0">
            <a:spAutoFit/>
          </a:bodyPr>
          <a:lstStyle/>
          <a:p>
            <a:r>
              <a:rPr lang="en-US" sz="3000">
                <a:latin typeface="Abadi MT Condensed Light"/>
                <a:cs typeface="Abadi MT Condensed Light"/>
              </a:rPr>
              <a:t>What to look for in SaaS offering?</a:t>
            </a:r>
          </a:p>
          <a:p>
            <a:pPr>
              <a:spcBef>
                <a:spcPts val="600"/>
              </a:spcBef>
            </a:pPr>
            <a:endParaRPr lang="en-US" sz="2000" i="1">
              <a:solidFill>
                <a:schemeClr val="tx1">
                  <a:lumMod val="65000"/>
                  <a:lumOff val="35000"/>
                </a:schemeClr>
              </a:solidFill>
              <a:latin typeface="Abadi MT Condensed Light"/>
              <a:cs typeface="Abadi MT Condensed Light"/>
            </a:endParaRPr>
          </a:p>
        </p:txBody>
      </p:sp>
      <p:grpSp>
        <p:nvGrpSpPr>
          <p:cNvPr id="3" name="Group 2"/>
          <p:cNvGrpSpPr/>
          <p:nvPr/>
        </p:nvGrpSpPr>
        <p:grpSpPr>
          <a:xfrm>
            <a:off x="1181100" y="2527142"/>
            <a:ext cx="8001000" cy="1155858"/>
            <a:chOff x="1181100" y="2527142"/>
            <a:chExt cx="8001000" cy="1155858"/>
          </a:xfrm>
        </p:grpSpPr>
        <p:grpSp>
          <p:nvGrpSpPr>
            <p:cNvPr id="32" name="Group 31"/>
            <p:cNvGrpSpPr/>
            <p:nvPr/>
          </p:nvGrpSpPr>
          <p:grpSpPr>
            <a:xfrm>
              <a:off x="1651215" y="2527144"/>
              <a:ext cx="7492786" cy="1130456"/>
              <a:chOff x="3483167" y="4206121"/>
              <a:chExt cx="6080697" cy="2006150"/>
            </a:xfrm>
            <a:solidFill>
              <a:schemeClr val="accent6">
                <a:lumMod val="20000"/>
                <a:lumOff val="80000"/>
              </a:schemeClr>
            </a:solidFill>
          </p:grpSpPr>
          <p:sp>
            <p:nvSpPr>
              <p:cNvPr id="36" name="Rectangle 35"/>
              <p:cNvSpPr/>
              <p:nvPr/>
            </p:nvSpPr>
            <p:spPr>
              <a:xfrm>
                <a:off x="3483167" y="4206121"/>
                <a:ext cx="6080697" cy="200615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TextBox 36"/>
              <p:cNvSpPr txBox="1"/>
              <p:nvPr/>
            </p:nvSpPr>
            <p:spPr>
              <a:xfrm>
                <a:off x="3966313" y="4270711"/>
                <a:ext cx="4494748" cy="655431"/>
              </a:xfrm>
              <a:prstGeom prst="rect">
                <a:avLst/>
              </a:prstGeom>
              <a:noFill/>
            </p:spPr>
            <p:txBody>
              <a:bodyPr wrap="square" lIns="0" tIns="0" rIns="108000" bIns="0" rtlCol="0" anchor="t" anchorCtr="0">
                <a:spAutoFit/>
              </a:bodyPr>
              <a:lstStyle>
                <a:defPPr>
                  <a:defRPr lang="en-US"/>
                </a:defPPr>
                <a:lvl1pPr marL="180000">
                  <a:defRPr sz="2400">
                    <a:solidFill>
                      <a:srgbClr val="B27979"/>
                    </a:solidFill>
                    <a:latin typeface="Abadi MT Condensed Light"/>
                    <a:cs typeface="Abadi MT Condensed Light"/>
                  </a:defRPr>
                </a:lvl1pPr>
              </a:lstStyle>
              <a:p>
                <a:pPr marL="90488"/>
                <a:r>
                  <a:rPr lang="en-US" dirty="0"/>
                  <a:t>SUBSCRIPTION PLAN AND PRICING</a:t>
                </a:r>
              </a:p>
            </p:txBody>
          </p:sp>
        </p:grpSp>
        <p:sp>
          <p:nvSpPr>
            <p:cNvPr id="34" name="Rectangle 33"/>
            <p:cNvSpPr/>
            <p:nvPr/>
          </p:nvSpPr>
          <p:spPr>
            <a:xfrm>
              <a:off x="1181100" y="2527142"/>
              <a:ext cx="1039987" cy="1155858"/>
            </a:xfrm>
            <a:prstGeom prst="rect">
              <a:avLst/>
            </a:prstGeom>
            <a:solidFill>
              <a:schemeClr val="accent6">
                <a:lumMod val="50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TextBox 34"/>
            <p:cNvSpPr txBox="1"/>
            <p:nvPr/>
          </p:nvSpPr>
          <p:spPr>
            <a:xfrm>
              <a:off x="1608882" y="2532300"/>
              <a:ext cx="577864" cy="461665"/>
            </a:xfrm>
            <a:prstGeom prst="rect">
              <a:avLst/>
            </a:prstGeom>
            <a:noFill/>
            <a:ln>
              <a:noFill/>
            </a:ln>
          </p:spPr>
          <p:txBody>
            <a:bodyPr wrap="square" lIns="0" rtlCol="0">
              <a:spAutoFit/>
            </a:bodyPr>
            <a:lstStyle>
              <a:defPPr>
                <a:defRPr lang="en-US"/>
              </a:defPPr>
              <a:lvl1pPr algn="r">
                <a:defRPr sz="2800">
                  <a:solidFill>
                    <a:schemeClr val="accent6">
                      <a:lumMod val="20000"/>
                      <a:lumOff val="80000"/>
                    </a:schemeClr>
                  </a:solidFill>
                  <a:latin typeface="Arial Narrow"/>
                  <a:cs typeface="Arial Narrow"/>
                </a:defRPr>
              </a:lvl1pPr>
            </a:lstStyle>
            <a:p>
              <a:r>
                <a:rPr lang="en-US" sz="2400"/>
                <a:t>01</a:t>
              </a:r>
              <a:endParaRPr lang="en-US"/>
            </a:p>
          </p:txBody>
        </p:sp>
        <p:sp>
          <p:nvSpPr>
            <p:cNvPr id="31" name="TextBox 30"/>
            <p:cNvSpPr txBox="1"/>
            <p:nvPr/>
          </p:nvSpPr>
          <p:spPr>
            <a:xfrm>
              <a:off x="2248881" y="2992992"/>
              <a:ext cx="6933219" cy="553998"/>
            </a:xfrm>
            <a:prstGeom prst="rect">
              <a:avLst/>
            </a:prstGeom>
            <a:noFill/>
          </p:spPr>
          <p:txBody>
            <a:bodyPr wrap="square" lIns="108000" tIns="0" rIns="108000" bIns="0" rtlCol="0" anchor="t" anchorCtr="0">
              <a:spAutoFit/>
            </a:bodyPr>
            <a:lstStyle>
              <a:defPPr>
                <a:defRPr lang="en-US"/>
              </a:defPPr>
              <a:lvl1pPr>
                <a:spcAft>
                  <a:spcPts val="600"/>
                </a:spcAft>
                <a:defRPr i="1">
                  <a:solidFill>
                    <a:srgbClr val="B27979"/>
                  </a:solidFill>
                  <a:latin typeface="Abadi MT Condensed Light"/>
                  <a:cs typeface="Abadi MT Condensed Light"/>
                </a:defRPr>
              </a:lvl1pPr>
            </a:lstStyle>
            <a:p>
              <a:r>
                <a:rPr lang="en-US" dirty="0"/>
                <a:t>SaaS solutions are commonly offered through subscriptions. These can provide different level of service and features available with the purchased option.</a:t>
              </a:r>
            </a:p>
          </p:txBody>
        </p:sp>
      </p:grpSp>
      <p:sp>
        <p:nvSpPr>
          <p:cNvPr id="38" name="Rectangle 37"/>
          <p:cNvSpPr/>
          <p:nvPr/>
        </p:nvSpPr>
        <p:spPr>
          <a:xfrm>
            <a:off x="2209800" y="3792866"/>
            <a:ext cx="6942667" cy="995034"/>
          </a:xfrm>
          <a:prstGeom prst="rect">
            <a:avLst/>
          </a:prstGeom>
          <a:solidFill>
            <a:schemeClr val="accent5">
              <a:lumMod val="40000"/>
              <a:lumOff val="60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TextBox 38"/>
          <p:cNvSpPr txBox="1"/>
          <p:nvPr/>
        </p:nvSpPr>
        <p:spPr>
          <a:xfrm>
            <a:off x="2240262" y="4313239"/>
            <a:ext cx="6903738" cy="276999"/>
          </a:xfrm>
          <a:prstGeom prst="rect">
            <a:avLst/>
          </a:prstGeom>
          <a:noFill/>
        </p:spPr>
        <p:txBody>
          <a:bodyPr wrap="square" lIns="108000" tIns="0" rIns="108000" bIns="0" rtlCol="0" anchor="t" anchorCtr="0">
            <a:spAutoFit/>
          </a:bodyPr>
          <a:lstStyle>
            <a:defPPr>
              <a:defRPr lang="en-US"/>
            </a:defPPr>
            <a:lvl1pPr>
              <a:spcAft>
                <a:spcPts val="600"/>
              </a:spcAft>
              <a:defRPr i="1">
                <a:solidFill>
                  <a:schemeClr val="accent5">
                    <a:lumMod val="75000"/>
                  </a:schemeClr>
                </a:solidFill>
                <a:latin typeface="Abadi MT Condensed Light"/>
                <a:cs typeface="Abadi MT Condensed Light"/>
              </a:defRPr>
            </a:lvl1pPr>
          </a:lstStyle>
          <a:p>
            <a:r>
              <a:rPr lang="en-US" dirty="0"/>
              <a:t>Number of users is a very common metric for pricing the access to SaaS applications.</a:t>
            </a:r>
          </a:p>
        </p:txBody>
      </p:sp>
      <p:sp>
        <p:nvSpPr>
          <p:cNvPr id="40" name="Rectangle 39"/>
          <p:cNvSpPr/>
          <p:nvPr/>
        </p:nvSpPr>
        <p:spPr>
          <a:xfrm>
            <a:off x="1181100" y="3792866"/>
            <a:ext cx="1032935" cy="995034"/>
          </a:xfrm>
          <a:prstGeom prst="rect">
            <a:avLst/>
          </a:prstGeom>
          <a:solidFill>
            <a:schemeClr val="accent5">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TextBox 45"/>
          <p:cNvSpPr txBox="1"/>
          <p:nvPr/>
        </p:nvSpPr>
        <p:spPr>
          <a:xfrm>
            <a:off x="1596182" y="3840400"/>
            <a:ext cx="577864" cy="461665"/>
          </a:xfrm>
          <a:prstGeom prst="rect">
            <a:avLst/>
          </a:prstGeom>
          <a:noFill/>
          <a:ln>
            <a:noFill/>
          </a:ln>
        </p:spPr>
        <p:txBody>
          <a:bodyPr wrap="square" lIns="0" rtlCol="0">
            <a:spAutoFit/>
          </a:bodyPr>
          <a:lstStyle>
            <a:defPPr>
              <a:defRPr lang="en-US"/>
            </a:defPPr>
            <a:lvl1pPr algn="r">
              <a:defRPr sz="2800">
                <a:solidFill>
                  <a:schemeClr val="accent5">
                    <a:lumMod val="40000"/>
                    <a:lumOff val="60000"/>
                  </a:schemeClr>
                </a:solidFill>
                <a:latin typeface="Arial Narrow"/>
                <a:cs typeface="Arial Narrow"/>
              </a:defRPr>
            </a:lvl1pPr>
          </a:lstStyle>
          <a:p>
            <a:r>
              <a:rPr lang="en-US" sz="2400"/>
              <a:t>04</a:t>
            </a:r>
          </a:p>
        </p:txBody>
      </p:sp>
      <p:sp>
        <p:nvSpPr>
          <p:cNvPr id="47" name="TextBox 46"/>
          <p:cNvSpPr txBox="1"/>
          <p:nvPr/>
        </p:nvSpPr>
        <p:spPr>
          <a:xfrm>
            <a:off x="2146626" y="3859959"/>
            <a:ext cx="6222674" cy="369332"/>
          </a:xfrm>
          <a:prstGeom prst="rect">
            <a:avLst/>
          </a:prstGeom>
          <a:noFill/>
        </p:spPr>
        <p:txBody>
          <a:bodyPr wrap="square" lIns="0" tIns="0" rIns="108000" bIns="0" rtlCol="0" anchor="t" anchorCtr="0">
            <a:spAutoFit/>
          </a:bodyPr>
          <a:lstStyle/>
          <a:p>
            <a:pPr marL="180000"/>
            <a:r>
              <a:rPr lang="en-US" sz="2400" dirty="0">
                <a:solidFill>
                  <a:schemeClr val="accent5">
                    <a:lumMod val="75000"/>
                  </a:schemeClr>
                </a:solidFill>
                <a:latin typeface="Abadi MT Condensed Light"/>
                <a:cs typeface="Abadi MT Condensed Light"/>
              </a:rPr>
              <a:t>USER ACCESS LIMITS</a:t>
            </a:r>
          </a:p>
        </p:txBody>
      </p:sp>
      <p:sp>
        <p:nvSpPr>
          <p:cNvPr id="24" name="TextBox 23"/>
          <p:cNvSpPr txBox="1"/>
          <p:nvPr/>
        </p:nvSpPr>
        <p:spPr>
          <a:xfrm>
            <a:off x="38100" y="1569420"/>
            <a:ext cx="2146300" cy="830997"/>
          </a:xfrm>
          <a:prstGeom prst="rect">
            <a:avLst/>
          </a:prstGeom>
          <a:noFill/>
        </p:spPr>
        <p:txBody>
          <a:bodyPr wrap="square" rtlCol="0">
            <a:spAutoFit/>
          </a:bodyPr>
          <a:lstStyle/>
          <a:p>
            <a:pPr algn="r"/>
            <a:r>
              <a:rPr lang="en-US" sz="2400" b="1">
                <a:solidFill>
                  <a:schemeClr val="tx2">
                    <a:lumMod val="75000"/>
                  </a:schemeClr>
                </a:solidFill>
                <a:latin typeface="Abadi MT Condensed Extra Bold"/>
                <a:cs typeface="Abadi MT Condensed Extra Bold"/>
              </a:rPr>
              <a:t>CHARACTERISING SaaS</a:t>
            </a:r>
            <a:endParaRPr lang="en-US" sz="2400">
              <a:solidFill>
                <a:schemeClr val="tx2">
                  <a:lumMod val="75000"/>
                </a:schemeClr>
              </a:solidFill>
              <a:latin typeface="Abadi MT Condensed Extra Bold"/>
              <a:cs typeface="Abadi MT Condensed Extra Bold"/>
            </a:endParaRPr>
          </a:p>
        </p:txBody>
      </p:sp>
      <p:grpSp>
        <p:nvGrpSpPr>
          <p:cNvPr id="25" name="Group 24"/>
          <p:cNvGrpSpPr/>
          <p:nvPr/>
        </p:nvGrpSpPr>
        <p:grpSpPr>
          <a:xfrm>
            <a:off x="1181100" y="4910508"/>
            <a:ext cx="7962901" cy="1422558"/>
            <a:chOff x="1092200" y="5016342"/>
            <a:chExt cx="7962901" cy="1422558"/>
          </a:xfrm>
        </p:grpSpPr>
        <p:grpSp>
          <p:nvGrpSpPr>
            <p:cNvPr id="26" name="Group 25"/>
            <p:cNvGrpSpPr/>
            <p:nvPr/>
          </p:nvGrpSpPr>
          <p:grpSpPr>
            <a:xfrm>
              <a:off x="1092200" y="5016342"/>
              <a:ext cx="7962901" cy="1422558"/>
              <a:chOff x="884551" y="5261580"/>
              <a:chExt cx="7962901" cy="1422558"/>
            </a:xfrm>
          </p:grpSpPr>
          <p:grpSp>
            <p:nvGrpSpPr>
              <p:cNvPr id="29" name="Group 28"/>
              <p:cNvGrpSpPr/>
              <p:nvPr/>
            </p:nvGrpSpPr>
            <p:grpSpPr>
              <a:xfrm>
                <a:off x="1354666" y="5261582"/>
                <a:ext cx="7492786" cy="1422556"/>
                <a:chOff x="3483167" y="4206121"/>
                <a:chExt cx="6080697" cy="2524522"/>
              </a:xfrm>
            </p:grpSpPr>
            <p:sp>
              <p:nvSpPr>
                <p:cNvPr id="42" name="Rectangle 41"/>
                <p:cNvSpPr/>
                <p:nvPr/>
              </p:nvSpPr>
              <p:spPr>
                <a:xfrm>
                  <a:off x="3483167" y="4206121"/>
                  <a:ext cx="6080697" cy="2524522"/>
                </a:xfrm>
                <a:prstGeom prst="rect">
                  <a:avLst/>
                </a:prstGeom>
                <a:solidFill>
                  <a:schemeClr val="tx2">
                    <a:lumMod val="20000"/>
                    <a:lumOff val="80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TextBox 42"/>
                <p:cNvSpPr txBox="1"/>
                <p:nvPr/>
              </p:nvSpPr>
              <p:spPr>
                <a:xfrm>
                  <a:off x="3956007" y="4270711"/>
                  <a:ext cx="4494748" cy="655431"/>
                </a:xfrm>
                <a:prstGeom prst="rect">
                  <a:avLst/>
                </a:prstGeom>
                <a:noFill/>
              </p:spPr>
              <p:txBody>
                <a:bodyPr wrap="square" lIns="0" tIns="0" rIns="108000" bIns="0" rtlCol="0" anchor="t" anchorCtr="0">
                  <a:spAutoFit/>
                </a:bodyPr>
                <a:lstStyle/>
                <a:p>
                  <a:pPr marL="1404000" indent="-1285200"/>
                  <a:r>
                    <a:rPr lang="en-US" sz="2400" dirty="0">
                      <a:solidFill>
                        <a:schemeClr val="accent1">
                          <a:lumMod val="75000"/>
                        </a:schemeClr>
                      </a:solidFill>
                      <a:latin typeface="Abadi MT Condensed Light"/>
                      <a:cs typeface="Abadi MT Condensed Light"/>
                    </a:rPr>
                    <a:t>SERVICE LEVEL AGREEMENTS</a:t>
                  </a:r>
                </a:p>
              </p:txBody>
            </p:sp>
          </p:grpSp>
          <p:sp>
            <p:nvSpPr>
              <p:cNvPr id="33" name="Rectangle 32"/>
              <p:cNvSpPr/>
              <p:nvPr/>
            </p:nvSpPr>
            <p:spPr>
              <a:xfrm>
                <a:off x="884551" y="5261580"/>
                <a:ext cx="1039987" cy="1422558"/>
              </a:xfrm>
              <a:prstGeom prst="rect">
                <a:avLst/>
              </a:prstGeom>
              <a:solidFill>
                <a:schemeClr val="accent1">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TextBox 40"/>
              <p:cNvSpPr txBox="1"/>
              <p:nvPr/>
            </p:nvSpPr>
            <p:spPr>
              <a:xfrm>
                <a:off x="1312333" y="5266738"/>
                <a:ext cx="577864" cy="461665"/>
              </a:xfrm>
              <a:prstGeom prst="rect">
                <a:avLst/>
              </a:prstGeom>
              <a:noFill/>
              <a:ln>
                <a:noFill/>
              </a:ln>
            </p:spPr>
            <p:txBody>
              <a:bodyPr wrap="square" lIns="0" rtlCol="0">
                <a:spAutoFit/>
              </a:bodyPr>
              <a:lstStyle/>
              <a:p>
                <a:pPr algn="r"/>
                <a:r>
                  <a:rPr lang="en-US" sz="2400">
                    <a:solidFill>
                      <a:schemeClr val="accent1">
                        <a:lumMod val="40000"/>
                        <a:lumOff val="60000"/>
                      </a:schemeClr>
                    </a:solidFill>
                    <a:latin typeface="Arial Narrow"/>
                    <a:cs typeface="Arial Narrow"/>
                  </a:rPr>
                  <a:t>03</a:t>
                </a:r>
              </a:p>
            </p:txBody>
          </p:sp>
        </p:grpSp>
        <p:sp>
          <p:nvSpPr>
            <p:cNvPr id="27" name="TextBox 26"/>
            <p:cNvSpPr txBox="1"/>
            <p:nvPr/>
          </p:nvSpPr>
          <p:spPr>
            <a:xfrm>
              <a:off x="2159981" y="5482192"/>
              <a:ext cx="6755419" cy="830997"/>
            </a:xfrm>
            <a:prstGeom prst="rect">
              <a:avLst/>
            </a:prstGeom>
            <a:noFill/>
          </p:spPr>
          <p:txBody>
            <a:bodyPr wrap="square" lIns="108000" tIns="0" rIns="108000" bIns="0" rtlCol="0" anchor="t" anchorCtr="0">
              <a:spAutoFit/>
            </a:bodyPr>
            <a:lstStyle/>
            <a:p>
              <a:r>
                <a:rPr lang="en-US" i="1" dirty="0">
                  <a:solidFill>
                    <a:schemeClr val="accent1">
                      <a:lumMod val="75000"/>
                    </a:schemeClr>
                  </a:solidFill>
                  <a:latin typeface="Abadi MT Condensed Light"/>
                  <a:cs typeface="Abadi MT Condensed Light"/>
                </a:rPr>
                <a:t>SLAs define the quality of service offered and a minimum performance standard that the provider agress to deliver. The primary metric is availability but other elements such as responsiveness can be defined.</a:t>
              </a:r>
            </a:p>
          </p:txBody>
        </p:sp>
      </p:grpSp>
    </p:spTree>
    <p:extLst>
      <p:ext uri="{BB962C8B-B14F-4D97-AF65-F5344CB8AC3E}">
        <p14:creationId xmlns:p14="http://schemas.microsoft.com/office/powerpoint/2010/main" val="354376979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Software as a Service</a:t>
            </a:r>
          </a:p>
        </p:txBody>
      </p:sp>
      <p:sp>
        <p:nvSpPr>
          <p:cNvPr id="4" name="Date Placeholder 3"/>
          <p:cNvSpPr>
            <a:spLocks noGrp="1"/>
          </p:cNvSpPr>
          <p:nvPr>
            <p:ph type="dt" sz="half" idx="10"/>
          </p:nvPr>
        </p:nvSpPr>
        <p:spPr/>
        <p:txBody>
          <a:bodyPr/>
          <a:lstStyle/>
          <a:p>
            <a:fld id="{3D204B18-9485-D74D-B2B3-6C26E88E40BB}" type="datetime1">
              <a:rPr lang="en-AU"/>
              <a:pPr/>
              <a:t>17/4/18</a:t>
            </a:fld>
            <a:endParaRPr lang="en-US"/>
          </a:p>
        </p:txBody>
      </p:sp>
      <p:sp>
        <p:nvSpPr>
          <p:cNvPr id="6" name="Slide Number Placeholder 5"/>
          <p:cNvSpPr>
            <a:spLocks noGrp="1"/>
          </p:cNvSpPr>
          <p:nvPr>
            <p:ph type="sldNum" sz="quarter" idx="12"/>
          </p:nvPr>
        </p:nvSpPr>
        <p:spPr/>
        <p:txBody>
          <a:bodyPr/>
          <a:lstStyle/>
          <a:p>
            <a:fld id="{BBE0A389-EB18-824A-A5ED-72ACC9A7FB5D}" type="slidenum">
              <a:rPr lang="en-US"/>
              <a:pPr/>
              <a:t>36</a:t>
            </a:fld>
            <a:endParaRPr lang="en-US"/>
          </a:p>
        </p:txBody>
      </p:sp>
      <p:sp>
        <p:nvSpPr>
          <p:cNvPr id="22" name="Rectangle 21"/>
          <p:cNvSpPr/>
          <p:nvPr/>
        </p:nvSpPr>
        <p:spPr>
          <a:xfrm>
            <a:off x="0" y="1498594"/>
            <a:ext cx="9153158" cy="4961473"/>
          </a:xfrm>
          <a:prstGeom prst="rect">
            <a:avLst/>
          </a:prstGeom>
          <a:solidFill>
            <a:schemeClr val="bg1">
              <a:alpha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3" name="Straight Connector 22"/>
          <p:cNvCxnSpPr/>
          <p:nvPr/>
        </p:nvCxnSpPr>
        <p:spPr>
          <a:xfrm>
            <a:off x="1924538" y="1676400"/>
            <a:ext cx="0" cy="4500685"/>
          </a:xfrm>
          <a:prstGeom prst="line">
            <a:avLst/>
          </a:prstGeom>
          <a:ln w="3175" cmpd="sng">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4" name="TextBox 23"/>
          <p:cNvSpPr txBox="1"/>
          <p:nvPr/>
        </p:nvSpPr>
        <p:spPr>
          <a:xfrm>
            <a:off x="0" y="1520770"/>
            <a:ext cx="1924538" cy="584776"/>
          </a:xfrm>
          <a:prstGeom prst="rect">
            <a:avLst/>
          </a:prstGeom>
          <a:noFill/>
        </p:spPr>
        <p:txBody>
          <a:bodyPr wrap="square" rtlCol="0">
            <a:spAutoFit/>
          </a:bodyPr>
          <a:lstStyle/>
          <a:p>
            <a:pPr algn="r"/>
            <a:r>
              <a:rPr lang="en-US" sz="3200" b="1">
                <a:solidFill>
                  <a:schemeClr val="tx2">
                    <a:lumMod val="75000"/>
                  </a:schemeClr>
                </a:solidFill>
                <a:latin typeface="Abadi MT Condensed Extra Bold"/>
                <a:cs typeface="Abadi MT Condensed Extra Bold"/>
              </a:rPr>
              <a:t>LEARNINGS</a:t>
            </a:r>
            <a:endParaRPr lang="en-US" sz="3200">
              <a:solidFill>
                <a:schemeClr val="tx2">
                  <a:lumMod val="75000"/>
                </a:schemeClr>
              </a:solidFill>
              <a:latin typeface="Abadi MT Condensed Extra Bold"/>
              <a:cs typeface="Abadi MT Condensed Extra Bold"/>
            </a:endParaRPr>
          </a:p>
        </p:txBody>
      </p:sp>
      <p:sp>
        <p:nvSpPr>
          <p:cNvPr id="25" name="TextBox 24"/>
          <p:cNvSpPr txBox="1"/>
          <p:nvPr/>
        </p:nvSpPr>
        <p:spPr>
          <a:xfrm>
            <a:off x="2012462" y="1549400"/>
            <a:ext cx="7091851" cy="553998"/>
          </a:xfrm>
          <a:prstGeom prst="rect">
            <a:avLst/>
          </a:prstGeom>
          <a:noFill/>
        </p:spPr>
        <p:txBody>
          <a:bodyPr wrap="square" rtlCol="0">
            <a:spAutoFit/>
          </a:bodyPr>
          <a:lstStyle/>
          <a:p>
            <a:r>
              <a:rPr lang="en-US" sz="3000">
                <a:latin typeface="Abadi MT Condensed Light"/>
                <a:cs typeface="Abadi MT Condensed Light"/>
              </a:rPr>
              <a:t>What did we learn?</a:t>
            </a:r>
          </a:p>
        </p:txBody>
      </p:sp>
      <p:grpSp>
        <p:nvGrpSpPr>
          <p:cNvPr id="26" name="Group 25"/>
          <p:cNvGrpSpPr/>
          <p:nvPr/>
        </p:nvGrpSpPr>
        <p:grpSpPr>
          <a:xfrm>
            <a:off x="889001" y="2245746"/>
            <a:ext cx="8254999" cy="980054"/>
            <a:chOff x="889001" y="2303387"/>
            <a:chExt cx="8254999" cy="980054"/>
          </a:xfrm>
        </p:grpSpPr>
        <p:grpSp>
          <p:nvGrpSpPr>
            <p:cNvPr id="27" name="Group 26"/>
            <p:cNvGrpSpPr/>
            <p:nvPr/>
          </p:nvGrpSpPr>
          <p:grpSpPr>
            <a:xfrm>
              <a:off x="889001" y="2395086"/>
              <a:ext cx="8254999" cy="879887"/>
              <a:chOff x="889001" y="2570928"/>
              <a:chExt cx="8254999" cy="879887"/>
            </a:xfrm>
          </p:grpSpPr>
          <p:sp>
            <p:nvSpPr>
              <p:cNvPr id="30" name="Rectangle 29"/>
              <p:cNvSpPr/>
              <p:nvPr/>
            </p:nvSpPr>
            <p:spPr>
              <a:xfrm>
                <a:off x="889001" y="2570928"/>
                <a:ext cx="8254999" cy="879887"/>
              </a:xfrm>
              <a:prstGeom prst="rect">
                <a:avLst/>
              </a:prstGeom>
              <a:solidFill>
                <a:schemeClr val="accent6">
                  <a:lumMod val="20000"/>
                  <a:lumOff val="80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TextBox 30"/>
              <p:cNvSpPr txBox="1"/>
              <p:nvPr/>
            </p:nvSpPr>
            <p:spPr>
              <a:xfrm>
                <a:off x="1954846" y="2614234"/>
                <a:ext cx="6808154" cy="369332"/>
              </a:xfrm>
              <a:prstGeom prst="rect">
                <a:avLst/>
              </a:prstGeom>
              <a:noFill/>
            </p:spPr>
            <p:txBody>
              <a:bodyPr wrap="square" lIns="0" tIns="0" rIns="108000" bIns="0" rtlCol="0" anchor="t" anchorCtr="0">
                <a:spAutoFit/>
              </a:bodyPr>
              <a:lstStyle/>
              <a:p>
                <a:pPr marL="180000"/>
                <a:r>
                  <a:rPr lang="en-US" sz="2400" dirty="0">
                    <a:solidFill>
                      <a:srgbClr val="B27979"/>
                    </a:solidFill>
                    <a:latin typeface="Abadi MT Condensed Light"/>
                    <a:cs typeface="Abadi MT Condensed Light"/>
                  </a:rPr>
                  <a:t>TARGET CUSTOMER FOR A SaaS OFFERING</a:t>
                </a:r>
                <a:endParaRPr lang="en-US" sz="2000" dirty="0">
                  <a:solidFill>
                    <a:srgbClr val="B27979"/>
                  </a:solidFill>
                  <a:latin typeface="Abadi MT Condensed Light"/>
                  <a:cs typeface="Abadi MT Condensed Light"/>
                </a:endParaRPr>
              </a:p>
            </p:txBody>
          </p:sp>
          <p:sp>
            <p:nvSpPr>
              <p:cNvPr id="32" name="TextBox 31"/>
              <p:cNvSpPr txBox="1"/>
              <p:nvPr/>
            </p:nvSpPr>
            <p:spPr>
              <a:xfrm>
                <a:off x="2043724" y="3035656"/>
                <a:ext cx="7100276" cy="246221"/>
              </a:xfrm>
              <a:prstGeom prst="rect">
                <a:avLst/>
              </a:prstGeom>
              <a:noFill/>
            </p:spPr>
            <p:txBody>
              <a:bodyPr wrap="square" lIns="108000" tIns="0" rIns="108000" bIns="0" rtlCol="0" anchor="t" anchorCtr="0">
                <a:spAutoFit/>
              </a:bodyPr>
              <a:lstStyle/>
              <a:p>
                <a:pPr>
                  <a:spcAft>
                    <a:spcPts val="200"/>
                  </a:spcAft>
                </a:pPr>
                <a:r>
                  <a:rPr lang="en-US" sz="1600" i="1" dirty="0">
                    <a:solidFill>
                      <a:srgbClr val="B27979"/>
                    </a:solidFill>
                    <a:latin typeface="Abadi MT Condensed Light"/>
                    <a:cs typeface="Abadi MT Condensed Light"/>
                  </a:rPr>
                  <a:t>SaaS offering target the end user, who needs an application to perform a business function.</a:t>
                </a:r>
              </a:p>
            </p:txBody>
          </p:sp>
        </p:grpSp>
        <p:sp>
          <p:nvSpPr>
            <p:cNvPr id="28" name="Rectangle 27"/>
            <p:cNvSpPr/>
            <p:nvPr/>
          </p:nvSpPr>
          <p:spPr>
            <a:xfrm>
              <a:off x="889001" y="2388213"/>
              <a:ext cx="1035538" cy="895228"/>
            </a:xfrm>
            <a:prstGeom prst="rect">
              <a:avLst/>
            </a:prstGeom>
            <a:solidFill>
              <a:schemeClr val="accent6">
                <a:lumMod val="50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TextBox 28"/>
            <p:cNvSpPr txBox="1"/>
            <p:nvPr/>
          </p:nvSpPr>
          <p:spPr>
            <a:xfrm>
              <a:off x="1065500" y="2303387"/>
              <a:ext cx="922389" cy="923330"/>
            </a:xfrm>
            <a:prstGeom prst="rect">
              <a:avLst/>
            </a:prstGeom>
            <a:noFill/>
            <a:ln>
              <a:noFill/>
            </a:ln>
          </p:spPr>
          <p:txBody>
            <a:bodyPr wrap="square" lIns="0" rtlCol="0">
              <a:spAutoFit/>
            </a:bodyPr>
            <a:lstStyle>
              <a:defPPr>
                <a:defRPr lang="en-US"/>
              </a:defPPr>
              <a:lvl1pPr algn="r">
                <a:defRPr sz="6000">
                  <a:solidFill>
                    <a:schemeClr val="accent6">
                      <a:lumMod val="20000"/>
                      <a:lumOff val="80000"/>
                    </a:schemeClr>
                  </a:solidFill>
                  <a:latin typeface="Arial Narrow"/>
                  <a:cs typeface="Arial Narrow"/>
                </a:defRPr>
              </a:lvl1pPr>
            </a:lstStyle>
            <a:p>
              <a:r>
                <a:rPr lang="en-US" sz="5400"/>
                <a:t>01</a:t>
              </a:r>
            </a:p>
          </p:txBody>
        </p:sp>
      </p:grpSp>
      <p:grpSp>
        <p:nvGrpSpPr>
          <p:cNvPr id="33" name="Group 32"/>
          <p:cNvGrpSpPr/>
          <p:nvPr/>
        </p:nvGrpSpPr>
        <p:grpSpPr>
          <a:xfrm>
            <a:off x="889001" y="3217429"/>
            <a:ext cx="8264156" cy="1765170"/>
            <a:chOff x="889001" y="3763643"/>
            <a:chExt cx="8264156" cy="1765170"/>
          </a:xfrm>
        </p:grpSpPr>
        <p:grpSp>
          <p:nvGrpSpPr>
            <p:cNvPr id="34" name="Group 33"/>
            <p:cNvGrpSpPr/>
            <p:nvPr/>
          </p:nvGrpSpPr>
          <p:grpSpPr>
            <a:xfrm>
              <a:off x="1006232" y="3858871"/>
              <a:ext cx="8146925" cy="1657242"/>
              <a:chOff x="1010181" y="2936947"/>
              <a:chExt cx="8146925" cy="1657242"/>
            </a:xfrm>
          </p:grpSpPr>
          <p:grpSp>
            <p:nvGrpSpPr>
              <p:cNvPr id="37" name="Group 36"/>
              <p:cNvGrpSpPr/>
              <p:nvPr/>
            </p:nvGrpSpPr>
            <p:grpSpPr>
              <a:xfrm>
                <a:off x="1010181" y="2936947"/>
                <a:ext cx="8133819" cy="1657242"/>
                <a:chOff x="1782876" y="3053239"/>
                <a:chExt cx="7623531" cy="2666812"/>
              </a:xfrm>
            </p:grpSpPr>
            <p:sp>
              <p:nvSpPr>
                <p:cNvPr id="39" name="Rectangle 38"/>
                <p:cNvSpPr/>
                <p:nvPr/>
              </p:nvSpPr>
              <p:spPr>
                <a:xfrm>
                  <a:off x="1782876" y="3053239"/>
                  <a:ext cx="7623531" cy="2666812"/>
                </a:xfrm>
                <a:prstGeom prst="rect">
                  <a:avLst/>
                </a:prstGeom>
                <a:solidFill>
                  <a:schemeClr val="accent5">
                    <a:lumMod val="40000"/>
                    <a:lumOff val="60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TextBox 39"/>
                <p:cNvSpPr txBox="1"/>
                <p:nvPr/>
              </p:nvSpPr>
              <p:spPr>
                <a:xfrm>
                  <a:off x="2645406" y="3149079"/>
                  <a:ext cx="5824346" cy="594324"/>
                </a:xfrm>
                <a:prstGeom prst="rect">
                  <a:avLst/>
                </a:prstGeom>
                <a:noFill/>
              </p:spPr>
              <p:txBody>
                <a:bodyPr wrap="square" lIns="0" tIns="0" rIns="108000" bIns="0" rtlCol="0" anchor="t" anchorCtr="0">
                  <a:spAutoFit/>
                </a:bodyPr>
                <a:lstStyle/>
                <a:p>
                  <a:pPr marL="180000"/>
                  <a:r>
                    <a:rPr lang="en-US" sz="2400" dirty="0">
                      <a:solidFill>
                        <a:schemeClr val="accent5">
                          <a:lumMod val="75000"/>
                        </a:schemeClr>
                      </a:solidFill>
                      <a:latin typeface="Abadi MT Condensed Light"/>
                      <a:cs typeface="Abadi MT Condensed Light"/>
                    </a:rPr>
                    <a:t>ADVANTAGES AND DISADVANTAGES OF A SaaS OFFERING</a:t>
                  </a:r>
                  <a:endParaRPr lang="en-US" sz="2000" dirty="0">
                    <a:solidFill>
                      <a:schemeClr val="accent5">
                        <a:lumMod val="75000"/>
                      </a:schemeClr>
                    </a:solidFill>
                    <a:latin typeface="Abadi MT Condensed Light"/>
                    <a:cs typeface="Abadi MT Condensed Light"/>
                  </a:endParaRPr>
                </a:p>
              </p:txBody>
            </p:sp>
          </p:grpSp>
          <p:sp>
            <p:nvSpPr>
              <p:cNvPr id="38" name="TextBox 37"/>
              <p:cNvSpPr txBox="1"/>
              <p:nvPr/>
            </p:nvSpPr>
            <p:spPr>
              <a:xfrm>
                <a:off x="1987103" y="3411562"/>
                <a:ext cx="7170003" cy="984885"/>
              </a:xfrm>
              <a:prstGeom prst="rect">
                <a:avLst/>
              </a:prstGeom>
              <a:noFill/>
            </p:spPr>
            <p:txBody>
              <a:bodyPr wrap="square" lIns="108000" tIns="0" rIns="108000" bIns="0" rtlCol="0" anchor="t" anchorCtr="0">
                <a:spAutoFit/>
              </a:bodyPr>
              <a:lstStyle/>
              <a:p>
                <a:pPr>
                  <a:spcBef>
                    <a:spcPts val="300"/>
                  </a:spcBef>
                  <a:spcAft>
                    <a:spcPts val="300"/>
                  </a:spcAft>
                </a:pPr>
                <a:r>
                  <a:rPr lang="en-US" sz="1600" i="1" dirty="0">
                    <a:solidFill>
                      <a:schemeClr val="accent5">
                        <a:lumMod val="75000"/>
                      </a:schemeClr>
                    </a:solidFill>
                    <a:latin typeface="Abadi MT Condensed Light"/>
                    <a:cs typeface="Abadi MT Condensed Light"/>
                  </a:rPr>
                  <a:t>Software-as-a-Service is an attractive option because of its small upfront investment and capability of delivering “ready to use” applications for both business organisation and the individual. While this model is overall attractive it might not be optimal in scenarios where more control is needed or the scale of an organisation makes subscription costs the same or higher that perpetual licenses.</a:t>
                </a:r>
                <a:endParaRPr lang="en-US" sz="1400" i="1" dirty="0">
                  <a:solidFill>
                    <a:schemeClr val="accent5">
                      <a:lumMod val="75000"/>
                    </a:schemeClr>
                  </a:solidFill>
                  <a:latin typeface="Abadi MT Condensed Light"/>
                  <a:cs typeface="Abadi MT Condensed Light"/>
                </a:endParaRPr>
              </a:p>
            </p:txBody>
          </p:sp>
        </p:grpSp>
        <p:sp>
          <p:nvSpPr>
            <p:cNvPr id="35" name="Rectangle 34"/>
            <p:cNvSpPr/>
            <p:nvPr/>
          </p:nvSpPr>
          <p:spPr>
            <a:xfrm>
              <a:off x="889001" y="3871571"/>
              <a:ext cx="1035537" cy="1657242"/>
            </a:xfrm>
            <a:prstGeom prst="rect">
              <a:avLst/>
            </a:prstGeom>
            <a:solidFill>
              <a:schemeClr val="accent5">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TextBox 35"/>
            <p:cNvSpPr txBox="1"/>
            <p:nvPr/>
          </p:nvSpPr>
          <p:spPr>
            <a:xfrm>
              <a:off x="1003204" y="3763643"/>
              <a:ext cx="922389" cy="923330"/>
            </a:xfrm>
            <a:prstGeom prst="rect">
              <a:avLst/>
            </a:prstGeom>
            <a:noFill/>
            <a:ln>
              <a:noFill/>
            </a:ln>
          </p:spPr>
          <p:txBody>
            <a:bodyPr wrap="square" lIns="0" rtlCol="0">
              <a:spAutoFit/>
            </a:bodyPr>
            <a:lstStyle/>
            <a:p>
              <a:pPr algn="r"/>
              <a:r>
                <a:rPr lang="en-US" sz="5400">
                  <a:solidFill>
                    <a:schemeClr val="accent5">
                      <a:lumMod val="40000"/>
                      <a:lumOff val="60000"/>
                    </a:schemeClr>
                  </a:solidFill>
                  <a:latin typeface="Arial Narrow"/>
                  <a:cs typeface="Arial Narrow"/>
                </a:rPr>
                <a:t>02</a:t>
              </a:r>
              <a:endParaRPr lang="en-US" sz="3200">
                <a:solidFill>
                  <a:schemeClr val="accent5">
                    <a:lumMod val="40000"/>
                    <a:lumOff val="60000"/>
                  </a:schemeClr>
                </a:solidFill>
                <a:latin typeface="Arial Narrow"/>
                <a:cs typeface="Arial Narrow"/>
              </a:endParaRPr>
            </a:p>
          </p:txBody>
        </p:sp>
      </p:grpSp>
      <p:grpSp>
        <p:nvGrpSpPr>
          <p:cNvPr id="41" name="Group 40"/>
          <p:cNvGrpSpPr/>
          <p:nvPr/>
        </p:nvGrpSpPr>
        <p:grpSpPr>
          <a:xfrm>
            <a:off x="884767" y="5000333"/>
            <a:ext cx="8259233" cy="1222669"/>
            <a:chOff x="1092200" y="4945297"/>
            <a:chExt cx="8259233" cy="1222669"/>
          </a:xfrm>
        </p:grpSpPr>
        <p:grpSp>
          <p:nvGrpSpPr>
            <p:cNvPr id="42" name="Group 41"/>
            <p:cNvGrpSpPr/>
            <p:nvPr/>
          </p:nvGrpSpPr>
          <p:grpSpPr>
            <a:xfrm>
              <a:off x="1092200" y="4945297"/>
              <a:ext cx="8259233" cy="1222669"/>
              <a:chOff x="884551" y="5190535"/>
              <a:chExt cx="8259233" cy="1222669"/>
            </a:xfrm>
          </p:grpSpPr>
          <p:grpSp>
            <p:nvGrpSpPr>
              <p:cNvPr id="44" name="Group 43"/>
              <p:cNvGrpSpPr/>
              <p:nvPr/>
            </p:nvGrpSpPr>
            <p:grpSpPr>
              <a:xfrm>
                <a:off x="1354666" y="5261584"/>
                <a:ext cx="7789118" cy="1151620"/>
                <a:chOff x="3483167" y="4206123"/>
                <a:chExt cx="6321182" cy="2043708"/>
              </a:xfrm>
            </p:grpSpPr>
            <p:sp>
              <p:nvSpPr>
                <p:cNvPr id="47" name="Rectangle 46"/>
                <p:cNvSpPr/>
                <p:nvPr/>
              </p:nvSpPr>
              <p:spPr>
                <a:xfrm>
                  <a:off x="3483167" y="4206123"/>
                  <a:ext cx="6321182" cy="2043708"/>
                </a:xfrm>
                <a:prstGeom prst="rect">
                  <a:avLst/>
                </a:prstGeom>
                <a:solidFill>
                  <a:schemeClr val="tx2">
                    <a:lumMod val="20000"/>
                    <a:lumOff val="80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TextBox 47"/>
                <p:cNvSpPr txBox="1"/>
                <p:nvPr/>
              </p:nvSpPr>
              <p:spPr>
                <a:xfrm>
                  <a:off x="3976619" y="4270711"/>
                  <a:ext cx="5250562" cy="655431"/>
                </a:xfrm>
                <a:prstGeom prst="rect">
                  <a:avLst/>
                </a:prstGeom>
                <a:noFill/>
              </p:spPr>
              <p:txBody>
                <a:bodyPr wrap="square" lIns="0" tIns="0" rIns="108000" bIns="0" rtlCol="0" anchor="t" anchorCtr="0">
                  <a:spAutoFit/>
                </a:bodyPr>
                <a:lstStyle/>
                <a:p>
                  <a:pPr marL="1404000" indent="-1285200"/>
                  <a:r>
                    <a:rPr lang="en-US" sz="2400" dirty="0">
                      <a:solidFill>
                        <a:schemeClr val="accent1">
                          <a:lumMod val="75000"/>
                        </a:schemeClr>
                      </a:solidFill>
                      <a:latin typeface="Abadi MT Condensed Light"/>
                      <a:cs typeface="Abadi MT Condensed Light"/>
                    </a:rPr>
                    <a:t>ASPECTS TO CONSIDER FOR EVALUATING SaaS OFFERING</a:t>
                  </a:r>
                </a:p>
              </p:txBody>
            </p:sp>
          </p:grpSp>
          <p:sp>
            <p:nvSpPr>
              <p:cNvPr id="45" name="Rectangle 44"/>
              <p:cNvSpPr/>
              <p:nvPr/>
            </p:nvSpPr>
            <p:spPr>
              <a:xfrm>
                <a:off x="884551" y="5261580"/>
                <a:ext cx="1039987" cy="1151622"/>
              </a:xfrm>
              <a:prstGeom prst="rect">
                <a:avLst/>
              </a:prstGeom>
              <a:solidFill>
                <a:schemeClr val="accent1">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TextBox 45"/>
              <p:cNvSpPr txBox="1"/>
              <p:nvPr/>
            </p:nvSpPr>
            <p:spPr>
              <a:xfrm>
                <a:off x="1032719" y="5190535"/>
                <a:ext cx="891346" cy="923330"/>
              </a:xfrm>
              <a:prstGeom prst="rect">
                <a:avLst/>
              </a:prstGeom>
              <a:noFill/>
              <a:ln>
                <a:noFill/>
              </a:ln>
            </p:spPr>
            <p:txBody>
              <a:bodyPr wrap="square" lIns="0" rtlCol="0">
                <a:spAutoFit/>
              </a:bodyPr>
              <a:lstStyle/>
              <a:p>
                <a:pPr algn="r"/>
                <a:r>
                  <a:rPr lang="en-US" sz="5400">
                    <a:solidFill>
                      <a:schemeClr val="accent1">
                        <a:lumMod val="40000"/>
                        <a:lumOff val="60000"/>
                      </a:schemeClr>
                    </a:solidFill>
                    <a:latin typeface="Arial Narrow"/>
                    <a:cs typeface="Arial Narrow"/>
                  </a:rPr>
                  <a:t>03</a:t>
                </a:r>
              </a:p>
            </p:txBody>
          </p:sp>
        </p:grpSp>
        <p:sp>
          <p:nvSpPr>
            <p:cNvPr id="43" name="TextBox 42"/>
            <p:cNvSpPr txBox="1"/>
            <p:nvPr/>
          </p:nvSpPr>
          <p:spPr>
            <a:xfrm>
              <a:off x="2159981" y="5482192"/>
              <a:ext cx="7064452" cy="492443"/>
            </a:xfrm>
            <a:prstGeom prst="rect">
              <a:avLst/>
            </a:prstGeom>
            <a:noFill/>
          </p:spPr>
          <p:txBody>
            <a:bodyPr wrap="square" lIns="108000" tIns="0" rIns="108000" bIns="0" rtlCol="0" anchor="t" anchorCtr="0">
              <a:spAutoFit/>
            </a:bodyPr>
            <a:lstStyle/>
            <a:p>
              <a:r>
                <a:rPr lang="en-US" sz="1600" i="1" dirty="0">
                  <a:solidFill>
                    <a:schemeClr val="accent1">
                      <a:lumMod val="75000"/>
                    </a:schemeClr>
                  </a:solidFill>
                  <a:latin typeface="Abadi MT Condensed Light"/>
                  <a:cs typeface="Abadi MT Condensed Light"/>
                </a:rPr>
                <a:t>We briefly overviewed some of the key aspects to consider when evaluating the suitability of a SaaS offering for an organisation. </a:t>
              </a:r>
              <a:endParaRPr lang="en-US" i="1" dirty="0">
                <a:solidFill>
                  <a:schemeClr val="accent1">
                    <a:lumMod val="75000"/>
                  </a:schemeClr>
                </a:solidFill>
                <a:latin typeface="Abadi MT Condensed Light"/>
                <a:cs typeface="Abadi MT Condensed Light"/>
              </a:endParaRPr>
            </a:p>
          </p:txBody>
        </p:sp>
      </p:grpSp>
    </p:spTree>
    <p:extLst>
      <p:ext uri="{BB962C8B-B14F-4D97-AF65-F5344CB8AC3E}">
        <p14:creationId xmlns:p14="http://schemas.microsoft.com/office/powerpoint/2010/main" val="229067443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93F46CF-F35D-9048-B5C8-CC21AB4198F8}"/>
              </a:ext>
            </a:extLst>
          </p:cNvPr>
          <p:cNvSpPr>
            <a:spLocks noGrp="1"/>
          </p:cNvSpPr>
          <p:nvPr>
            <p:ph type="ctrTitle"/>
          </p:nvPr>
        </p:nvSpPr>
        <p:spPr/>
        <p:txBody>
          <a:bodyPr/>
          <a:lstStyle/>
          <a:p>
            <a:r>
              <a:rPr lang="en-US" dirty="0"/>
              <a:t>Case Studies</a:t>
            </a:r>
          </a:p>
        </p:txBody>
      </p:sp>
      <p:sp>
        <p:nvSpPr>
          <p:cNvPr id="4" name="Subtitle 3">
            <a:extLst>
              <a:ext uri="{FF2B5EF4-FFF2-40B4-BE49-F238E27FC236}">
                <a16:creationId xmlns:a16="http://schemas.microsoft.com/office/drawing/2014/main" id="{37BB3DCC-5C7B-2E4F-8906-114931A9B2A7}"/>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245404431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Business cases</a:t>
            </a:r>
          </a:p>
        </p:txBody>
      </p:sp>
      <p:sp>
        <p:nvSpPr>
          <p:cNvPr id="4" name="Date Placeholder 3"/>
          <p:cNvSpPr>
            <a:spLocks noGrp="1"/>
          </p:cNvSpPr>
          <p:nvPr>
            <p:ph type="dt" sz="half" idx="10"/>
          </p:nvPr>
        </p:nvSpPr>
        <p:spPr/>
        <p:txBody>
          <a:bodyPr/>
          <a:lstStyle/>
          <a:p>
            <a:fld id="{3D204B18-9485-D74D-B2B3-6C26E88E40BB}" type="datetime1">
              <a:rPr lang="en-AU"/>
              <a:pPr/>
              <a:t>17/4/18</a:t>
            </a:fld>
            <a:endParaRPr lang="en-US"/>
          </a:p>
        </p:txBody>
      </p:sp>
      <p:sp>
        <p:nvSpPr>
          <p:cNvPr id="6" name="Slide Number Placeholder 5"/>
          <p:cNvSpPr>
            <a:spLocks noGrp="1"/>
          </p:cNvSpPr>
          <p:nvPr>
            <p:ph type="sldNum" sz="quarter" idx="12"/>
          </p:nvPr>
        </p:nvSpPr>
        <p:spPr/>
        <p:txBody>
          <a:bodyPr/>
          <a:lstStyle/>
          <a:p>
            <a:fld id="{BBE0A389-EB18-824A-A5ED-72ACC9A7FB5D}" type="slidenum">
              <a:rPr lang="en-US"/>
              <a:pPr/>
              <a:t>38</a:t>
            </a:fld>
            <a:endParaRPr lang="en-US"/>
          </a:p>
        </p:txBody>
      </p:sp>
      <p:sp>
        <p:nvSpPr>
          <p:cNvPr id="22" name="Rectangle 21"/>
          <p:cNvSpPr/>
          <p:nvPr/>
        </p:nvSpPr>
        <p:spPr>
          <a:xfrm>
            <a:off x="0" y="1498594"/>
            <a:ext cx="9153158" cy="4961473"/>
          </a:xfrm>
          <a:prstGeom prst="rect">
            <a:avLst/>
          </a:prstGeom>
          <a:solidFill>
            <a:schemeClr val="bg1">
              <a:alpha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3" name="Straight Connector 22"/>
          <p:cNvCxnSpPr/>
          <p:nvPr/>
        </p:nvCxnSpPr>
        <p:spPr>
          <a:xfrm>
            <a:off x="1924538" y="1676400"/>
            <a:ext cx="0" cy="4699000"/>
          </a:xfrm>
          <a:prstGeom prst="line">
            <a:avLst/>
          </a:prstGeom>
          <a:ln w="3175" cmpd="sng">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4" name="TextBox 23"/>
          <p:cNvSpPr txBox="1"/>
          <p:nvPr/>
        </p:nvSpPr>
        <p:spPr>
          <a:xfrm>
            <a:off x="0" y="1520770"/>
            <a:ext cx="1924538" cy="584776"/>
          </a:xfrm>
          <a:prstGeom prst="rect">
            <a:avLst/>
          </a:prstGeom>
          <a:noFill/>
        </p:spPr>
        <p:txBody>
          <a:bodyPr wrap="square" rtlCol="0">
            <a:spAutoFit/>
          </a:bodyPr>
          <a:lstStyle/>
          <a:p>
            <a:pPr algn="r"/>
            <a:r>
              <a:rPr lang="en-US" sz="3200" b="1">
                <a:solidFill>
                  <a:schemeClr val="tx2">
                    <a:lumMod val="75000"/>
                  </a:schemeClr>
                </a:solidFill>
                <a:latin typeface="Abadi MT Condensed Extra Bold"/>
                <a:cs typeface="Abadi MT Condensed Extra Bold"/>
              </a:rPr>
              <a:t>EXERCISE</a:t>
            </a:r>
            <a:endParaRPr lang="en-US" sz="3200">
              <a:solidFill>
                <a:schemeClr val="tx2">
                  <a:lumMod val="75000"/>
                </a:schemeClr>
              </a:solidFill>
              <a:latin typeface="Abadi MT Condensed Extra Bold"/>
              <a:cs typeface="Abadi MT Condensed Extra Bold"/>
            </a:endParaRPr>
          </a:p>
        </p:txBody>
      </p:sp>
      <p:sp>
        <p:nvSpPr>
          <p:cNvPr id="25" name="TextBox 24"/>
          <p:cNvSpPr txBox="1"/>
          <p:nvPr/>
        </p:nvSpPr>
        <p:spPr>
          <a:xfrm>
            <a:off x="2012462" y="1549400"/>
            <a:ext cx="7091851" cy="553998"/>
          </a:xfrm>
          <a:prstGeom prst="rect">
            <a:avLst/>
          </a:prstGeom>
          <a:noFill/>
        </p:spPr>
        <p:txBody>
          <a:bodyPr wrap="square" rtlCol="0">
            <a:spAutoFit/>
          </a:bodyPr>
          <a:lstStyle/>
          <a:p>
            <a:r>
              <a:rPr lang="en-US" sz="3000">
                <a:latin typeface="Abadi MT Condensed Light"/>
                <a:cs typeface="Abadi MT Condensed Light"/>
              </a:rPr>
              <a:t>Which one of these is a SaaS offering?</a:t>
            </a:r>
          </a:p>
        </p:txBody>
      </p:sp>
      <p:grpSp>
        <p:nvGrpSpPr>
          <p:cNvPr id="26" name="Group 25"/>
          <p:cNvGrpSpPr/>
          <p:nvPr/>
        </p:nvGrpSpPr>
        <p:grpSpPr>
          <a:xfrm>
            <a:off x="889001" y="2084873"/>
            <a:ext cx="8254999" cy="980054"/>
            <a:chOff x="889001" y="2303387"/>
            <a:chExt cx="8254999" cy="980054"/>
          </a:xfrm>
        </p:grpSpPr>
        <p:grpSp>
          <p:nvGrpSpPr>
            <p:cNvPr id="27" name="Group 26"/>
            <p:cNvGrpSpPr/>
            <p:nvPr/>
          </p:nvGrpSpPr>
          <p:grpSpPr>
            <a:xfrm>
              <a:off x="889001" y="2395086"/>
              <a:ext cx="8254999" cy="879887"/>
              <a:chOff x="889001" y="2570928"/>
              <a:chExt cx="8254999" cy="879887"/>
            </a:xfrm>
          </p:grpSpPr>
          <p:sp>
            <p:nvSpPr>
              <p:cNvPr id="30" name="Rectangle 29"/>
              <p:cNvSpPr/>
              <p:nvPr/>
            </p:nvSpPr>
            <p:spPr>
              <a:xfrm>
                <a:off x="889001" y="2570928"/>
                <a:ext cx="8254999" cy="879887"/>
              </a:xfrm>
              <a:prstGeom prst="rect">
                <a:avLst/>
              </a:prstGeom>
              <a:solidFill>
                <a:schemeClr val="accent6">
                  <a:lumMod val="20000"/>
                  <a:lumOff val="80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TextBox 30"/>
              <p:cNvSpPr txBox="1"/>
              <p:nvPr/>
            </p:nvSpPr>
            <p:spPr>
              <a:xfrm>
                <a:off x="1954846" y="2614234"/>
                <a:ext cx="6808154" cy="369332"/>
              </a:xfrm>
              <a:prstGeom prst="rect">
                <a:avLst/>
              </a:prstGeom>
              <a:noFill/>
            </p:spPr>
            <p:txBody>
              <a:bodyPr wrap="square" lIns="0" tIns="0" rIns="108000" bIns="0" rtlCol="0" anchor="t" anchorCtr="0">
                <a:spAutoFit/>
              </a:bodyPr>
              <a:lstStyle/>
              <a:p>
                <a:pPr marL="180000"/>
                <a:r>
                  <a:rPr lang="en-US" sz="2400" dirty="0">
                    <a:solidFill>
                      <a:srgbClr val="B27979"/>
                    </a:solidFill>
                    <a:latin typeface="Abadi MT Condensed Light"/>
                    <a:cs typeface="Abadi MT Condensed Light"/>
                  </a:rPr>
                  <a:t>ON-LINE TRAVEL BOOKING</a:t>
                </a:r>
                <a:endParaRPr lang="en-US" sz="2000" dirty="0">
                  <a:solidFill>
                    <a:srgbClr val="B27979"/>
                  </a:solidFill>
                  <a:latin typeface="Abadi MT Condensed Light"/>
                  <a:cs typeface="Abadi MT Condensed Light"/>
                </a:endParaRPr>
              </a:p>
            </p:txBody>
          </p:sp>
          <p:sp>
            <p:nvSpPr>
              <p:cNvPr id="32" name="TextBox 31"/>
              <p:cNvSpPr txBox="1"/>
              <p:nvPr/>
            </p:nvSpPr>
            <p:spPr>
              <a:xfrm>
                <a:off x="2043724" y="3035656"/>
                <a:ext cx="7100276" cy="246221"/>
              </a:xfrm>
              <a:prstGeom prst="rect">
                <a:avLst/>
              </a:prstGeom>
              <a:noFill/>
            </p:spPr>
            <p:txBody>
              <a:bodyPr wrap="square" lIns="108000" tIns="0" rIns="108000" bIns="0" rtlCol="0" anchor="t" anchorCtr="0">
                <a:spAutoFit/>
              </a:bodyPr>
              <a:lstStyle/>
              <a:p>
                <a:pPr>
                  <a:spcAft>
                    <a:spcPts val="200"/>
                  </a:spcAft>
                </a:pPr>
                <a:r>
                  <a:rPr lang="en-US" sz="1600" i="1" dirty="0">
                    <a:solidFill>
                      <a:srgbClr val="B27979"/>
                    </a:solidFill>
                    <a:latin typeface="Abadi MT Condensed Light"/>
                    <a:cs typeface="Abadi MT Condensed Light"/>
                  </a:rPr>
                  <a:t>They offer the ability to browse for different hotels, flights, and hire cars on line.</a:t>
                </a:r>
              </a:p>
            </p:txBody>
          </p:sp>
        </p:grpSp>
        <p:sp>
          <p:nvSpPr>
            <p:cNvPr id="28" name="Rectangle 27"/>
            <p:cNvSpPr/>
            <p:nvPr/>
          </p:nvSpPr>
          <p:spPr>
            <a:xfrm>
              <a:off x="889001" y="2388213"/>
              <a:ext cx="1035538" cy="895228"/>
            </a:xfrm>
            <a:prstGeom prst="rect">
              <a:avLst/>
            </a:prstGeom>
            <a:solidFill>
              <a:schemeClr val="accent6">
                <a:lumMod val="50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TextBox 28"/>
            <p:cNvSpPr txBox="1"/>
            <p:nvPr/>
          </p:nvSpPr>
          <p:spPr>
            <a:xfrm>
              <a:off x="1006231" y="2303387"/>
              <a:ext cx="922389" cy="923330"/>
            </a:xfrm>
            <a:prstGeom prst="rect">
              <a:avLst/>
            </a:prstGeom>
            <a:noFill/>
            <a:ln>
              <a:noFill/>
            </a:ln>
          </p:spPr>
          <p:txBody>
            <a:bodyPr wrap="square" lIns="0" rtlCol="0">
              <a:spAutoFit/>
            </a:bodyPr>
            <a:lstStyle>
              <a:defPPr>
                <a:defRPr lang="en-US"/>
              </a:defPPr>
              <a:lvl1pPr algn="r">
                <a:defRPr sz="6000">
                  <a:solidFill>
                    <a:schemeClr val="accent6">
                      <a:lumMod val="20000"/>
                      <a:lumOff val="80000"/>
                    </a:schemeClr>
                  </a:solidFill>
                  <a:latin typeface="Arial Narrow"/>
                  <a:cs typeface="Arial Narrow"/>
                </a:defRPr>
              </a:lvl1pPr>
            </a:lstStyle>
            <a:p>
              <a:r>
                <a:rPr lang="en-US" sz="5400"/>
                <a:t>?</a:t>
              </a:r>
            </a:p>
          </p:txBody>
        </p:sp>
      </p:grpSp>
      <p:grpSp>
        <p:nvGrpSpPr>
          <p:cNvPr id="33" name="Group 32"/>
          <p:cNvGrpSpPr/>
          <p:nvPr/>
        </p:nvGrpSpPr>
        <p:grpSpPr>
          <a:xfrm>
            <a:off x="889001" y="3022688"/>
            <a:ext cx="8264156" cy="1185238"/>
            <a:chOff x="889001" y="3763643"/>
            <a:chExt cx="8264156" cy="1185238"/>
          </a:xfrm>
        </p:grpSpPr>
        <p:grpSp>
          <p:nvGrpSpPr>
            <p:cNvPr id="34" name="Group 33"/>
            <p:cNvGrpSpPr/>
            <p:nvPr/>
          </p:nvGrpSpPr>
          <p:grpSpPr>
            <a:xfrm>
              <a:off x="1006232" y="3858871"/>
              <a:ext cx="8146925" cy="1090010"/>
              <a:chOff x="1010181" y="2936947"/>
              <a:chExt cx="8146925" cy="1090010"/>
            </a:xfrm>
          </p:grpSpPr>
          <p:grpSp>
            <p:nvGrpSpPr>
              <p:cNvPr id="37" name="Group 36"/>
              <p:cNvGrpSpPr/>
              <p:nvPr/>
            </p:nvGrpSpPr>
            <p:grpSpPr>
              <a:xfrm>
                <a:off x="1010181" y="2936947"/>
                <a:ext cx="8133819" cy="1090010"/>
                <a:chOff x="1782876" y="3053239"/>
                <a:chExt cx="7623531" cy="1754030"/>
              </a:xfrm>
            </p:grpSpPr>
            <p:sp>
              <p:nvSpPr>
                <p:cNvPr id="39" name="Rectangle 38"/>
                <p:cNvSpPr/>
                <p:nvPr/>
              </p:nvSpPr>
              <p:spPr>
                <a:xfrm>
                  <a:off x="1782876" y="3053239"/>
                  <a:ext cx="7623531" cy="1754030"/>
                </a:xfrm>
                <a:prstGeom prst="rect">
                  <a:avLst/>
                </a:prstGeom>
                <a:solidFill>
                  <a:schemeClr val="accent5">
                    <a:lumMod val="40000"/>
                    <a:lumOff val="60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TextBox 39"/>
                <p:cNvSpPr txBox="1"/>
                <p:nvPr/>
              </p:nvSpPr>
              <p:spPr>
                <a:xfrm>
                  <a:off x="2645406" y="3149079"/>
                  <a:ext cx="5824346" cy="594324"/>
                </a:xfrm>
                <a:prstGeom prst="rect">
                  <a:avLst/>
                </a:prstGeom>
                <a:noFill/>
              </p:spPr>
              <p:txBody>
                <a:bodyPr wrap="square" lIns="0" tIns="0" rIns="108000" bIns="0" rtlCol="0" anchor="t" anchorCtr="0">
                  <a:spAutoFit/>
                </a:bodyPr>
                <a:lstStyle/>
                <a:p>
                  <a:pPr marL="180000"/>
                  <a:r>
                    <a:rPr lang="en-US" sz="2400" dirty="0">
                      <a:solidFill>
                        <a:schemeClr val="accent5">
                          <a:lumMod val="75000"/>
                        </a:schemeClr>
                      </a:solidFill>
                      <a:latin typeface="Abadi MT Condensed Light"/>
                      <a:cs typeface="Abadi MT Condensed Light"/>
                    </a:rPr>
                    <a:t>SOLUTIONS FOR DOCUMENT EDITING OVER THE WEB</a:t>
                  </a:r>
                  <a:endParaRPr lang="en-US" sz="2000" dirty="0">
                    <a:solidFill>
                      <a:schemeClr val="accent5">
                        <a:lumMod val="75000"/>
                      </a:schemeClr>
                    </a:solidFill>
                    <a:latin typeface="Abadi MT Condensed Light"/>
                    <a:cs typeface="Abadi MT Condensed Light"/>
                  </a:endParaRPr>
                </a:p>
              </p:txBody>
            </p:sp>
          </p:grpSp>
          <p:sp>
            <p:nvSpPr>
              <p:cNvPr id="38" name="TextBox 37"/>
              <p:cNvSpPr txBox="1"/>
              <p:nvPr/>
            </p:nvSpPr>
            <p:spPr>
              <a:xfrm>
                <a:off x="1987103" y="3411562"/>
                <a:ext cx="7170003" cy="492443"/>
              </a:xfrm>
              <a:prstGeom prst="rect">
                <a:avLst/>
              </a:prstGeom>
              <a:noFill/>
            </p:spPr>
            <p:txBody>
              <a:bodyPr wrap="square" lIns="108000" tIns="0" rIns="108000" bIns="0" rtlCol="0" anchor="t" anchorCtr="0">
                <a:spAutoFit/>
              </a:bodyPr>
              <a:lstStyle/>
              <a:p>
                <a:pPr>
                  <a:spcBef>
                    <a:spcPts val="300"/>
                  </a:spcBef>
                  <a:spcAft>
                    <a:spcPts val="300"/>
                  </a:spcAft>
                </a:pPr>
                <a:r>
                  <a:rPr lang="en-US" sz="1600" i="1" dirty="0">
                    <a:solidFill>
                      <a:schemeClr val="accent5">
                        <a:lumMod val="75000"/>
                      </a:schemeClr>
                    </a:solidFill>
                    <a:latin typeface="Abadi MT Condensed Light"/>
                    <a:cs typeface="Abadi MT Condensed Light"/>
                  </a:rPr>
                  <a:t>Web applications such as Google documents, which enable the creation and editing of documents, spreadsheets, and presentations from within the browser.</a:t>
                </a:r>
                <a:endParaRPr lang="en-US" sz="1400" i="1" dirty="0">
                  <a:solidFill>
                    <a:schemeClr val="accent5">
                      <a:lumMod val="75000"/>
                    </a:schemeClr>
                  </a:solidFill>
                  <a:latin typeface="Abadi MT Condensed Light"/>
                  <a:cs typeface="Abadi MT Condensed Light"/>
                </a:endParaRPr>
              </a:p>
            </p:txBody>
          </p:sp>
        </p:grpSp>
        <p:sp>
          <p:nvSpPr>
            <p:cNvPr id="35" name="Rectangle 34"/>
            <p:cNvSpPr/>
            <p:nvPr/>
          </p:nvSpPr>
          <p:spPr>
            <a:xfrm>
              <a:off x="889001" y="3871571"/>
              <a:ext cx="1035537" cy="1077310"/>
            </a:xfrm>
            <a:prstGeom prst="rect">
              <a:avLst/>
            </a:prstGeom>
            <a:solidFill>
              <a:schemeClr val="accent5">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TextBox 35"/>
            <p:cNvSpPr txBox="1"/>
            <p:nvPr/>
          </p:nvSpPr>
          <p:spPr>
            <a:xfrm>
              <a:off x="1003204" y="3763643"/>
              <a:ext cx="922389" cy="923330"/>
            </a:xfrm>
            <a:prstGeom prst="rect">
              <a:avLst/>
            </a:prstGeom>
            <a:noFill/>
            <a:ln>
              <a:noFill/>
            </a:ln>
          </p:spPr>
          <p:txBody>
            <a:bodyPr wrap="square" lIns="0" rtlCol="0">
              <a:spAutoFit/>
            </a:bodyPr>
            <a:lstStyle/>
            <a:p>
              <a:pPr algn="r"/>
              <a:r>
                <a:rPr lang="en-US" sz="5400">
                  <a:solidFill>
                    <a:schemeClr val="accent5">
                      <a:lumMod val="40000"/>
                      <a:lumOff val="60000"/>
                    </a:schemeClr>
                  </a:solidFill>
                  <a:latin typeface="Arial Narrow"/>
                  <a:cs typeface="Arial Narrow"/>
                </a:rPr>
                <a:t>?</a:t>
              </a:r>
              <a:endParaRPr lang="en-US" sz="3200">
                <a:solidFill>
                  <a:schemeClr val="accent5">
                    <a:lumMod val="40000"/>
                    <a:lumOff val="60000"/>
                  </a:schemeClr>
                </a:solidFill>
                <a:latin typeface="Arial Narrow"/>
                <a:cs typeface="Arial Narrow"/>
              </a:endParaRPr>
            </a:p>
          </p:txBody>
        </p:sp>
      </p:grpSp>
      <p:grpSp>
        <p:nvGrpSpPr>
          <p:cNvPr id="41" name="Group 40"/>
          <p:cNvGrpSpPr/>
          <p:nvPr/>
        </p:nvGrpSpPr>
        <p:grpSpPr>
          <a:xfrm>
            <a:off x="884767" y="4153633"/>
            <a:ext cx="8259233" cy="951762"/>
            <a:chOff x="1092200" y="4894495"/>
            <a:chExt cx="8259233" cy="951762"/>
          </a:xfrm>
        </p:grpSpPr>
        <p:grpSp>
          <p:nvGrpSpPr>
            <p:cNvPr id="42" name="Group 41"/>
            <p:cNvGrpSpPr/>
            <p:nvPr/>
          </p:nvGrpSpPr>
          <p:grpSpPr>
            <a:xfrm>
              <a:off x="1092200" y="4894495"/>
              <a:ext cx="8259233" cy="951762"/>
              <a:chOff x="884551" y="5139733"/>
              <a:chExt cx="8259233" cy="951762"/>
            </a:xfrm>
          </p:grpSpPr>
          <p:grpSp>
            <p:nvGrpSpPr>
              <p:cNvPr id="44" name="Group 43"/>
              <p:cNvGrpSpPr/>
              <p:nvPr/>
            </p:nvGrpSpPr>
            <p:grpSpPr>
              <a:xfrm>
                <a:off x="1354666" y="5261585"/>
                <a:ext cx="7789118" cy="829910"/>
                <a:chOff x="3483167" y="4206123"/>
                <a:chExt cx="6321182" cy="1472789"/>
              </a:xfrm>
            </p:grpSpPr>
            <p:sp>
              <p:nvSpPr>
                <p:cNvPr id="47" name="Rectangle 46"/>
                <p:cNvSpPr/>
                <p:nvPr/>
              </p:nvSpPr>
              <p:spPr>
                <a:xfrm>
                  <a:off x="3483167" y="4206123"/>
                  <a:ext cx="6321182" cy="1472789"/>
                </a:xfrm>
                <a:prstGeom prst="rect">
                  <a:avLst/>
                </a:prstGeom>
                <a:solidFill>
                  <a:schemeClr val="tx2">
                    <a:lumMod val="20000"/>
                    <a:lumOff val="80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TextBox 47"/>
                <p:cNvSpPr txBox="1"/>
                <p:nvPr/>
              </p:nvSpPr>
              <p:spPr>
                <a:xfrm>
                  <a:off x="3976619" y="4270711"/>
                  <a:ext cx="5250562" cy="655431"/>
                </a:xfrm>
                <a:prstGeom prst="rect">
                  <a:avLst/>
                </a:prstGeom>
                <a:noFill/>
              </p:spPr>
              <p:txBody>
                <a:bodyPr wrap="square" lIns="0" tIns="0" rIns="108000" bIns="0" rtlCol="0" anchor="t" anchorCtr="0">
                  <a:spAutoFit/>
                </a:bodyPr>
                <a:lstStyle/>
                <a:p>
                  <a:pPr marL="1404000" indent="-1285200"/>
                  <a:r>
                    <a:rPr lang="en-US" sz="2400" dirty="0">
                      <a:solidFill>
                        <a:schemeClr val="accent1">
                          <a:lumMod val="75000"/>
                        </a:schemeClr>
                      </a:solidFill>
                      <a:latin typeface="Abadi MT Condensed Light"/>
                      <a:cs typeface="Abadi MT Condensed Light"/>
                    </a:rPr>
                    <a:t>WEB HOSTING</a:t>
                  </a:r>
                </a:p>
              </p:txBody>
            </p:sp>
          </p:grpSp>
          <p:sp>
            <p:nvSpPr>
              <p:cNvPr id="45" name="Rectangle 44"/>
              <p:cNvSpPr/>
              <p:nvPr/>
            </p:nvSpPr>
            <p:spPr>
              <a:xfrm>
                <a:off x="884551" y="5261580"/>
                <a:ext cx="1039987" cy="829914"/>
              </a:xfrm>
              <a:prstGeom prst="rect">
                <a:avLst/>
              </a:prstGeom>
              <a:solidFill>
                <a:schemeClr val="accent1">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TextBox 45"/>
              <p:cNvSpPr txBox="1"/>
              <p:nvPr/>
            </p:nvSpPr>
            <p:spPr>
              <a:xfrm>
                <a:off x="1032719" y="5139733"/>
                <a:ext cx="891346" cy="923330"/>
              </a:xfrm>
              <a:prstGeom prst="rect">
                <a:avLst/>
              </a:prstGeom>
              <a:noFill/>
              <a:ln>
                <a:noFill/>
              </a:ln>
            </p:spPr>
            <p:txBody>
              <a:bodyPr wrap="square" lIns="0" rtlCol="0">
                <a:spAutoFit/>
              </a:bodyPr>
              <a:lstStyle/>
              <a:p>
                <a:pPr algn="r"/>
                <a:r>
                  <a:rPr lang="en-US" sz="5400">
                    <a:solidFill>
                      <a:schemeClr val="accent1">
                        <a:lumMod val="40000"/>
                        <a:lumOff val="60000"/>
                      </a:schemeClr>
                    </a:solidFill>
                    <a:latin typeface="Arial Narrow"/>
                    <a:cs typeface="Arial Narrow"/>
                  </a:rPr>
                  <a:t>?</a:t>
                </a:r>
              </a:p>
            </p:txBody>
          </p:sp>
        </p:grpSp>
        <p:sp>
          <p:nvSpPr>
            <p:cNvPr id="43" name="TextBox 42"/>
            <p:cNvSpPr txBox="1"/>
            <p:nvPr/>
          </p:nvSpPr>
          <p:spPr>
            <a:xfrm>
              <a:off x="2159981" y="5482192"/>
              <a:ext cx="7064452" cy="246221"/>
            </a:xfrm>
            <a:prstGeom prst="rect">
              <a:avLst/>
            </a:prstGeom>
            <a:noFill/>
          </p:spPr>
          <p:txBody>
            <a:bodyPr wrap="square" lIns="108000" tIns="0" rIns="108000" bIns="0" rtlCol="0" anchor="t" anchorCtr="0">
              <a:spAutoFit/>
            </a:bodyPr>
            <a:lstStyle/>
            <a:p>
              <a:r>
                <a:rPr lang="en-US" sz="1600" i="1" dirty="0">
                  <a:solidFill>
                    <a:schemeClr val="accent1">
                      <a:lumMod val="75000"/>
                    </a:schemeClr>
                  </a:solidFill>
                  <a:latin typeface="Abadi MT Condensed Light"/>
                  <a:cs typeface="Abadi MT Condensed Light"/>
                </a:rPr>
                <a:t>Application service providers manage data centers and provide you hosting for your web site.</a:t>
              </a:r>
              <a:endParaRPr lang="en-US" i="1" dirty="0">
                <a:solidFill>
                  <a:schemeClr val="accent1">
                    <a:lumMod val="75000"/>
                  </a:schemeClr>
                </a:solidFill>
                <a:latin typeface="Abadi MT Condensed Light"/>
                <a:cs typeface="Abadi MT Condensed Light"/>
              </a:endParaRPr>
            </a:p>
          </p:txBody>
        </p:sp>
      </p:grpSp>
      <p:grpSp>
        <p:nvGrpSpPr>
          <p:cNvPr id="49" name="Group 48"/>
          <p:cNvGrpSpPr/>
          <p:nvPr/>
        </p:nvGrpSpPr>
        <p:grpSpPr>
          <a:xfrm>
            <a:off x="880534" y="5097801"/>
            <a:ext cx="8263466" cy="1201393"/>
            <a:chOff x="1168412" y="4191762"/>
            <a:chExt cx="8263466" cy="1201393"/>
          </a:xfrm>
        </p:grpSpPr>
        <p:sp>
          <p:nvSpPr>
            <p:cNvPr id="50" name="Rectangle 49"/>
            <p:cNvSpPr/>
            <p:nvPr/>
          </p:nvSpPr>
          <p:spPr>
            <a:xfrm>
              <a:off x="2209800" y="4262766"/>
              <a:ext cx="7220491" cy="1121922"/>
            </a:xfrm>
            <a:prstGeom prst="rect">
              <a:avLst/>
            </a:prstGeom>
            <a:solidFill>
              <a:schemeClr val="accent4">
                <a:lumMod val="20000"/>
                <a:lumOff val="80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TextBox 50"/>
            <p:cNvSpPr txBox="1"/>
            <p:nvPr/>
          </p:nvSpPr>
          <p:spPr>
            <a:xfrm>
              <a:off x="2240262" y="4783139"/>
              <a:ext cx="7191616" cy="492443"/>
            </a:xfrm>
            <a:prstGeom prst="rect">
              <a:avLst/>
            </a:prstGeom>
            <a:noFill/>
          </p:spPr>
          <p:txBody>
            <a:bodyPr wrap="square" lIns="108000" tIns="0" rIns="108000" bIns="0" rtlCol="0" anchor="t" anchorCtr="0">
              <a:spAutoFit/>
            </a:bodyPr>
            <a:lstStyle>
              <a:defPPr>
                <a:defRPr lang="en-US"/>
              </a:defPPr>
              <a:lvl1pPr>
                <a:spcAft>
                  <a:spcPts val="600"/>
                </a:spcAft>
                <a:defRPr sz="1600" i="1">
                  <a:solidFill>
                    <a:schemeClr val="accent4">
                      <a:lumMod val="75000"/>
                    </a:schemeClr>
                  </a:solidFill>
                  <a:latin typeface="Abadi MT Condensed Light"/>
                  <a:cs typeface="Abadi MT Condensed Light"/>
                </a:defRPr>
              </a:lvl1pPr>
            </a:lstStyle>
            <a:p>
              <a:r>
                <a:rPr lang="en-US" dirty="0"/>
                <a:t>Solutions like SalesForce.com enabling organisations to manage their customer base, products, and sales over the web.</a:t>
              </a:r>
            </a:p>
          </p:txBody>
        </p:sp>
        <p:sp>
          <p:nvSpPr>
            <p:cNvPr id="52" name="Rectangle 51"/>
            <p:cNvSpPr/>
            <p:nvPr/>
          </p:nvSpPr>
          <p:spPr>
            <a:xfrm>
              <a:off x="1168412" y="4262766"/>
              <a:ext cx="1045624" cy="1130389"/>
            </a:xfrm>
            <a:prstGeom prst="rect">
              <a:avLst/>
            </a:prstGeom>
            <a:solidFill>
              <a:schemeClr val="accent4">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TextBox 52"/>
            <p:cNvSpPr txBox="1"/>
            <p:nvPr/>
          </p:nvSpPr>
          <p:spPr>
            <a:xfrm>
              <a:off x="1630050" y="4191762"/>
              <a:ext cx="577864" cy="923330"/>
            </a:xfrm>
            <a:prstGeom prst="rect">
              <a:avLst/>
            </a:prstGeom>
            <a:noFill/>
            <a:ln>
              <a:noFill/>
            </a:ln>
          </p:spPr>
          <p:txBody>
            <a:bodyPr wrap="square" lIns="0" rtlCol="0">
              <a:spAutoFit/>
            </a:bodyPr>
            <a:lstStyle/>
            <a:p>
              <a:pPr algn="r"/>
              <a:r>
                <a:rPr lang="en-US" sz="5400">
                  <a:solidFill>
                    <a:schemeClr val="accent4">
                      <a:lumMod val="20000"/>
                      <a:lumOff val="80000"/>
                    </a:schemeClr>
                  </a:solidFill>
                  <a:latin typeface="Arial Narrow"/>
                  <a:cs typeface="Arial Narrow"/>
                </a:rPr>
                <a:t>?</a:t>
              </a:r>
            </a:p>
          </p:txBody>
        </p:sp>
        <p:sp>
          <p:nvSpPr>
            <p:cNvPr id="54" name="TextBox 53"/>
            <p:cNvSpPr txBox="1"/>
            <p:nvPr/>
          </p:nvSpPr>
          <p:spPr>
            <a:xfrm>
              <a:off x="2146626" y="4329859"/>
              <a:ext cx="6222674" cy="369332"/>
            </a:xfrm>
            <a:prstGeom prst="rect">
              <a:avLst/>
            </a:prstGeom>
            <a:noFill/>
          </p:spPr>
          <p:txBody>
            <a:bodyPr wrap="square" lIns="0" tIns="0" rIns="108000" bIns="0" rtlCol="0" anchor="t" anchorCtr="0">
              <a:spAutoFit/>
            </a:bodyPr>
            <a:lstStyle/>
            <a:p>
              <a:pPr marL="180000"/>
              <a:r>
                <a:rPr lang="en-US" sz="2400" dirty="0">
                  <a:solidFill>
                    <a:schemeClr val="accent4">
                      <a:lumMod val="75000"/>
                    </a:schemeClr>
                  </a:solidFill>
                  <a:latin typeface="Abadi MT Condensed Light"/>
                  <a:cs typeface="Abadi MT Condensed Light"/>
                </a:rPr>
                <a:t>CUSTOMER RELATIONSHIP MANAGEMENT ON THE CLOUD</a:t>
              </a:r>
              <a:endParaRPr lang="en-US" sz="2000" dirty="0">
                <a:solidFill>
                  <a:schemeClr val="accent4">
                    <a:lumMod val="75000"/>
                  </a:schemeClr>
                </a:solidFill>
                <a:latin typeface="Abadi MT Condensed Light"/>
                <a:cs typeface="Abadi MT Condensed Light"/>
              </a:endParaRPr>
            </a:p>
          </p:txBody>
        </p:sp>
      </p:grpSp>
    </p:spTree>
    <p:extLst>
      <p:ext uri="{BB962C8B-B14F-4D97-AF65-F5344CB8AC3E}">
        <p14:creationId xmlns:p14="http://schemas.microsoft.com/office/powerpoint/2010/main" val="340123970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Business cases</a:t>
            </a:r>
          </a:p>
        </p:txBody>
      </p:sp>
      <p:sp>
        <p:nvSpPr>
          <p:cNvPr id="4" name="Date Placeholder 3"/>
          <p:cNvSpPr>
            <a:spLocks noGrp="1"/>
          </p:cNvSpPr>
          <p:nvPr>
            <p:ph type="dt" sz="half" idx="10"/>
          </p:nvPr>
        </p:nvSpPr>
        <p:spPr/>
        <p:txBody>
          <a:bodyPr/>
          <a:lstStyle/>
          <a:p>
            <a:fld id="{3D204B18-9485-D74D-B2B3-6C26E88E40BB}" type="datetime1">
              <a:rPr lang="en-AU"/>
              <a:pPr/>
              <a:t>17/4/18</a:t>
            </a:fld>
            <a:endParaRPr lang="en-US"/>
          </a:p>
        </p:txBody>
      </p:sp>
      <p:sp>
        <p:nvSpPr>
          <p:cNvPr id="6" name="Slide Number Placeholder 5"/>
          <p:cNvSpPr>
            <a:spLocks noGrp="1"/>
          </p:cNvSpPr>
          <p:nvPr>
            <p:ph type="sldNum" sz="quarter" idx="12"/>
          </p:nvPr>
        </p:nvSpPr>
        <p:spPr/>
        <p:txBody>
          <a:bodyPr/>
          <a:lstStyle/>
          <a:p>
            <a:fld id="{BBE0A389-EB18-824A-A5ED-72ACC9A7FB5D}" type="slidenum">
              <a:rPr lang="en-US"/>
              <a:pPr/>
              <a:t>39</a:t>
            </a:fld>
            <a:endParaRPr lang="en-US"/>
          </a:p>
        </p:txBody>
      </p:sp>
      <p:sp>
        <p:nvSpPr>
          <p:cNvPr id="22" name="Rectangle 21"/>
          <p:cNvSpPr/>
          <p:nvPr/>
        </p:nvSpPr>
        <p:spPr>
          <a:xfrm>
            <a:off x="0" y="1498594"/>
            <a:ext cx="9153158" cy="4961473"/>
          </a:xfrm>
          <a:prstGeom prst="rect">
            <a:avLst/>
          </a:prstGeom>
          <a:solidFill>
            <a:schemeClr val="bg1">
              <a:alpha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3" name="Straight Connector 22"/>
          <p:cNvCxnSpPr/>
          <p:nvPr/>
        </p:nvCxnSpPr>
        <p:spPr>
          <a:xfrm>
            <a:off x="1924538" y="1676400"/>
            <a:ext cx="0" cy="4500685"/>
          </a:xfrm>
          <a:prstGeom prst="line">
            <a:avLst/>
          </a:prstGeom>
          <a:ln w="3175" cmpd="sng">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4" name="TextBox 23"/>
          <p:cNvSpPr txBox="1"/>
          <p:nvPr/>
        </p:nvSpPr>
        <p:spPr>
          <a:xfrm>
            <a:off x="0" y="1520770"/>
            <a:ext cx="1924538" cy="584776"/>
          </a:xfrm>
          <a:prstGeom prst="rect">
            <a:avLst/>
          </a:prstGeom>
          <a:noFill/>
        </p:spPr>
        <p:txBody>
          <a:bodyPr wrap="square" rtlCol="0">
            <a:spAutoFit/>
          </a:bodyPr>
          <a:lstStyle/>
          <a:p>
            <a:pPr algn="r"/>
            <a:r>
              <a:rPr lang="en-US" sz="3200" b="1">
                <a:solidFill>
                  <a:schemeClr val="tx2">
                    <a:lumMod val="75000"/>
                  </a:schemeClr>
                </a:solidFill>
                <a:latin typeface="Abadi MT Condensed Extra Bold"/>
                <a:cs typeface="Abadi MT Condensed Extra Bold"/>
              </a:rPr>
              <a:t>EXERCISE</a:t>
            </a:r>
            <a:endParaRPr lang="en-US" sz="3200">
              <a:solidFill>
                <a:schemeClr val="tx2">
                  <a:lumMod val="75000"/>
                </a:schemeClr>
              </a:solidFill>
              <a:latin typeface="Abadi MT Condensed Extra Bold"/>
              <a:cs typeface="Abadi MT Condensed Extra Bold"/>
            </a:endParaRPr>
          </a:p>
        </p:txBody>
      </p:sp>
      <p:sp>
        <p:nvSpPr>
          <p:cNvPr id="25" name="TextBox 24"/>
          <p:cNvSpPr txBox="1"/>
          <p:nvPr/>
        </p:nvSpPr>
        <p:spPr>
          <a:xfrm>
            <a:off x="2012462" y="1549400"/>
            <a:ext cx="7091851" cy="553998"/>
          </a:xfrm>
          <a:prstGeom prst="rect">
            <a:avLst/>
          </a:prstGeom>
          <a:noFill/>
        </p:spPr>
        <p:txBody>
          <a:bodyPr wrap="square" rtlCol="0">
            <a:spAutoFit/>
          </a:bodyPr>
          <a:lstStyle/>
          <a:p>
            <a:r>
              <a:rPr lang="en-US" sz="3000">
                <a:latin typeface="Abadi MT Condensed Light"/>
                <a:cs typeface="Abadi MT Condensed Light"/>
              </a:rPr>
              <a:t>Tomato Inc. – Grocery to your doorstep</a:t>
            </a:r>
          </a:p>
        </p:txBody>
      </p:sp>
      <p:grpSp>
        <p:nvGrpSpPr>
          <p:cNvPr id="10" name="Group 9"/>
          <p:cNvGrpSpPr/>
          <p:nvPr/>
        </p:nvGrpSpPr>
        <p:grpSpPr>
          <a:xfrm>
            <a:off x="541867" y="2374735"/>
            <a:ext cx="8600546" cy="2933859"/>
            <a:chOff x="829745" y="2527141"/>
            <a:chExt cx="8600546" cy="2933859"/>
          </a:xfrm>
        </p:grpSpPr>
        <p:sp>
          <p:nvSpPr>
            <p:cNvPr id="15" name="Rectangle 14"/>
            <p:cNvSpPr/>
            <p:nvPr/>
          </p:nvSpPr>
          <p:spPr>
            <a:xfrm>
              <a:off x="1651215" y="2527143"/>
              <a:ext cx="7779076" cy="2933857"/>
            </a:xfrm>
            <a:prstGeom prst="rect">
              <a:avLst/>
            </a:prstGeom>
            <a:solidFill>
              <a:schemeClr val="accent6">
                <a:lumMod val="20000"/>
                <a:lumOff val="80000"/>
                <a:alpha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846678" y="2527141"/>
              <a:ext cx="1374409" cy="2933859"/>
            </a:xfrm>
            <a:prstGeom prst="rect">
              <a:avLst/>
            </a:prstGeom>
            <a:solidFill>
              <a:schemeClr val="accent6">
                <a:lumMod val="50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2"/>
            <p:cNvSpPr txBox="1"/>
            <p:nvPr/>
          </p:nvSpPr>
          <p:spPr>
            <a:xfrm>
              <a:off x="829745" y="2532300"/>
              <a:ext cx="1357001" cy="646331"/>
            </a:xfrm>
            <a:prstGeom prst="rect">
              <a:avLst/>
            </a:prstGeom>
            <a:noFill/>
            <a:ln>
              <a:noFill/>
            </a:ln>
          </p:spPr>
          <p:txBody>
            <a:bodyPr wrap="square" lIns="0" rtlCol="0">
              <a:spAutoFit/>
            </a:bodyPr>
            <a:lstStyle>
              <a:defPPr>
                <a:defRPr lang="en-US"/>
              </a:defPPr>
              <a:lvl1pPr algn="r">
                <a:defRPr sz="2800">
                  <a:solidFill>
                    <a:schemeClr val="accent6">
                      <a:lumMod val="20000"/>
                      <a:lumOff val="80000"/>
                    </a:schemeClr>
                  </a:solidFill>
                  <a:latin typeface="Arial Narrow"/>
                  <a:cs typeface="Arial Narrow"/>
                </a:defRPr>
              </a:lvl1pPr>
            </a:lstStyle>
            <a:p>
              <a:r>
                <a:rPr lang="en-US" sz="1800">
                  <a:latin typeface="Abadi MT Condensed Extra Bold"/>
                  <a:cs typeface="Abadi MT Condensed Extra Bold"/>
                </a:rPr>
                <a:t>MEET THE STARTUP</a:t>
              </a:r>
              <a:endParaRPr lang="en-US" sz="2000">
                <a:latin typeface="Abadi MT Condensed Extra Bold"/>
                <a:cs typeface="Abadi MT Condensed Extra Bold"/>
              </a:endParaRPr>
            </a:p>
          </p:txBody>
        </p:sp>
        <p:sp>
          <p:nvSpPr>
            <p:cNvPr id="14" name="TextBox 13"/>
            <p:cNvSpPr txBox="1"/>
            <p:nvPr/>
          </p:nvSpPr>
          <p:spPr>
            <a:xfrm>
              <a:off x="2291217" y="2620444"/>
              <a:ext cx="5531997" cy="2693045"/>
            </a:xfrm>
            <a:prstGeom prst="rect">
              <a:avLst/>
            </a:prstGeom>
            <a:noFill/>
          </p:spPr>
          <p:txBody>
            <a:bodyPr wrap="square" lIns="108000" tIns="0" rIns="108000" bIns="0" rtlCol="0" anchor="t" anchorCtr="0">
              <a:spAutoFit/>
            </a:bodyPr>
            <a:lstStyle>
              <a:defPPr>
                <a:defRPr lang="en-US"/>
              </a:defPPr>
              <a:lvl1pPr>
                <a:spcAft>
                  <a:spcPts val="600"/>
                </a:spcAft>
                <a:defRPr i="1">
                  <a:solidFill>
                    <a:srgbClr val="B27979"/>
                  </a:solidFill>
                  <a:latin typeface="Abadi MT Condensed Light"/>
                  <a:cs typeface="Abadi MT Condensed Light"/>
                </a:defRPr>
              </a:lvl1pPr>
            </a:lstStyle>
            <a:p>
              <a:r>
                <a:rPr lang="en-US" sz="1600" dirty="0"/>
                <a:t>Tomato Inc. is a newly formed startup whose business is to connect local producers to the customers that operates in Bendigo, Victoria and surroundings.</a:t>
              </a:r>
            </a:p>
            <a:p>
              <a:r>
                <a:rPr lang="en-US" sz="1600" dirty="0"/>
                <a:t>Jordan Kale, Tomato’s Inc. CEO is a local and over the years has established good relationships and can now tap into a large network of local farmers.</a:t>
              </a:r>
            </a:p>
            <a:p>
              <a:r>
                <a:rPr lang="en-US" sz="1600" dirty="0"/>
                <a:t>In his previous job Jordan has realised that the customer demand of fresh produce in Bendigo was constantly rising, but very often people did not have the time to shop.</a:t>
              </a:r>
            </a:p>
            <a:p>
              <a:r>
                <a:rPr lang="en-US" sz="1600" dirty="0"/>
                <a:t>Jordan decided to seize the opportunity and started a business in grocery delivery, directly from the farmer to your doorstep.</a:t>
              </a:r>
            </a:p>
          </p:txBody>
        </p:sp>
      </p:grpSp>
      <p:pic>
        <p:nvPicPr>
          <p:cNvPr id="3" name="Picture 2" descr="Basket of Vegetable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57544" y="2496700"/>
            <a:ext cx="1608666" cy="1450481"/>
          </a:xfrm>
          <a:prstGeom prst="rect">
            <a:avLst/>
          </a:prstGeom>
        </p:spPr>
      </p:pic>
    </p:spTree>
    <p:extLst>
      <p:ext uri="{BB962C8B-B14F-4D97-AF65-F5344CB8AC3E}">
        <p14:creationId xmlns:p14="http://schemas.microsoft.com/office/powerpoint/2010/main" val="267709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ectangle 52"/>
          <p:cNvSpPr/>
          <p:nvPr/>
        </p:nvSpPr>
        <p:spPr>
          <a:xfrm>
            <a:off x="-8467" y="1536694"/>
            <a:ext cx="9153158" cy="4961473"/>
          </a:xfrm>
          <a:prstGeom prst="rect">
            <a:avLst/>
          </a:prstGeom>
          <a:solidFill>
            <a:schemeClr val="bg1">
              <a:alpha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a:latin typeface="Abadi MT Condensed Light"/>
              <a:cs typeface="Abadi MT Condensed Light"/>
            </a:endParaRPr>
          </a:p>
        </p:txBody>
      </p:sp>
      <p:sp>
        <p:nvSpPr>
          <p:cNvPr id="2" name="Title 1"/>
          <p:cNvSpPr>
            <a:spLocks noGrp="1"/>
          </p:cNvSpPr>
          <p:nvPr>
            <p:ph type="title"/>
          </p:nvPr>
        </p:nvSpPr>
        <p:spPr>
          <a:xfrm>
            <a:off x="-6350" y="-87312"/>
            <a:ext cx="9144000" cy="1143000"/>
          </a:xfrm>
        </p:spPr>
        <p:txBody>
          <a:bodyPr/>
          <a:lstStyle/>
          <a:p>
            <a:r>
              <a:rPr lang="en-US" b="0"/>
              <a:t>Cloud solution architecture</a:t>
            </a:r>
          </a:p>
        </p:txBody>
      </p:sp>
      <p:sp>
        <p:nvSpPr>
          <p:cNvPr id="4" name="Date Placeholder 3"/>
          <p:cNvSpPr>
            <a:spLocks noGrp="1"/>
          </p:cNvSpPr>
          <p:nvPr>
            <p:ph type="dt" sz="half" idx="10"/>
          </p:nvPr>
        </p:nvSpPr>
        <p:spPr/>
        <p:txBody>
          <a:bodyPr/>
          <a:lstStyle/>
          <a:p>
            <a:fld id="{3D204B18-9485-D74D-B2B3-6C26E88E40BB}" type="datetime1">
              <a:rPr lang="en-AU"/>
              <a:pPr/>
              <a:t>17/4/18</a:t>
            </a:fld>
            <a:endParaRPr lang="en-US"/>
          </a:p>
        </p:txBody>
      </p:sp>
      <p:sp>
        <p:nvSpPr>
          <p:cNvPr id="6" name="Slide Number Placeholder 5"/>
          <p:cNvSpPr>
            <a:spLocks noGrp="1"/>
          </p:cNvSpPr>
          <p:nvPr>
            <p:ph type="sldNum" sz="quarter" idx="12"/>
          </p:nvPr>
        </p:nvSpPr>
        <p:spPr/>
        <p:txBody>
          <a:bodyPr/>
          <a:lstStyle/>
          <a:p>
            <a:fld id="{BBE0A389-EB18-824A-A5ED-72ACC9A7FB5D}" type="slidenum">
              <a:rPr lang="en-US"/>
              <a:pPr/>
              <a:t>4</a:t>
            </a:fld>
            <a:endParaRPr lang="en-US"/>
          </a:p>
        </p:txBody>
      </p:sp>
      <p:cxnSp>
        <p:nvCxnSpPr>
          <p:cNvPr id="55" name="Straight Connector 54"/>
          <p:cNvCxnSpPr/>
          <p:nvPr/>
        </p:nvCxnSpPr>
        <p:spPr>
          <a:xfrm>
            <a:off x="1947331" y="1680624"/>
            <a:ext cx="11" cy="4703243"/>
          </a:xfrm>
          <a:prstGeom prst="line">
            <a:avLst/>
          </a:prstGeom>
          <a:ln w="3175" cmpd="sng">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56" name="TextBox 55"/>
          <p:cNvSpPr txBox="1"/>
          <p:nvPr/>
        </p:nvSpPr>
        <p:spPr>
          <a:xfrm>
            <a:off x="12709" y="1548255"/>
            <a:ext cx="1904981" cy="584776"/>
          </a:xfrm>
          <a:prstGeom prst="rect">
            <a:avLst/>
          </a:prstGeom>
          <a:noFill/>
        </p:spPr>
        <p:txBody>
          <a:bodyPr wrap="square" rtlCol="0">
            <a:spAutoFit/>
          </a:bodyPr>
          <a:lstStyle/>
          <a:p>
            <a:pPr algn="r"/>
            <a:r>
              <a:rPr lang="en-US" sz="3200" b="1">
                <a:solidFill>
                  <a:srgbClr val="1F497D">
                    <a:lumMod val="75000"/>
                  </a:srgbClr>
                </a:solidFill>
                <a:latin typeface="Abadi MT Condensed Extra Bold"/>
                <a:cs typeface="Abadi MT Condensed Extra Bold"/>
              </a:rPr>
              <a:t>CONCEPTS</a:t>
            </a:r>
            <a:endParaRPr lang="en-US" sz="2400">
              <a:solidFill>
                <a:schemeClr val="tx2">
                  <a:lumMod val="75000"/>
                </a:schemeClr>
              </a:solidFill>
              <a:latin typeface="Abadi MT Condensed Extra Bold"/>
              <a:cs typeface="Abadi MT Condensed Extra Bold"/>
            </a:endParaRPr>
          </a:p>
        </p:txBody>
      </p:sp>
      <p:sp>
        <p:nvSpPr>
          <p:cNvPr id="58" name="TextBox 57"/>
          <p:cNvSpPr txBox="1"/>
          <p:nvPr/>
        </p:nvSpPr>
        <p:spPr>
          <a:xfrm>
            <a:off x="2019294" y="1553624"/>
            <a:ext cx="7124705" cy="553998"/>
          </a:xfrm>
          <a:prstGeom prst="rect">
            <a:avLst/>
          </a:prstGeom>
          <a:noFill/>
        </p:spPr>
        <p:txBody>
          <a:bodyPr wrap="square" rtlCol="0">
            <a:spAutoFit/>
          </a:bodyPr>
          <a:lstStyle/>
          <a:p>
            <a:r>
              <a:rPr lang="en-US" sz="3000">
                <a:latin typeface="Abadi MT Condensed Light"/>
                <a:cs typeface="Abadi MT Condensed Light"/>
              </a:rPr>
              <a:t>Introducing tenants and multi-tenancy</a:t>
            </a:r>
          </a:p>
        </p:txBody>
      </p:sp>
      <p:grpSp>
        <p:nvGrpSpPr>
          <p:cNvPr id="10" name="Group 9"/>
          <p:cNvGrpSpPr/>
          <p:nvPr/>
        </p:nvGrpSpPr>
        <p:grpSpPr>
          <a:xfrm>
            <a:off x="914400" y="2500674"/>
            <a:ext cx="8229601" cy="1385526"/>
            <a:chOff x="571500" y="2839338"/>
            <a:chExt cx="8229601" cy="1385526"/>
          </a:xfrm>
        </p:grpSpPr>
        <p:grpSp>
          <p:nvGrpSpPr>
            <p:cNvPr id="11" name="Group 10"/>
            <p:cNvGrpSpPr/>
            <p:nvPr/>
          </p:nvGrpSpPr>
          <p:grpSpPr>
            <a:xfrm>
              <a:off x="571500" y="2946242"/>
              <a:ext cx="8229601" cy="1278622"/>
              <a:chOff x="1181100" y="2527142"/>
              <a:chExt cx="8229601" cy="1278622"/>
            </a:xfrm>
          </p:grpSpPr>
          <p:grpSp>
            <p:nvGrpSpPr>
              <p:cNvPr id="13" name="Group 12"/>
              <p:cNvGrpSpPr/>
              <p:nvPr/>
            </p:nvGrpSpPr>
            <p:grpSpPr>
              <a:xfrm>
                <a:off x="1651215" y="2527144"/>
                <a:ext cx="7759486" cy="1278620"/>
                <a:chOff x="3483167" y="4206121"/>
                <a:chExt cx="6297135" cy="2269088"/>
              </a:xfrm>
              <a:solidFill>
                <a:schemeClr val="accent6">
                  <a:lumMod val="20000"/>
                  <a:lumOff val="80000"/>
                </a:schemeClr>
              </a:solidFill>
            </p:grpSpPr>
            <p:sp>
              <p:nvSpPr>
                <p:cNvPr id="16" name="Rectangle 15"/>
                <p:cNvSpPr/>
                <p:nvPr/>
              </p:nvSpPr>
              <p:spPr>
                <a:xfrm>
                  <a:off x="3483167" y="4206121"/>
                  <a:ext cx="6297135" cy="2269088"/>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TextBox 16"/>
                <p:cNvSpPr txBox="1"/>
                <p:nvPr/>
              </p:nvSpPr>
              <p:spPr>
                <a:xfrm>
                  <a:off x="3966313" y="4270711"/>
                  <a:ext cx="4494748" cy="600811"/>
                </a:xfrm>
                <a:prstGeom prst="rect">
                  <a:avLst/>
                </a:prstGeom>
                <a:noFill/>
              </p:spPr>
              <p:txBody>
                <a:bodyPr wrap="square" lIns="0" tIns="0" rIns="108000" bIns="0" rtlCol="0" anchor="t" anchorCtr="0">
                  <a:spAutoFit/>
                </a:bodyPr>
                <a:lstStyle>
                  <a:defPPr>
                    <a:defRPr lang="en-US"/>
                  </a:defPPr>
                  <a:lvl1pPr marL="180000">
                    <a:defRPr sz="2400">
                      <a:solidFill>
                        <a:srgbClr val="B27979"/>
                      </a:solidFill>
                      <a:latin typeface="Abadi MT Condensed Light"/>
                      <a:cs typeface="Abadi MT Condensed Light"/>
                    </a:defRPr>
                  </a:lvl1pPr>
                </a:lstStyle>
                <a:p>
                  <a:pPr marL="90488"/>
                  <a:r>
                    <a:rPr lang="en-US" sz="2200" dirty="0"/>
                    <a:t>TENANT</a:t>
                  </a:r>
                </a:p>
              </p:txBody>
            </p:sp>
          </p:grpSp>
          <p:sp>
            <p:nvSpPr>
              <p:cNvPr id="14" name="Rectangle 13"/>
              <p:cNvSpPr/>
              <p:nvPr/>
            </p:nvSpPr>
            <p:spPr>
              <a:xfrm>
                <a:off x="1181100" y="2527142"/>
                <a:ext cx="1039987" cy="1278622"/>
              </a:xfrm>
              <a:prstGeom prst="rect">
                <a:avLst/>
              </a:prstGeom>
              <a:solidFill>
                <a:schemeClr val="accent6">
                  <a:lumMod val="50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Box 14"/>
              <p:cNvSpPr txBox="1"/>
              <p:nvPr/>
            </p:nvSpPr>
            <p:spPr>
              <a:xfrm>
                <a:off x="2217131" y="2942192"/>
                <a:ext cx="7091969" cy="738664"/>
              </a:xfrm>
              <a:prstGeom prst="rect">
                <a:avLst/>
              </a:prstGeom>
              <a:noFill/>
            </p:spPr>
            <p:txBody>
              <a:bodyPr wrap="square" lIns="108000" tIns="0" rIns="108000" bIns="0" rtlCol="0" anchor="t" anchorCtr="0">
                <a:spAutoFit/>
              </a:bodyPr>
              <a:lstStyle>
                <a:defPPr>
                  <a:defRPr lang="en-US"/>
                </a:defPPr>
                <a:lvl1pPr>
                  <a:spcAft>
                    <a:spcPts val="600"/>
                  </a:spcAft>
                  <a:defRPr i="1">
                    <a:solidFill>
                      <a:srgbClr val="B27979"/>
                    </a:solidFill>
                    <a:latin typeface="Abadi MT Condensed Light"/>
                    <a:cs typeface="Abadi MT Condensed Light"/>
                  </a:defRPr>
                </a:lvl1pPr>
              </a:lstStyle>
              <a:p>
                <a:r>
                  <a:rPr lang="en-US" sz="1600" dirty="0"/>
                  <a:t>A “tenant” is a group of users that share the same view on the application they use. This includes the data they access, the configuration, user management, particular features and related non-functional properties. Very often this group of user is tied to a legal entity or organisation. </a:t>
                </a:r>
              </a:p>
            </p:txBody>
          </p:sp>
        </p:grpSp>
        <p:sp>
          <p:nvSpPr>
            <p:cNvPr id="12" name="TextBox 11"/>
            <p:cNvSpPr txBox="1"/>
            <p:nvPr/>
          </p:nvSpPr>
          <p:spPr>
            <a:xfrm>
              <a:off x="684509" y="2839338"/>
              <a:ext cx="922389" cy="1015663"/>
            </a:xfrm>
            <a:prstGeom prst="rect">
              <a:avLst/>
            </a:prstGeom>
            <a:noFill/>
            <a:ln>
              <a:noFill/>
            </a:ln>
          </p:spPr>
          <p:txBody>
            <a:bodyPr wrap="square" lIns="0" rtlCol="0">
              <a:spAutoFit/>
            </a:bodyPr>
            <a:lstStyle>
              <a:defPPr>
                <a:defRPr lang="en-US"/>
              </a:defPPr>
              <a:lvl1pPr algn="r">
                <a:defRPr sz="6000">
                  <a:solidFill>
                    <a:schemeClr val="accent6">
                      <a:lumMod val="20000"/>
                      <a:lumOff val="80000"/>
                    </a:schemeClr>
                  </a:solidFill>
                  <a:latin typeface="Arial Narrow"/>
                  <a:cs typeface="Arial Narrow"/>
                </a:defRPr>
              </a:lvl1pPr>
            </a:lstStyle>
            <a:p>
              <a:r>
                <a:rPr lang="en-US"/>
                <a:t>01</a:t>
              </a:r>
            </a:p>
          </p:txBody>
        </p:sp>
      </p:grpSp>
      <p:grpSp>
        <p:nvGrpSpPr>
          <p:cNvPr id="18" name="Group 17"/>
          <p:cNvGrpSpPr/>
          <p:nvPr/>
        </p:nvGrpSpPr>
        <p:grpSpPr>
          <a:xfrm>
            <a:off x="914400" y="3878624"/>
            <a:ext cx="8229600" cy="2171667"/>
            <a:chOff x="571500" y="3874388"/>
            <a:chExt cx="8229600" cy="2171667"/>
          </a:xfrm>
        </p:grpSpPr>
        <p:grpSp>
          <p:nvGrpSpPr>
            <p:cNvPr id="19" name="Group 18"/>
            <p:cNvGrpSpPr/>
            <p:nvPr/>
          </p:nvGrpSpPr>
          <p:grpSpPr>
            <a:xfrm>
              <a:off x="571500" y="4008766"/>
              <a:ext cx="8229600" cy="2037289"/>
              <a:chOff x="1181100" y="3792866"/>
              <a:chExt cx="8229600" cy="2037289"/>
            </a:xfrm>
          </p:grpSpPr>
          <p:sp>
            <p:nvSpPr>
              <p:cNvPr id="21" name="Rectangle 20"/>
              <p:cNvSpPr/>
              <p:nvPr/>
            </p:nvSpPr>
            <p:spPr>
              <a:xfrm>
                <a:off x="2209800" y="3792866"/>
                <a:ext cx="7200900" cy="1790898"/>
              </a:xfrm>
              <a:prstGeom prst="rect">
                <a:avLst/>
              </a:prstGeom>
              <a:solidFill>
                <a:schemeClr val="accent5">
                  <a:lumMod val="40000"/>
                  <a:lumOff val="60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TextBox 21"/>
              <p:cNvSpPr txBox="1"/>
              <p:nvPr/>
            </p:nvSpPr>
            <p:spPr>
              <a:xfrm>
                <a:off x="2227561" y="4198939"/>
                <a:ext cx="7181551" cy="1631216"/>
              </a:xfrm>
              <a:prstGeom prst="rect">
                <a:avLst/>
              </a:prstGeom>
              <a:noFill/>
            </p:spPr>
            <p:txBody>
              <a:bodyPr wrap="square" lIns="108000" tIns="0" rIns="108000" bIns="0" rtlCol="0" anchor="t" anchorCtr="0">
                <a:spAutoFit/>
              </a:bodyPr>
              <a:lstStyle>
                <a:defPPr>
                  <a:defRPr lang="en-US"/>
                </a:defPPr>
                <a:lvl1pPr>
                  <a:spcAft>
                    <a:spcPts val="600"/>
                  </a:spcAft>
                  <a:defRPr i="1">
                    <a:solidFill>
                      <a:schemeClr val="accent5">
                        <a:lumMod val="75000"/>
                      </a:schemeClr>
                    </a:solidFill>
                    <a:latin typeface="Abadi MT Condensed Light"/>
                    <a:cs typeface="Abadi MT Condensed Light"/>
                  </a:defRPr>
                </a:lvl1pPr>
              </a:lstStyle>
              <a:p>
                <a:r>
                  <a:rPr lang="en-US" sz="1600" dirty="0"/>
                  <a:t>“Multi-tenancy” is </a:t>
                </a:r>
                <a:r>
                  <a:rPr lang="en-US" sz="1600"/>
                  <a:t>an approach to share an application instance between multiple tenants by providing every tenant a with dedicated ”share” of the instance, which is isolated from other shares with regard to performance and data privacy. </a:t>
                </a:r>
              </a:p>
              <a:p>
                <a:r>
                  <a:rPr lang="en-US" sz="1600"/>
                  <a:t>Connected is the notion of “tenant space”, which refers to the situation where customers rent predefined space of resource in which they run multiple application instances.</a:t>
                </a:r>
              </a:p>
              <a:p>
                <a:pPr lvl="0"/>
                <a:endParaRPr lang="en-US" sz="1600" dirty="0"/>
              </a:p>
            </p:txBody>
          </p:sp>
          <p:sp>
            <p:nvSpPr>
              <p:cNvPr id="23" name="Rectangle 22"/>
              <p:cNvSpPr/>
              <p:nvPr/>
            </p:nvSpPr>
            <p:spPr>
              <a:xfrm>
                <a:off x="1181100" y="3792866"/>
                <a:ext cx="1032935" cy="1790898"/>
              </a:xfrm>
              <a:prstGeom prst="rect">
                <a:avLst/>
              </a:prstGeom>
              <a:solidFill>
                <a:schemeClr val="accent5">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TextBox 23"/>
              <p:cNvSpPr txBox="1"/>
              <p:nvPr/>
            </p:nvSpPr>
            <p:spPr>
              <a:xfrm>
                <a:off x="2146626" y="3834559"/>
                <a:ext cx="6222674" cy="338554"/>
              </a:xfrm>
              <a:prstGeom prst="rect">
                <a:avLst/>
              </a:prstGeom>
              <a:noFill/>
            </p:spPr>
            <p:txBody>
              <a:bodyPr wrap="square" lIns="0" tIns="0" rIns="108000" bIns="0" rtlCol="0" anchor="t" anchorCtr="0">
                <a:spAutoFit/>
              </a:bodyPr>
              <a:lstStyle/>
              <a:p>
                <a:pPr marL="180000"/>
                <a:r>
                  <a:rPr lang="en-US" sz="2200" dirty="0">
                    <a:solidFill>
                      <a:schemeClr val="accent5">
                        <a:lumMod val="75000"/>
                      </a:schemeClr>
                    </a:solidFill>
                    <a:latin typeface="Abadi MT Condensed Light"/>
                    <a:cs typeface="Abadi MT Condensed Light"/>
                  </a:rPr>
                  <a:t>MULTI-TENANCY</a:t>
                </a:r>
              </a:p>
            </p:txBody>
          </p:sp>
        </p:grpSp>
        <p:sp>
          <p:nvSpPr>
            <p:cNvPr id="20" name="TextBox 19"/>
            <p:cNvSpPr txBox="1"/>
            <p:nvPr/>
          </p:nvSpPr>
          <p:spPr>
            <a:xfrm>
              <a:off x="665459" y="3874388"/>
              <a:ext cx="922389" cy="1015663"/>
            </a:xfrm>
            <a:prstGeom prst="rect">
              <a:avLst/>
            </a:prstGeom>
            <a:noFill/>
            <a:ln>
              <a:noFill/>
            </a:ln>
          </p:spPr>
          <p:txBody>
            <a:bodyPr wrap="square" lIns="0" rtlCol="0">
              <a:spAutoFit/>
            </a:bodyPr>
            <a:lstStyle>
              <a:defPPr>
                <a:defRPr lang="en-US"/>
              </a:defPPr>
              <a:lvl1pPr algn="r">
                <a:defRPr sz="6000">
                  <a:solidFill>
                    <a:schemeClr val="accent6">
                      <a:lumMod val="20000"/>
                      <a:lumOff val="80000"/>
                    </a:schemeClr>
                  </a:solidFill>
                  <a:latin typeface="Arial Narrow"/>
                  <a:cs typeface="Arial Narrow"/>
                </a:defRPr>
              </a:lvl1pPr>
            </a:lstStyle>
            <a:p>
              <a:r>
                <a:rPr lang="en-US">
                  <a:solidFill>
                    <a:schemeClr val="accent5">
                      <a:lumMod val="20000"/>
                      <a:lumOff val="80000"/>
                    </a:schemeClr>
                  </a:solidFill>
                </a:rPr>
                <a:t>02</a:t>
              </a:r>
            </a:p>
          </p:txBody>
        </p:sp>
      </p:grpSp>
      <p:sp>
        <p:nvSpPr>
          <p:cNvPr id="25" name="Footer Placeholder 4"/>
          <p:cNvSpPr txBox="1">
            <a:spLocks/>
          </p:cNvSpPr>
          <p:nvPr/>
        </p:nvSpPr>
        <p:spPr>
          <a:xfrm>
            <a:off x="2556933" y="6016618"/>
            <a:ext cx="6582834" cy="365125"/>
          </a:xfrm>
          <a:prstGeom prst="rect">
            <a:avLst/>
          </a:prstGeom>
        </p:spPr>
        <p:txBody>
          <a:bodyPr vert="horz" lIns="91440" tIns="45720" rIns="144000" bIns="45720" rtlCol="0" anchor="ctr"/>
          <a:lstStyle>
            <a:defPPr>
              <a:defRPr lang="en-US"/>
            </a:defPPr>
            <a:lvl1pPr marL="0" algn="ctr" defTabSz="457200" rtl="0" eaLnBrk="1" latinLnBrk="0" hangingPunct="1">
              <a:defRPr sz="1200" kern="1200">
                <a:solidFill>
                  <a:srgbClr val="17375E"/>
                </a:solidFill>
                <a:latin typeface="Abadi MT Condensed Light"/>
                <a:ea typeface="+mn-ea"/>
                <a:cs typeface="Abadi MT Condensed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i="1">
                <a:solidFill>
                  <a:schemeClr val="tx1">
                    <a:lumMod val="50000"/>
                    <a:lumOff val="50000"/>
                  </a:schemeClr>
                </a:solidFill>
              </a:rPr>
              <a:t>R. Krebbs, C. Momm, S. Kounev. “Architectural Concerns in Multi-Tenant SaaS Applications”, CLOSER 2012 </a:t>
            </a:r>
          </a:p>
          <a:p>
            <a:pPr algn="r"/>
            <a:r>
              <a:rPr lang="en-US" i="1">
                <a:solidFill>
                  <a:schemeClr val="tx1">
                    <a:lumMod val="50000"/>
                    <a:lumOff val="50000"/>
                  </a:schemeClr>
                </a:solidFill>
              </a:rPr>
              <a:t>https://sdqweb.ipd.kit.edu/publications/pdfs/KrMoKo2012-closer-multitenant-sass.pdf</a:t>
            </a:r>
          </a:p>
        </p:txBody>
      </p:sp>
    </p:spTree>
    <p:extLst>
      <p:ext uri="{BB962C8B-B14F-4D97-AF65-F5344CB8AC3E}">
        <p14:creationId xmlns:p14="http://schemas.microsoft.com/office/powerpoint/2010/main" val="30027100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Business cases</a:t>
            </a:r>
          </a:p>
        </p:txBody>
      </p:sp>
      <p:sp>
        <p:nvSpPr>
          <p:cNvPr id="4" name="Date Placeholder 3"/>
          <p:cNvSpPr>
            <a:spLocks noGrp="1"/>
          </p:cNvSpPr>
          <p:nvPr>
            <p:ph type="dt" sz="half" idx="10"/>
          </p:nvPr>
        </p:nvSpPr>
        <p:spPr/>
        <p:txBody>
          <a:bodyPr/>
          <a:lstStyle/>
          <a:p>
            <a:fld id="{3D204B18-9485-D74D-B2B3-6C26E88E40BB}" type="datetime1">
              <a:rPr lang="en-AU"/>
              <a:pPr/>
              <a:t>17/4/18</a:t>
            </a:fld>
            <a:endParaRPr lang="en-US"/>
          </a:p>
        </p:txBody>
      </p:sp>
      <p:sp>
        <p:nvSpPr>
          <p:cNvPr id="6" name="Slide Number Placeholder 5"/>
          <p:cNvSpPr>
            <a:spLocks noGrp="1"/>
          </p:cNvSpPr>
          <p:nvPr>
            <p:ph type="sldNum" sz="quarter" idx="12"/>
          </p:nvPr>
        </p:nvSpPr>
        <p:spPr/>
        <p:txBody>
          <a:bodyPr/>
          <a:lstStyle/>
          <a:p>
            <a:fld id="{BBE0A389-EB18-824A-A5ED-72ACC9A7FB5D}" type="slidenum">
              <a:rPr lang="en-US"/>
              <a:pPr/>
              <a:t>40</a:t>
            </a:fld>
            <a:endParaRPr lang="en-US"/>
          </a:p>
        </p:txBody>
      </p:sp>
      <p:sp>
        <p:nvSpPr>
          <p:cNvPr id="22" name="Rectangle 21"/>
          <p:cNvSpPr/>
          <p:nvPr/>
        </p:nvSpPr>
        <p:spPr>
          <a:xfrm>
            <a:off x="0" y="1498594"/>
            <a:ext cx="9153158" cy="4961473"/>
          </a:xfrm>
          <a:prstGeom prst="rect">
            <a:avLst/>
          </a:prstGeom>
          <a:solidFill>
            <a:schemeClr val="bg1">
              <a:alpha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3" name="Straight Connector 22"/>
          <p:cNvCxnSpPr/>
          <p:nvPr/>
        </p:nvCxnSpPr>
        <p:spPr>
          <a:xfrm>
            <a:off x="1924538" y="1676400"/>
            <a:ext cx="0" cy="4500685"/>
          </a:xfrm>
          <a:prstGeom prst="line">
            <a:avLst/>
          </a:prstGeom>
          <a:ln w="3175" cmpd="sng">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4" name="TextBox 23"/>
          <p:cNvSpPr txBox="1"/>
          <p:nvPr/>
        </p:nvSpPr>
        <p:spPr>
          <a:xfrm>
            <a:off x="0" y="1520770"/>
            <a:ext cx="1924538" cy="584776"/>
          </a:xfrm>
          <a:prstGeom prst="rect">
            <a:avLst/>
          </a:prstGeom>
          <a:noFill/>
        </p:spPr>
        <p:txBody>
          <a:bodyPr wrap="square" rtlCol="0">
            <a:spAutoFit/>
          </a:bodyPr>
          <a:lstStyle/>
          <a:p>
            <a:pPr algn="r"/>
            <a:r>
              <a:rPr lang="en-US" sz="3200" b="1">
                <a:solidFill>
                  <a:schemeClr val="tx2">
                    <a:lumMod val="75000"/>
                  </a:schemeClr>
                </a:solidFill>
                <a:latin typeface="Abadi MT Condensed Extra Bold"/>
                <a:cs typeface="Abadi MT Condensed Extra Bold"/>
              </a:rPr>
              <a:t>EXERCISE</a:t>
            </a:r>
            <a:endParaRPr lang="en-US" sz="3200">
              <a:solidFill>
                <a:schemeClr val="tx2">
                  <a:lumMod val="75000"/>
                </a:schemeClr>
              </a:solidFill>
              <a:latin typeface="Abadi MT Condensed Extra Bold"/>
              <a:cs typeface="Abadi MT Condensed Extra Bold"/>
            </a:endParaRPr>
          </a:p>
        </p:txBody>
      </p:sp>
      <p:sp>
        <p:nvSpPr>
          <p:cNvPr id="25" name="TextBox 24"/>
          <p:cNvSpPr txBox="1"/>
          <p:nvPr/>
        </p:nvSpPr>
        <p:spPr>
          <a:xfrm>
            <a:off x="2012462" y="1549400"/>
            <a:ext cx="7091851" cy="553998"/>
          </a:xfrm>
          <a:prstGeom prst="rect">
            <a:avLst/>
          </a:prstGeom>
          <a:noFill/>
        </p:spPr>
        <p:txBody>
          <a:bodyPr wrap="square" rtlCol="0">
            <a:spAutoFit/>
          </a:bodyPr>
          <a:lstStyle/>
          <a:p>
            <a:r>
              <a:rPr lang="en-US" sz="3000">
                <a:latin typeface="Abadi MT Condensed Light"/>
                <a:cs typeface="Abadi MT Condensed Light"/>
              </a:rPr>
              <a:t>Tomato Inc. – Grocery to your doorstep</a:t>
            </a:r>
          </a:p>
        </p:txBody>
      </p:sp>
      <p:grpSp>
        <p:nvGrpSpPr>
          <p:cNvPr id="16" name="Group 15"/>
          <p:cNvGrpSpPr/>
          <p:nvPr/>
        </p:nvGrpSpPr>
        <p:grpSpPr>
          <a:xfrm>
            <a:off x="499003" y="2432089"/>
            <a:ext cx="8641048" cy="1843578"/>
            <a:chOff x="499003" y="3858871"/>
            <a:chExt cx="8641048" cy="1843578"/>
          </a:xfrm>
        </p:grpSpPr>
        <p:grpSp>
          <p:nvGrpSpPr>
            <p:cNvPr id="17" name="Group 16"/>
            <p:cNvGrpSpPr/>
            <p:nvPr/>
          </p:nvGrpSpPr>
          <p:grpSpPr>
            <a:xfrm>
              <a:off x="1006232" y="3858871"/>
              <a:ext cx="8133819" cy="1843578"/>
              <a:chOff x="1010181" y="2936947"/>
              <a:chExt cx="8133819" cy="1843578"/>
            </a:xfrm>
          </p:grpSpPr>
          <p:sp>
            <p:nvSpPr>
              <p:cNvPr id="26" name="Rectangle 25"/>
              <p:cNvSpPr/>
              <p:nvPr/>
            </p:nvSpPr>
            <p:spPr>
              <a:xfrm>
                <a:off x="1010181" y="2936947"/>
                <a:ext cx="8133819" cy="1843578"/>
              </a:xfrm>
              <a:prstGeom prst="rect">
                <a:avLst/>
              </a:prstGeom>
              <a:solidFill>
                <a:schemeClr val="accent5">
                  <a:lumMod val="40000"/>
                  <a:lumOff val="60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TextBox 20"/>
              <p:cNvSpPr txBox="1"/>
              <p:nvPr/>
            </p:nvSpPr>
            <p:spPr>
              <a:xfrm>
                <a:off x="1987103" y="3064415"/>
                <a:ext cx="6915313" cy="1554272"/>
              </a:xfrm>
              <a:prstGeom prst="rect">
                <a:avLst/>
              </a:prstGeom>
              <a:noFill/>
            </p:spPr>
            <p:txBody>
              <a:bodyPr wrap="square" lIns="108000" tIns="0" rIns="108000" bIns="0" rtlCol="0" anchor="t" anchorCtr="0">
                <a:spAutoFit/>
              </a:bodyPr>
              <a:lstStyle/>
              <a:p>
                <a:pPr>
                  <a:spcBef>
                    <a:spcPts val="300"/>
                  </a:spcBef>
                  <a:spcAft>
                    <a:spcPts val="300"/>
                  </a:spcAft>
                </a:pPr>
                <a:r>
                  <a:rPr lang="en-US" sz="1600" i="1" dirty="0">
                    <a:solidFill>
                      <a:schemeClr val="accent5">
                        <a:lumMod val="75000"/>
                      </a:schemeClr>
                    </a:solidFill>
                    <a:latin typeface="Abadi MT Condensed Light"/>
                    <a:cs typeface="Abadi MT Condensed Light"/>
                  </a:rPr>
                  <a:t>Three months after its debut, Tomato Inc. has developed a profitable business and now accounts for 10 employees committed to the delivery of goods to more than 100 customers and working on a tight schedule.  </a:t>
                </a:r>
              </a:p>
              <a:p>
                <a:pPr>
                  <a:spcBef>
                    <a:spcPts val="300"/>
                  </a:spcBef>
                  <a:spcAft>
                    <a:spcPts val="300"/>
                  </a:spcAft>
                </a:pPr>
                <a:r>
                  <a:rPr lang="en-US" sz="1600" i="1" dirty="0">
                    <a:solidFill>
                      <a:schemeClr val="accent5">
                        <a:lumMod val="75000"/>
                      </a:schemeClr>
                    </a:solidFill>
                    <a:latin typeface="Abadi MT Condensed Light"/>
                    <a:cs typeface="Abadi MT Condensed Light"/>
                  </a:rPr>
                  <a:t>Because of the positive season the business is thriving and the number of customer is rising. The size of the customer base has made it imperative to rely on IT support the daily operations of Tomato Inc.</a:t>
                </a:r>
              </a:p>
            </p:txBody>
          </p:sp>
        </p:grpSp>
        <p:sp>
          <p:nvSpPr>
            <p:cNvPr id="18" name="Rectangle 17"/>
            <p:cNvSpPr/>
            <p:nvPr/>
          </p:nvSpPr>
          <p:spPr>
            <a:xfrm>
              <a:off x="541339" y="3871571"/>
              <a:ext cx="1383200" cy="1830878"/>
            </a:xfrm>
            <a:prstGeom prst="rect">
              <a:avLst/>
            </a:prstGeom>
            <a:solidFill>
              <a:schemeClr val="accent5">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TextBox 18"/>
            <p:cNvSpPr txBox="1"/>
            <p:nvPr/>
          </p:nvSpPr>
          <p:spPr>
            <a:xfrm>
              <a:off x="499003" y="3882181"/>
              <a:ext cx="1384255" cy="646331"/>
            </a:xfrm>
            <a:prstGeom prst="rect">
              <a:avLst/>
            </a:prstGeom>
            <a:noFill/>
            <a:ln>
              <a:noFill/>
            </a:ln>
          </p:spPr>
          <p:txBody>
            <a:bodyPr wrap="square" lIns="0" rtlCol="0">
              <a:spAutoFit/>
            </a:bodyPr>
            <a:lstStyle/>
            <a:p>
              <a:pPr algn="r"/>
              <a:r>
                <a:rPr lang="en-US">
                  <a:solidFill>
                    <a:schemeClr val="accent5">
                      <a:lumMod val="40000"/>
                      <a:lumOff val="60000"/>
                    </a:schemeClr>
                  </a:solidFill>
                  <a:latin typeface="Abadi MT Condensed Extra Bold"/>
                  <a:cs typeface="Abadi MT Condensed Extra Bold"/>
                </a:rPr>
                <a:t>BUSINESS CHALLENGE</a:t>
              </a:r>
              <a:endParaRPr lang="en-US" sz="1050">
                <a:solidFill>
                  <a:schemeClr val="accent5">
                    <a:lumMod val="40000"/>
                    <a:lumOff val="60000"/>
                  </a:schemeClr>
                </a:solidFill>
                <a:latin typeface="Abadi MT Condensed Extra Bold"/>
                <a:cs typeface="Abadi MT Condensed Extra Bold"/>
              </a:endParaRPr>
            </a:p>
          </p:txBody>
        </p:sp>
      </p:grpSp>
      <p:grpSp>
        <p:nvGrpSpPr>
          <p:cNvPr id="28" name="Group 27"/>
          <p:cNvGrpSpPr/>
          <p:nvPr/>
        </p:nvGrpSpPr>
        <p:grpSpPr>
          <a:xfrm>
            <a:off x="541338" y="4529493"/>
            <a:ext cx="8602662" cy="906107"/>
            <a:chOff x="748783" y="5016342"/>
            <a:chExt cx="8602662" cy="906107"/>
          </a:xfrm>
        </p:grpSpPr>
        <p:grpSp>
          <p:nvGrpSpPr>
            <p:cNvPr id="29" name="Group 28"/>
            <p:cNvGrpSpPr/>
            <p:nvPr/>
          </p:nvGrpSpPr>
          <p:grpSpPr>
            <a:xfrm>
              <a:off x="748783" y="5016342"/>
              <a:ext cx="8602662" cy="906107"/>
              <a:chOff x="541134" y="5261580"/>
              <a:chExt cx="8602662" cy="906107"/>
            </a:xfrm>
          </p:grpSpPr>
          <p:sp>
            <p:nvSpPr>
              <p:cNvPr id="34" name="Rectangle 33"/>
              <p:cNvSpPr/>
              <p:nvPr/>
            </p:nvSpPr>
            <p:spPr>
              <a:xfrm>
                <a:off x="1354666" y="5261582"/>
                <a:ext cx="7789130" cy="906105"/>
              </a:xfrm>
              <a:prstGeom prst="rect">
                <a:avLst/>
              </a:prstGeom>
              <a:solidFill>
                <a:schemeClr val="tx2">
                  <a:lumMod val="20000"/>
                  <a:lumOff val="80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ectangle 31"/>
              <p:cNvSpPr/>
              <p:nvPr/>
            </p:nvSpPr>
            <p:spPr>
              <a:xfrm>
                <a:off x="541135" y="5261580"/>
                <a:ext cx="1383404" cy="906107"/>
              </a:xfrm>
              <a:prstGeom prst="rect">
                <a:avLst/>
              </a:prstGeom>
              <a:solidFill>
                <a:schemeClr val="accent1">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TextBox 32"/>
              <p:cNvSpPr txBox="1"/>
              <p:nvPr/>
            </p:nvSpPr>
            <p:spPr>
              <a:xfrm>
                <a:off x="541134" y="5266738"/>
                <a:ext cx="1349063" cy="369332"/>
              </a:xfrm>
              <a:prstGeom prst="rect">
                <a:avLst/>
              </a:prstGeom>
              <a:noFill/>
              <a:ln>
                <a:noFill/>
              </a:ln>
            </p:spPr>
            <p:txBody>
              <a:bodyPr wrap="square" lIns="0" rtlCol="0">
                <a:spAutoFit/>
              </a:bodyPr>
              <a:lstStyle/>
              <a:p>
                <a:pPr algn="r"/>
                <a:r>
                  <a:rPr lang="en-US">
                    <a:solidFill>
                      <a:schemeClr val="accent1">
                        <a:lumMod val="40000"/>
                        <a:lumOff val="60000"/>
                      </a:schemeClr>
                    </a:solidFill>
                    <a:latin typeface="Abadi MT Condensed Extra Bold"/>
                    <a:cs typeface="Abadi MT Condensed Extra Bold"/>
                  </a:rPr>
                  <a:t>QUESTION</a:t>
                </a:r>
                <a:endParaRPr lang="en-US" sz="2400">
                  <a:solidFill>
                    <a:schemeClr val="accent1">
                      <a:lumMod val="40000"/>
                      <a:lumOff val="60000"/>
                    </a:schemeClr>
                  </a:solidFill>
                  <a:latin typeface="Abadi MT Condensed Extra Bold"/>
                  <a:cs typeface="Abadi MT Condensed Extra Bold"/>
                </a:endParaRPr>
              </a:p>
            </p:txBody>
          </p:sp>
        </p:grpSp>
        <p:sp>
          <p:nvSpPr>
            <p:cNvPr id="30" name="TextBox 29"/>
            <p:cNvSpPr txBox="1"/>
            <p:nvPr/>
          </p:nvSpPr>
          <p:spPr>
            <a:xfrm>
              <a:off x="2159981" y="5092710"/>
              <a:ext cx="7191464" cy="615553"/>
            </a:xfrm>
            <a:prstGeom prst="rect">
              <a:avLst/>
            </a:prstGeom>
            <a:noFill/>
          </p:spPr>
          <p:txBody>
            <a:bodyPr wrap="square" lIns="108000" tIns="0" rIns="108000" bIns="0" rtlCol="0" anchor="t" anchorCtr="0">
              <a:spAutoFit/>
            </a:bodyPr>
            <a:lstStyle/>
            <a:p>
              <a:r>
                <a:rPr lang="en-US" sz="2000" dirty="0">
                  <a:solidFill>
                    <a:schemeClr val="accent1">
                      <a:lumMod val="75000"/>
                    </a:schemeClr>
                  </a:solidFill>
                  <a:latin typeface="Abadi MT Condensed Light"/>
                  <a:cs typeface="Abadi MT Condensed Light"/>
                </a:rPr>
                <a:t>Can you articulate whether any of the cloud computing offering might be of most value to Tomato Inc. and how it will help to sustain and grow his business?</a:t>
              </a:r>
            </a:p>
          </p:txBody>
        </p:sp>
      </p:grpSp>
    </p:spTree>
    <p:extLst>
      <p:ext uri="{BB962C8B-B14F-4D97-AF65-F5344CB8AC3E}">
        <p14:creationId xmlns:p14="http://schemas.microsoft.com/office/powerpoint/2010/main" val="176529319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Business cases</a:t>
            </a:r>
          </a:p>
        </p:txBody>
      </p:sp>
      <p:sp>
        <p:nvSpPr>
          <p:cNvPr id="4" name="Date Placeholder 3"/>
          <p:cNvSpPr>
            <a:spLocks noGrp="1"/>
          </p:cNvSpPr>
          <p:nvPr>
            <p:ph type="dt" sz="half" idx="10"/>
          </p:nvPr>
        </p:nvSpPr>
        <p:spPr/>
        <p:txBody>
          <a:bodyPr/>
          <a:lstStyle/>
          <a:p>
            <a:fld id="{3D204B18-9485-D74D-B2B3-6C26E88E40BB}" type="datetime1">
              <a:rPr lang="en-AU"/>
              <a:pPr/>
              <a:t>17/4/18</a:t>
            </a:fld>
            <a:endParaRPr lang="en-US"/>
          </a:p>
        </p:txBody>
      </p:sp>
      <p:sp>
        <p:nvSpPr>
          <p:cNvPr id="6" name="Slide Number Placeholder 5"/>
          <p:cNvSpPr>
            <a:spLocks noGrp="1"/>
          </p:cNvSpPr>
          <p:nvPr>
            <p:ph type="sldNum" sz="quarter" idx="12"/>
          </p:nvPr>
        </p:nvSpPr>
        <p:spPr/>
        <p:txBody>
          <a:bodyPr/>
          <a:lstStyle/>
          <a:p>
            <a:fld id="{BBE0A389-EB18-824A-A5ED-72ACC9A7FB5D}" type="slidenum">
              <a:rPr lang="en-US"/>
              <a:pPr/>
              <a:t>41</a:t>
            </a:fld>
            <a:endParaRPr lang="en-US"/>
          </a:p>
        </p:txBody>
      </p:sp>
      <p:sp>
        <p:nvSpPr>
          <p:cNvPr id="22" name="Rectangle 21"/>
          <p:cNvSpPr/>
          <p:nvPr/>
        </p:nvSpPr>
        <p:spPr>
          <a:xfrm>
            <a:off x="0" y="1498594"/>
            <a:ext cx="9153158" cy="4961473"/>
          </a:xfrm>
          <a:prstGeom prst="rect">
            <a:avLst/>
          </a:prstGeom>
          <a:solidFill>
            <a:schemeClr val="bg1">
              <a:alpha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3" name="Straight Connector 22"/>
          <p:cNvCxnSpPr/>
          <p:nvPr/>
        </p:nvCxnSpPr>
        <p:spPr>
          <a:xfrm>
            <a:off x="1924538" y="1676400"/>
            <a:ext cx="0" cy="4500685"/>
          </a:xfrm>
          <a:prstGeom prst="line">
            <a:avLst/>
          </a:prstGeom>
          <a:ln w="3175" cmpd="sng">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4" name="TextBox 23"/>
          <p:cNvSpPr txBox="1"/>
          <p:nvPr/>
        </p:nvSpPr>
        <p:spPr>
          <a:xfrm>
            <a:off x="0" y="1520770"/>
            <a:ext cx="1924538" cy="584776"/>
          </a:xfrm>
          <a:prstGeom prst="rect">
            <a:avLst/>
          </a:prstGeom>
          <a:noFill/>
        </p:spPr>
        <p:txBody>
          <a:bodyPr wrap="square" rtlCol="0">
            <a:spAutoFit/>
          </a:bodyPr>
          <a:lstStyle/>
          <a:p>
            <a:pPr algn="r"/>
            <a:r>
              <a:rPr lang="en-US" sz="3200" b="1">
                <a:solidFill>
                  <a:schemeClr val="tx2">
                    <a:lumMod val="75000"/>
                  </a:schemeClr>
                </a:solidFill>
                <a:latin typeface="Abadi MT Condensed Extra Bold"/>
                <a:cs typeface="Abadi MT Condensed Extra Bold"/>
              </a:rPr>
              <a:t>EXERCISE</a:t>
            </a:r>
            <a:endParaRPr lang="en-US" sz="3200">
              <a:solidFill>
                <a:schemeClr val="tx2">
                  <a:lumMod val="75000"/>
                </a:schemeClr>
              </a:solidFill>
              <a:latin typeface="Abadi MT Condensed Extra Bold"/>
              <a:cs typeface="Abadi MT Condensed Extra Bold"/>
            </a:endParaRPr>
          </a:p>
        </p:txBody>
      </p:sp>
      <p:sp>
        <p:nvSpPr>
          <p:cNvPr id="25" name="TextBox 24"/>
          <p:cNvSpPr txBox="1"/>
          <p:nvPr/>
        </p:nvSpPr>
        <p:spPr>
          <a:xfrm>
            <a:off x="2012462" y="1549400"/>
            <a:ext cx="7091851" cy="553998"/>
          </a:xfrm>
          <a:prstGeom prst="rect">
            <a:avLst/>
          </a:prstGeom>
          <a:noFill/>
        </p:spPr>
        <p:txBody>
          <a:bodyPr wrap="square" rtlCol="0">
            <a:spAutoFit/>
          </a:bodyPr>
          <a:lstStyle/>
          <a:p>
            <a:r>
              <a:rPr lang="en-US" sz="3000">
                <a:latin typeface="Abadi MT Condensed Light"/>
                <a:cs typeface="Abadi MT Condensed Light"/>
              </a:rPr>
              <a:t>Market Insights – License renewal dilemma</a:t>
            </a:r>
          </a:p>
        </p:txBody>
      </p:sp>
      <p:grpSp>
        <p:nvGrpSpPr>
          <p:cNvPr id="10" name="Group 9"/>
          <p:cNvGrpSpPr/>
          <p:nvPr/>
        </p:nvGrpSpPr>
        <p:grpSpPr>
          <a:xfrm>
            <a:off x="541867" y="2374735"/>
            <a:ext cx="8600546" cy="3213265"/>
            <a:chOff x="829745" y="2527141"/>
            <a:chExt cx="8600546" cy="3213265"/>
          </a:xfrm>
        </p:grpSpPr>
        <p:sp>
          <p:nvSpPr>
            <p:cNvPr id="11" name="Rectangle 10"/>
            <p:cNvSpPr/>
            <p:nvPr/>
          </p:nvSpPr>
          <p:spPr>
            <a:xfrm>
              <a:off x="1651215" y="2527143"/>
              <a:ext cx="7779076" cy="3213263"/>
            </a:xfrm>
            <a:prstGeom prst="rect">
              <a:avLst/>
            </a:prstGeom>
            <a:solidFill>
              <a:schemeClr val="accent6">
                <a:lumMod val="20000"/>
                <a:lumOff val="80000"/>
                <a:alpha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846678" y="2527141"/>
              <a:ext cx="1374409" cy="3213265"/>
            </a:xfrm>
            <a:prstGeom prst="rect">
              <a:avLst/>
            </a:prstGeom>
            <a:solidFill>
              <a:schemeClr val="accent6">
                <a:lumMod val="50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2"/>
            <p:cNvSpPr txBox="1"/>
            <p:nvPr/>
          </p:nvSpPr>
          <p:spPr>
            <a:xfrm>
              <a:off x="829745" y="2532300"/>
              <a:ext cx="1357001" cy="646331"/>
            </a:xfrm>
            <a:prstGeom prst="rect">
              <a:avLst/>
            </a:prstGeom>
            <a:noFill/>
            <a:ln>
              <a:noFill/>
            </a:ln>
          </p:spPr>
          <p:txBody>
            <a:bodyPr wrap="square" lIns="0" rtlCol="0">
              <a:spAutoFit/>
            </a:bodyPr>
            <a:lstStyle>
              <a:defPPr>
                <a:defRPr lang="en-US"/>
              </a:defPPr>
              <a:lvl1pPr algn="r">
                <a:defRPr sz="2800">
                  <a:solidFill>
                    <a:schemeClr val="accent6">
                      <a:lumMod val="20000"/>
                      <a:lumOff val="80000"/>
                    </a:schemeClr>
                  </a:solidFill>
                  <a:latin typeface="Arial Narrow"/>
                  <a:cs typeface="Arial Narrow"/>
                </a:defRPr>
              </a:lvl1pPr>
            </a:lstStyle>
            <a:p>
              <a:r>
                <a:rPr lang="en-US" sz="1800">
                  <a:latin typeface="Abadi MT Condensed Extra Bold"/>
                  <a:cs typeface="Abadi MT Condensed Extra Bold"/>
                </a:rPr>
                <a:t>MEET THE COMPANY</a:t>
              </a:r>
              <a:endParaRPr lang="en-US" sz="2000">
                <a:latin typeface="Abadi MT Condensed Extra Bold"/>
                <a:cs typeface="Abadi MT Condensed Extra Bold"/>
              </a:endParaRPr>
            </a:p>
          </p:txBody>
        </p:sp>
        <p:sp>
          <p:nvSpPr>
            <p:cNvPr id="14" name="TextBox 13"/>
            <p:cNvSpPr txBox="1"/>
            <p:nvPr/>
          </p:nvSpPr>
          <p:spPr>
            <a:xfrm>
              <a:off x="2291217" y="2620444"/>
              <a:ext cx="5531997" cy="2862322"/>
            </a:xfrm>
            <a:prstGeom prst="rect">
              <a:avLst/>
            </a:prstGeom>
            <a:noFill/>
          </p:spPr>
          <p:txBody>
            <a:bodyPr wrap="square" lIns="108000" tIns="0" rIns="108000" bIns="0" rtlCol="0" anchor="t" anchorCtr="0">
              <a:spAutoFit/>
            </a:bodyPr>
            <a:lstStyle>
              <a:defPPr>
                <a:defRPr lang="en-US"/>
              </a:defPPr>
              <a:lvl1pPr>
                <a:spcAft>
                  <a:spcPts val="600"/>
                </a:spcAft>
                <a:defRPr i="1">
                  <a:solidFill>
                    <a:srgbClr val="B27979"/>
                  </a:solidFill>
                  <a:latin typeface="Abadi MT Condensed Light"/>
                  <a:cs typeface="Abadi MT Condensed Light"/>
                </a:defRPr>
              </a:lvl1pPr>
            </a:lstStyle>
            <a:p>
              <a:r>
                <a:rPr lang="en-US" sz="1600" dirty="0"/>
                <a:t>Market Inisights is a large nation wide established company operating in Australia and New Zealand, providing market projections, advice to several enterprises in the two countries.</a:t>
              </a:r>
            </a:p>
            <a:p>
              <a:r>
                <a:rPr lang="en-US" sz="1600" dirty="0"/>
                <a:t>With more than 50 offices located in strategic cities in the two countries Market Insights is able to service several hundreds of organisations. The key service offering of the company is to conduct market research and produce specialised reports that are tailored to the single customer.</a:t>
              </a:r>
            </a:p>
            <a:p>
              <a:r>
                <a:rPr lang="en-US" sz="1600" dirty="0"/>
                <a:t>In order to perform its key function Market Insight leverages an on premise integrated solution for document management purchased under a 3-year license term. Because of the sensitive nature of the customer data it is imperative to keep reports securely and within the countries boundaries.</a:t>
              </a:r>
            </a:p>
          </p:txBody>
        </p:sp>
      </p:grpSp>
      <p:pic>
        <p:nvPicPr>
          <p:cNvPr id="3" name="Picture 2" descr="Business Rep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66457" y="2599271"/>
            <a:ext cx="1877543" cy="1515533"/>
          </a:xfrm>
          <a:prstGeom prst="rect">
            <a:avLst/>
          </a:prstGeom>
        </p:spPr>
      </p:pic>
    </p:spTree>
    <p:extLst>
      <p:ext uri="{BB962C8B-B14F-4D97-AF65-F5344CB8AC3E}">
        <p14:creationId xmlns:p14="http://schemas.microsoft.com/office/powerpoint/2010/main" val="71625431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Business cases</a:t>
            </a:r>
          </a:p>
        </p:txBody>
      </p:sp>
      <p:sp>
        <p:nvSpPr>
          <p:cNvPr id="4" name="Date Placeholder 3"/>
          <p:cNvSpPr>
            <a:spLocks noGrp="1"/>
          </p:cNvSpPr>
          <p:nvPr>
            <p:ph type="dt" sz="half" idx="10"/>
          </p:nvPr>
        </p:nvSpPr>
        <p:spPr/>
        <p:txBody>
          <a:bodyPr/>
          <a:lstStyle/>
          <a:p>
            <a:fld id="{3D204B18-9485-D74D-B2B3-6C26E88E40BB}" type="datetime1">
              <a:rPr lang="en-AU"/>
              <a:pPr/>
              <a:t>17/4/18</a:t>
            </a:fld>
            <a:endParaRPr lang="en-US"/>
          </a:p>
        </p:txBody>
      </p:sp>
      <p:sp>
        <p:nvSpPr>
          <p:cNvPr id="6" name="Slide Number Placeholder 5"/>
          <p:cNvSpPr>
            <a:spLocks noGrp="1"/>
          </p:cNvSpPr>
          <p:nvPr>
            <p:ph type="sldNum" sz="quarter" idx="12"/>
          </p:nvPr>
        </p:nvSpPr>
        <p:spPr/>
        <p:txBody>
          <a:bodyPr/>
          <a:lstStyle/>
          <a:p>
            <a:fld id="{BBE0A389-EB18-824A-A5ED-72ACC9A7FB5D}" type="slidenum">
              <a:rPr lang="en-US"/>
              <a:pPr/>
              <a:t>42</a:t>
            </a:fld>
            <a:endParaRPr lang="en-US"/>
          </a:p>
        </p:txBody>
      </p:sp>
      <p:sp>
        <p:nvSpPr>
          <p:cNvPr id="22" name="Rectangle 21"/>
          <p:cNvSpPr/>
          <p:nvPr/>
        </p:nvSpPr>
        <p:spPr>
          <a:xfrm>
            <a:off x="0" y="1498594"/>
            <a:ext cx="9153158" cy="4961473"/>
          </a:xfrm>
          <a:prstGeom prst="rect">
            <a:avLst/>
          </a:prstGeom>
          <a:solidFill>
            <a:schemeClr val="bg1">
              <a:alpha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3" name="Straight Connector 22"/>
          <p:cNvCxnSpPr/>
          <p:nvPr/>
        </p:nvCxnSpPr>
        <p:spPr>
          <a:xfrm>
            <a:off x="1924538" y="1676400"/>
            <a:ext cx="0" cy="4500685"/>
          </a:xfrm>
          <a:prstGeom prst="line">
            <a:avLst/>
          </a:prstGeom>
          <a:ln w="3175" cmpd="sng">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4" name="TextBox 23"/>
          <p:cNvSpPr txBox="1"/>
          <p:nvPr/>
        </p:nvSpPr>
        <p:spPr>
          <a:xfrm>
            <a:off x="0" y="1520770"/>
            <a:ext cx="1924538" cy="584776"/>
          </a:xfrm>
          <a:prstGeom prst="rect">
            <a:avLst/>
          </a:prstGeom>
          <a:noFill/>
        </p:spPr>
        <p:txBody>
          <a:bodyPr wrap="square" rtlCol="0">
            <a:spAutoFit/>
          </a:bodyPr>
          <a:lstStyle/>
          <a:p>
            <a:pPr algn="r"/>
            <a:r>
              <a:rPr lang="en-US" sz="3200" b="1">
                <a:solidFill>
                  <a:schemeClr val="tx2">
                    <a:lumMod val="75000"/>
                  </a:schemeClr>
                </a:solidFill>
                <a:latin typeface="Abadi MT Condensed Extra Bold"/>
                <a:cs typeface="Abadi MT Condensed Extra Bold"/>
              </a:rPr>
              <a:t>EXERCISE</a:t>
            </a:r>
            <a:endParaRPr lang="en-US" sz="3200">
              <a:solidFill>
                <a:schemeClr val="tx2">
                  <a:lumMod val="75000"/>
                </a:schemeClr>
              </a:solidFill>
              <a:latin typeface="Abadi MT Condensed Extra Bold"/>
              <a:cs typeface="Abadi MT Condensed Extra Bold"/>
            </a:endParaRPr>
          </a:p>
        </p:txBody>
      </p:sp>
      <p:sp>
        <p:nvSpPr>
          <p:cNvPr id="25" name="TextBox 24"/>
          <p:cNvSpPr txBox="1"/>
          <p:nvPr/>
        </p:nvSpPr>
        <p:spPr>
          <a:xfrm>
            <a:off x="2012462" y="1549400"/>
            <a:ext cx="7091851" cy="553998"/>
          </a:xfrm>
          <a:prstGeom prst="rect">
            <a:avLst/>
          </a:prstGeom>
          <a:noFill/>
        </p:spPr>
        <p:txBody>
          <a:bodyPr wrap="square" rtlCol="0">
            <a:spAutoFit/>
          </a:bodyPr>
          <a:lstStyle/>
          <a:p>
            <a:r>
              <a:rPr lang="en-US" sz="3000">
                <a:latin typeface="Abadi MT Condensed Light"/>
                <a:cs typeface="Abadi MT Condensed Light"/>
              </a:rPr>
              <a:t>Market Insights – License renewal dilemma</a:t>
            </a:r>
          </a:p>
        </p:txBody>
      </p:sp>
      <p:grpSp>
        <p:nvGrpSpPr>
          <p:cNvPr id="16" name="Group 15"/>
          <p:cNvGrpSpPr/>
          <p:nvPr/>
        </p:nvGrpSpPr>
        <p:grpSpPr>
          <a:xfrm>
            <a:off x="499003" y="2178088"/>
            <a:ext cx="8641048" cy="3498812"/>
            <a:chOff x="499003" y="3858870"/>
            <a:chExt cx="8641048" cy="3498812"/>
          </a:xfrm>
        </p:grpSpPr>
        <p:grpSp>
          <p:nvGrpSpPr>
            <p:cNvPr id="17" name="Group 16"/>
            <p:cNvGrpSpPr/>
            <p:nvPr/>
          </p:nvGrpSpPr>
          <p:grpSpPr>
            <a:xfrm>
              <a:off x="1006232" y="3858870"/>
              <a:ext cx="8133819" cy="3486112"/>
              <a:chOff x="1010181" y="2936946"/>
              <a:chExt cx="8133819" cy="3486112"/>
            </a:xfrm>
          </p:grpSpPr>
          <p:sp>
            <p:nvSpPr>
              <p:cNvPr id="26" name="Rectangle 25"/>
              <p:cNvSpPr/>
              <p:nvPr/>
            </p:nvSpPr>
            <p:spPr>
              <a:xfrm>
                <a:off x="1010181" y="2936946"/>
                <a:ext cx="8133819" cy="3486112"/>
              </a:xfrm>
              <a:prstGeom prst="rect">
                <a:avLst/>
              </a:prstGeom>
              <a:solidFill>
                <a:schemeClr val="accent5">
                  <a:lumMod val="40000"/>
                  <a:lumOff val="60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TextBox 20"/>
              <p:cNvSpPr txBox="1"/>
              <p:nvPr/>
            </p:nvSpPr>
            <p:spPr>
              <a:xfrm>
                <a:off x="1987103" y="3064415"/>
                <a:ext cx="7093113" cy="3339376"/>
              </a:xfrm>
              <a:prstGeom prst="rect">
                <a:avLst/>
              </a:prstGeom>
              <a:noFill/>
            </p:spPr>
            <p:txBody>
              <a:bodyPr wrap="square" lIns="108000" tIns="0" rIns="108000" bIns="0" rtlCol="0" anchor="t" anchorCtr="0">
                <a:spAutoFit/>
              </a:bodyPr>
              <a:lstStyle/>
              <a:p>
                <a:pPr>
                  <a:spcBef>
                    <a:spcPts val="300"/>
                  </a:spcBef>
                  <a:spcAft>
                    <a:spcPts val="300"/>
                  </a:spcAft>
                </a:pPr>
                <a:r>
                  <a:rPr lang="en-US" sz="1600" i="1" dirty="0">
                    <a:solidFill>
                      <a:schemeClr val="accent5">
                        <a:lumMod val="75000"/>
                      </a:schemeClr>
                    </a:solidFill>
                    <a:latin typeface="Abadi MT Condensed Light"/>
                    <a:cs typeface="Abadi MT Condensed Light"/>
                  </a:rPr>
                  <a:t>With five years of profitable business the company has grown and established several departments including the IT department that tooks care of all hardware and software the company needs to operate.</a:t>
                </a:r>
              </a:p>
              <a:p>
                <a:pPr>
                  <a:spcBef>
                    <a:spcPts val="300"/>
                  </a:spcBef>
                  <a:spcAft>
                    <a:spcPts val="300"/>
                  </a:spcAft>
                </a:pPr>
                <a:r>
                  <a:rPr lang="en-US" sz="1600" i="1" dirty="0">
                    <a:solidFill>
                      <a:schemeClr val="accent5">
                        <a:lumMod val="75000"/>
                      </a:schemeClr>
                    </a:solidFill>
                    <a:latin typeface="Abadi MT Condensed Light"/>
                    <a:cs typeface="Abadi MT Condensed Light"/>
                  </a:rPr>
                  <a:t>The IT department has effectively managed the maintenance of every systems including the office automation and document management solution that is essential to Market Insights business. Now at the end of the three-year license period, Market Insights is assessing the best path to go forward to continue its business.</a:t>
                </a:r>
              </a:p>
              <a:p>
                <a:pPr>
                  <a:spcBef>
                    <a:spcPts val="300"/>
                  </a:spcBef>
                  <a:spcAft>
                    <a:spcPts val="300"/>
                  </a:spcAft>
                </a:pPr>
                <a:r>
                  <a:rPr lang="en-US" sz="1600" i="1" dirty="0">
                    <a:solidFill>
                      <a:schemeClr val="accent5">
                        <a:lumMod val="75000"/>
                      </a:schemeClr>
                    </a:solidFill>
                    <a:latin typeface="Abadi MT Condensed Light"/>
                    <a:cs typeface="Abadi MT Condensed Light"/>
                  </a:rPr>
                  <a:t>After a careful assessment of the available options, Market Insights has shortlisted three alternatives:</a:t>
                </a:r>
              </a:p>
              <a:p>
                <a:pPr marL="342900" indent="-342900">
                  <a:spcBef>
                    <a:spcPts val="300"/>
                  </a:spcBef>
                  <a:buFont typeface="+mj-lt"/>
                  <a:buAutoNum type="arabicPeriod"/>
                </a:pPr>
                <a:r>
                  <a:rPr lang="en-US" sz="1600" i="1" dirty="0">
                    <a:solidFill>
                      <a:schemeClr val="accent5">
                        <a:lumMod val="75000"/>
                      </a:schemeClr>
                    </a:solidFill>
                    <a:latin typeface="Abadi MT Condensed Light"/>
                    <a:cs typeface="Abadi MT Condensed Light"/>
                  </a:rPr>
                  <a:t>Renew the license for another three years</a:t>
                </a:r>
              </a:p>
              <a:p>
                <a:pPr marL="342900" indent="-342900">
                  <a:spcBef>
                    <a:spcPts val="300"/>
                  </a:spcBef>
                  <a:buFont typeface="+mj-lt"/>
                  <a:buAutoNum type="arabicPeriod"/>
                </a:pPr>
                <a:r>
                  <a:rPr lang="en-US" sz="1600" i="1" dirty="0">
                    <a:solidFill>
                      <a:schemeClr val="accent5">
                        <a:lumMod val="75000"/>
                      </a:schemeClr>
                    </a:solidFill>
                    <a:latin typeface="Abadi MT Condensed Light"/>
                    <a:cs typeface="Abadi MT Condensed Light"/>
                  </a:rPr>
                  <a:t>Transit to the cloud-based solution hosted in the United States</a:t>
                </a:r>
              </a:p>
              <a:p>
                <a:pPr marL="342900" indent="-342900">
                  <a:spcBef>
                    <a:spcPts val="300"/>
                  </a:spcBef>
                  <a:buFont typeface="+mj-lt"/>
                  <a:buAutoNum type="arabicPeriod"/>
                </a:pPr>
                <a:r>
                  <a:rPr lang="en-US" sz="1600" i="1" dirty="0">
                    <a:solidFill>
                      <a:schemeClr val="accent5">
                        <a:lumMod val="75000"/>
                      </a:schemeClr>
                    </a:solidFill>
                    <a:latin typeface="Abadi MT Condensed Light"/>
                    <a:cs typeface="Abadi MT Condensed Light"/>
                  </a:rPr>
                  <a:t>Implement their own document management system on a A/NZ PaaS platform.</a:t>
                </a:r>
              </a:p>
            </p:txBody>
          </p:sp>
        </p:grpSp>
        <p:sp>
          <p:nvSpPr>
            <p:cNvPr id="18" name="Rectangle 17"/>
            <p:cNvSpPr/>
            <p:nvPr/>
          </p:nvSpPr>
          <p:spPr>
            <a:xfrm>
              <a:off x="541339" y="3871570"/>
              <a:ext cx="1383200" cy="3486112"/>
            </a:xfrm>
            <a:prstGeom prst="rect">
              <a:avLst/>
            </a:prstGeom>
            <a:solidFill>
              <a:schemeClr val="accent5">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TextBox 18"/>
            <p:cNvSpPr txBox="1"/>
            <p:nvPr/>
          </p:nvSpPr>
          <p:spPr>
            <a:xfrm>
              <a:off x="499003" y="3882181"/>
              <a:ext cx="1384255" cy="646331"/>
            </a:xfrm>
            <a:prstGeom prst="rect">
              <a:avLst/>
            </a:prstGeom>
            <a:noFill/>
            <a:ln>
              <a:noFill/>
            </a:ln>
          </p:spPr>
          <p:txBody>
            <a:bodyPr wrap="square" lIns="0" rtlCol="0">
              <a:spAutoFit/>
            </a:bodyPr>
            <a:lstStyle/>
            <a:p>
              <a:pPr algn="r"/>
              <a:r>
                <a:rPr lang="en-US">
                  <a:solidFill>
                    <a:schemeClr val="accent5">
                      <a:lumMod val="40000"/>
                      <a:lumOff val="60000"/>
                    </a:schemeClr>
                  </a:solidFill>
                  <a:latin typeface="Abadi MT Condensed Extra Bold"/>
                  <a:cs typeface="Abadi MT Condensed Extra Bold"/>
                </a:rPr>
                <a:t>BUSINESS CHALLENGE</a:t>
              </a:r>
              <a:endParaRPr lang="en-US" sz="1050">
                <a:solidFill>
                  <a:schemeClr val="accent5">
                    <a:lumMod val="40000"/>
                    <a:lumOff val="60000"/>
                  </a:schemeClr>
                </a:solidFill>
                <a:latin typeface="Abadi MT Condensed Extra Bold"/>
                <a:cs typeface="Abadi MT Condensed Extra Bold"/>
              </a:endParaRPr>
            </a:p>
          </p:txBody>
        </p:sp>
      </p:grpSp>
      <p:grpSp>
        <p:nvGrpSpPr>
          <p:cNvPr id="28" name="Group 27"/>
          <p:cNvGrpSpPr/>
          <p:nvPr/>
        </p:nvGrpSpPr>
        <p:grpSpPr>
          <a:xfrm>
            <a:off x="554038" y="5761411"/>
            <a:ext cx="8602662" cy="512389"/>
            <a:chOff x="748783" y="5016342"/>
            <a:chExt cx="8602662" cy="512389"/>
          </a:xfrm>
        </p:grpSpPr>
        <p:grpSp>
          <p:nvGrpSpPr>
            <p:cNvPr id="29" name="Group 28"/>
            <p:cNvGrpSpPr/>
            <p:nvPr/>
          </p:nvGrpSpPr>
          <p:grpSpPr>
            <a:xfrm>
              <a:off x="748783" y="5016342"/>
              <a:ext cx="8602662" cy="512389"/>
              <a:chOff x="541134" y="5261580"/>
              <a:chExt cx="8602662" cy="512389"/>
            </a:xfrm>
          </p:grpSpPr>
          <p:sp>
            <p:nvSpPr>
              <p:cNvPr id="34" name="Rectangle 33"/>
              <p:cNvSpPr/>
              <p:nvPr/>
            </p:nvSpPr>
            <p:spPr>
              <a:xfrm>
                <a:off x="1354666" y="5261582"/>
                <a:ext cx="7789130" cy="512387"/>
              </a:xfrm>
              <a:prstGeom prst="rect">
                <a:avLst/>
              </a:prstGeom>
              <a:solidFill>
                <a:schemeClr val="tx2">
                  <a:lumMod val="20000"/>
                  <a:lumOff val="80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ectangle 31"/>
              <p:cNvSpPr/>
              <p:nvPr/>
            </p:nvSpPr>
            <p:spPr>
              <a:xfrm>
                <a:off x="541135" y="5261580"/>
                <a:ext cx="1383404" cy="512389"/>
              </a:xfrm>
              <a:prstGeom prst="rect">
                <a:avLst/>
              </a:prstGeom>
              <a:solidFill>
                <a:schemeClr val="accent1">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TextBox 32"/>
              <p:cNvSpPr txBox="1"/>
              <p:nvPr/>
            </p:nvSpPr>
            <p:spPr>
              <a:xfrm>
                <a:off x="541134" y="5266738"/>
                <a:ext cx="1349063" cy="369332"/>
              </a:xfrm>
              <a:prstGeom prst="rect">
                <a:avLst/>
              </a:prstGeom>
              <a:noFill/>
              <a:ln>
                <a:noFill/>
              </a:ln>
            </p:spPr>
            <p:txBody>
              <a:bodyPr wrap="square" lIns="0" rtlCol="0">
                <a:spAutoFit/>
              </a:bodyPr>
              <a:lstStyle/>
              <a:p>
                <a:pPr algn="r"/>
                <a:r>
                  <a:rPr lang="en-US">
                    <a:solidFill>
                      <a:schemeClr val="accent1">
                        <a:lumMod val="40000"/>
                        <a:lumOff val="60000"/>
                      </a:schemeClr>
                    </a:solidFill>
                    <a:latin typeface="Abadi MT Condensed Extra Bold"/>
                    <a:cs typeface="Abadi MT Condensed Extra Bold"/>
                  </a:rPr>
                  <a:t>QUESTION</a:t>
                </a:r>
                <a:endParaRPr lang="en-US" sz="2400">
                  <a:solidFill>
                    <a:schemeClr val="accent1">
                      <a:lumMod val="40000"/>
                      <a:lumOff val="60000"/>
                    </a:schemeClr>
                  </a:solidFill>
                  <a:latin typeface="Abadi MT Condensed Extra Bold"/>
                  <a:cs typeface="Abadi MT Condensed Extra Bold"/>
                </a:endParaRPr>
              </a:p>
            </p:txBody>
          </p:sp>
        </p:grpSp>
        <p:sp>
          <p:nvSpPr>
            <p:cNvPr id="30" name="TextBox 29"/>
            <p:cNvSpPr txBox="1"/>
            <p:nvPr/>
          </p:nvSpPr>
          <p:spPr>
            <a:xfrm>
              <a:off x="2159981" y="5092710"/>
              <a:ext cx="7191464" cy="307777"/>
            </a:xfrm>
            <a:prstGeom prst="rect">
              <a:avLst/>
            </a:prstGeom>
            <a:noFill/>
          </p:spPr>
          <p:txBody>
            <a:bodyPr wrap="square" lIns="108000" tIns="0" rIns="108000" bIns="0" rtlCol="0" anchor="t" anchorCtr="0">
              <a:spAutoFit/>
            </a:bodyPr>
            <a:lstStyle/>
            <a:p>
              <a:r>
                <a:rPr lang="en-US" sz="2000" dirty="0">
                  <a:solidFill>
                    <a:schemeClr val="accent1">
                      <a:lumMod val="75000"/>
                    </a:schemeClr>
                  </a:solidFill>
                  <a:latin typeface="Abadi MT Condensed Light"/>
                  <a:cs typeface="Abadi MT Condensed Light"/>
                </a:rPr>
                <a:t>Which is the best choice for Market Inisights and why?</a:t>
              </a:r>
            </a:p>
          </p:txBody>
        </p:sp>
      </p:grpSp>
    </p:spTree>
    <p:extLst>
      <p:ext uri="{BB962C8B-B14F-4D97-AF65-F5344CB8AC3E}">
        <p14:creationId xmlns:p14="http://schemas.microsoft.com/office/powerpoint/2010/main" val="5583745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ectangle 52"/>
          <p:cNvSpPr/>
          <p:nvPr/>
        </p:nvSpPr>
        <p:spPr>
          <a:xfrm>
            <a:off x="-8467" y="1523994"/>
            <a:ext cx="9153158" cy="4961473"/>
          </a:xfrm>
          <a:prstGeom prst="rect">
            <a:avLst/>
          </a:prstGeom>
          <a:solidFill>
            <a:schemeClr val="bg1">
              <a:alpha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a:latin typeface="Abadi MT Condensed Light"/>
              <a:cs typeface="Abadi MT Condensed Light"/>
            </a:endParaRPr>
          </a:p>
        </p:txBody>
      </p:sp>
      <p:sp>
        <p:nvSpPr>
          <p:cNvPr id="2" name="Title 1"/>
          <p:cNvSpPr>
            <a:spLocks noGrp="1"/>
          </p:cNvSpPr>
          <p:nvPr>
            <p:ph type="title"/>
          </p:nvPr>
        </p:nvSpPr>
        <p:spPr>
          <a:xfrm>
            <a:off x="-6350" y="-87312"/>
            <a:ext cx="9144000" cy="1143000"/>
          </a:xfrm>
        </p:spPr>
        <p:txBody>
          <a:bodyPr/>
          <a:lstStyle/>
          <a:p>
            <a:r>
              <a:rPr lang="en-US" b="0"/>
              <a:t>Cloud solution architecture</a:t>
            </a:r>
          </a:p>
        </p:txBody>
      </p:sp>
      <p:sp>
        <p:nvSpPr>
          <p:cNvPr id="4" name="Date Placeholder 3"/>
          <p:cNvSpPr>
            <a:spLocks noGrp="1"/>
          </p:cNvSpPr>
          <p:nvPr>
            <p:ph type="dt" sz="half" idx="10"/>
          </p:nvPr>
        </p:nvSpPr>
        <p:spPr/>
        <p:txBody>
          <a:bodyPr/>
          <a:lstStyle/>
          <a:p>
            <a:fld id="{3D204B18-9485-D74D-B2B3-6C26E88E40BB}" type="datetime1">
              <a:rPr lang="en-AU"/>
              <a:pPr/>
              <a:t>17/4/18</a:t>
            </a:fld>
            <a:endParaRPr lang="en-US"/>
          </a:p>
        </p:txBody>
      </p:sp>
      <p:sp>
        <p:nvSpPr>
          <p:cNvPr id="6" name="Slide Number Placeholder 5"/>
          <p:cNvSpPr>
            <a:spLocks noGrp="1"/>
          </p:cNvSpPr>
          <p:nvPr>
            <p:ph type="sldNum" sz="quarter" idx="12"/>
          </p:nvPr>
        </p:nvSpPr>
        <p:spPr/>
        <p:txBody>
          <a:bodyPr/>
          <a:lstStyle/>
          <a:p>
            <a:fld id="{BBE0A389-EB18-824A-A5ED-72ACC9A7FB5D}" type="slidenum">
              <a:rPr lang="en-US"/>
              <a:pPr/>
              <a:t>5</a:t>
            </a:fld>
            <a:endParaRPr lang="en-US"/>
          </a:p>
        </p:txBody>
      </p:sp>
      <p:cxnSp>
        <p:nvCxnSpPr>
          <p:cNvPr id="55" name="Straight Connector 54"/>
          <p:cNvCxnSpPr/>
          <p:nvPr/>
        </p:nvCxnSpPr>
        <p:spPr>
          <a:xfrm>
            <a:off x="1947331" y="1680624"/>
            <a:ext cx="11" cy="4703243"/>
          </a:xfrm>
          <a:prstGeom prst="line">
            <a:avLst/>
          </a:prstGeom>
          <a:ln w="3175" cmpd="sng">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56" name="TextBox 55"/>
          <p:cNvSpPr txBox="1"/>
          <p:nvPr/>
        </p:nvSpPr>
        <p:spPr>
          <a:xfrm>
            <a:off x="12709" y="1548255"/>
            <a:ext cx="1904981" cy="584776"/>
          </a:xfrm>
          <a:prstGeom prst="rect">
            <a:avLst/>
          </a:prstGeom>
          <a:noFill/>
        </p:spPr>
        <p:txBody>
          <a:bodyPr wrap="square" rtlCol="0">
            <a:spAutoFit/>
          </a:bodyPr>
          <a:lstStyle/>
          <a:p>
            <a:pPr algn="r"/>
            <a:r>
              <a:rPr lang="en-US" sz="3200" b="1">
                <a:solidFill>
                  <a:srgbClr val="1F497D">
                    <a:lumMod val="75000"/>
                  </a:srgbClr>
                </a:solidFill>
                <a:latin typeface="Abadi MT Condensed Extra Bold"/>
                <a:cs typeface="Abadi MT Condensed Extra Bold"/>
              </a:rPr>
              <a:t>CONCEPTS</a:t>
            </a:r>
            <a:endParaRPr lang="en-US" sz="2400">
              <a:solidFill>
                <a:schemeClr val="tx2">
                  <a:lumMod val="75000"/>
                </a:schemeClr>
              </a:solidFill>
              <a:latin typeface="Abadi MT Condensed Extra Bold"/>
              <a:cs typeface="Abadi MT Condensed Extra Bold"/>
            </a:endParaRPr>
          </a:p>
        </p:txBody>
      </p:sp>
      <p:sp>
        <p:nvSpPr>
          <p:cNvPr id="58" name="TextBox 57"/>
          <p:cNvSpPr txBox="1"/>
          <p:nvPr/>
        </p:nvSpPr>
        <p:spPr>
          <a:xfrm>
            <a:off x="2019294" y="1553624"/>
            <a:ext cx="7124705" cy="1723549"/>
          </a:xfrm>
          <a:prstGeom prst="rect">
            <a:avLst/>
          </a:prstGeom>
          <a:noFill/>
        </p:spPr>
        <p:txBody>
          <a:bodyPr wrap="square" rtlCol="0">
            <a:spAutoFit/>
          </a:bodyPr>
          <a:lstStyle/>
          <a:p>
            <a:r>
              <a:rPr lang="en-US" sz="3000">
                <a:latin typeface="Abadi MT Condensed Light"/>
                <a:cs typeface="Abadi MT Condensed Light"/>
              </a:rPr>
              <a:t>Introducing tenants and multi-tenancy</a:t>
            </a:r>
          </a:p>
          <a:p>
            <a:pPr lvl="0"/>
            <a:r>
              <a:rPr lang="en-US" sz="2000" i="1">
                <a:solidFill>
                  <a:prstClr val="black">
                    <a:lumMod val="65000"/>
                    <a:lumOff val="35000"/>
                  </a:prstClr>
                </a:solidFill>
                <a:latin typeface="Abadi MT Condensed Light"/>
                <a:cs typeface="Abadi MT Condensed Light"/>
              </a:rPr>
              <a:t>(…continued)</a:t>
            </a:r>
            <a:endParaRPr lang="en-US" sz="3000">
              <a:latin typeface="Abadi MT Condensed Light"/>
              <a:cs typeface="Abadi MT Condensed Light"/>
            </a:endParaRPr>
          </a:p>
          <a:p>
            <a:pPr lvl="0">
              <a:spcBef>
                <a:spcPts val="1200"/>
              </a:spcBef>
            </a:pPr>
            <a:r>
              <a:rPr lang="en-US" sz="2300" i="1">
                <a:solidFill>
                  <a:prstClr val="black">
                    <a:lumMod val="65000"/>
                    <a:lumOff val="35000"/>
                  </a:prstClr>
                </a:solidFill>
                <a:latin typeface="Abadi MT Condensed Light"/>
                <a:cs typeface="Abadi MT Condensed Light"/>
              </a:rPr>
              <a:t>A very simple analogy, to understand these concepts is to refer them back to their original meaning:</a:t>
            </a:r>
            <a:endParaRPr lang="en-US" sz="3000">
              <a:latin typeface="Abadi MT Condensed Light"/>
              <a:cs typeface="Abadi MT Condensed Light"/>
            </a:endParaRPr>
          </a:p>
        </p:txBody>
      </p:sp>
      <p:sp>
        <p:nvSpPr>
          <p:cNvPr id="3" name="Rounded Rectangle 2"/>
          <p:cNvSpPr/>
          <p:nvPr/>
        </p:nvSpPr>
        <p:spPr>
          <a:xfrm>
            <a:off x="2159000" y="3581400"/>
            <a:ext cx="2565400" cy="2603500"/>
          </a:xfrm>
          <a:prstGeom prst="roundRect">
            <a:avLst>
              <a:gd name="adj" fmla="val 4786"/>
            </a:avLst>
          </a:prstGeom>
          <a:ln w="3175" cmpd="sng">
            <a:solidFill>
              <a:schemeClr val="tx2">
                <a:lumMod val="50000"/>
              </a:schemeClr>
            </a:solidFill>
            <a:headEnd type="stealth"/>
            <a:tailEnd type="stealth"/>
          </a:ln>
          <a:effectLst/>
        </p:spPr>
        <p:style>
          <a:lnRef idx="2">
            <a:schemeClr val="accent1"/>
          </a:lnRef>
          <a:fillRef idx="0">
            <a:schemeClr val="accent1"/>
          </a:fillRef>
          <a:effectRef idx="1">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8" name="Straight Connector 7"/>
          <p:cNvCxnSpPr/>
          <p:nvPr/>
        </p:nvCxnSpPr>
        <p:spPr>
          <a:xfrm>
            <a:off x="2159000" y="5918200"/>
            <a:ext cx="2565400" cy="0"/>
          </a:xfrm>
          <a:prstGeom prst="line">
            <a:avLst/>
          </a:prstGeom>
          <a:ln w="3175" cmpd="sng">
            <a:solidFill>
              <a:schemeClr val="tx2">
                <a:lumMod val="50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2717800" y="5892800"/>
            <a:ext cx="1531188" cy="307777"/>
          </a:xfrm>
          <a:prstGeom prst="rect">
            <a:avLst/>
          </a:prstGeom>
          <a:noFill/>
        </p:spPr>
        <p:txBody>
          <a:bodyPr wrap="none" rtlCol="0">
            <a:spAutoFit/>
          </a:bodyPr>
          <a:lstStyle/>
          <a:p>
            <a:r>
              <a:rPr lang="en-US" sz="1400">
                <a:latin typeface="Abadi MT Condensed Light"/>
                <a:cs typeface="Abadi MT Condensed Light"/>
              </a:rPr>
              <a:t>APARTMENT BUILDING</a:t>
            </a:r>
          </a:p>
        </p:txBody>
      </p:sp>
      <p:grpSp>
        <p:nvGrpSpPr>
          <p:cNvPr id="35" name="Group 34"/>
          <p:cNvGrpSpPr/>
          <p:nvPr/>
        </p:nvGrpSpPr>
        <p:grpSpPr>
          <a:xfrm>
            <a:off x="3670299" y="3708400"/>
            <a:ext cx="918634" cy="764977"/>
            <a:chOff x="2260599" y="3708400"/>
            <a:chExt cx="918634" cy="764977"/>
          </a:xfrm>
        </p:grpSpPr>
        <p:sp>
          <p:nvSpPr>
            <p:cNvPr id="36" name="Rounded Rectangle 35"/>
            <p:cNvSpPr/>
            <p:nvPr/>
          </p:nvSpPr>
          <p:spPr>
            <a:xfrm>
              <a:off x="2260599" y="3708400"/>
              <a:ext cx="918633" cy="762000"/>
            </a:xfrm>
            <a:prstGeom prst="roundRect">
              <a:avLst>
                <a:gd name="adj" fmla="val 4786"/>
              </a:avLst>
            </a:prstGeom>
            <a:ln w="3175" cmpd="sng">
              <a:solidFill>
                <a:schemeClr val="tx2">
                  <a:lumMod val="50000"/>
                </a:schemeClr>
              </a:solidFill>
              <a:headEnd type="stealth"/>
              <a:tailEnd type="stealth"/>
            </a:ln>
            <a:effectLst/>
          </p:spPr>
          <p:style>
            <a:lnRef idx="2">
              <a:schemeClr val="accent1"/>
            </a:lnRef>
            <a:fillRef idx="0">
              <a:schemeClr val="accent1"/>
            </a:fillRef>
            <a:effectRef idx="1">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37" name="Straight Connector 36"/>
            <p:cNvCxnSpPr/>
            <p:nvPr/>
          </p:nvCxnSpPr>
          <p:spPr>
            <a:xfrm>
              <a:off x="2264833" y="4178300"/>
              <a:ext cx="914400" cy="0"/>
            </a:xfrm>
            <a:prstGeom prst="line">
              <a:avLst/>
            </a:prstGeom>
            <a:ln w="3175" cmpd="sng">
              <a:solidFill>
                <a:schemeClr val="tx2">
                  <a:lumMod val="50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38" name="TextBox 37"/>
            <p:cNvSpPr txBox="1"/>
            <p:nvPr/>
          </p:nvSpPr>
          <p:spPr>
            <a:xfrm>
              <a:off x="2260600" y="4165600"/>
              <a:ext cx="916049" cy="307777"/>
            </a:xfrm>
            <a:prstGeom prst="rect">
              <a:avLst/>
            </a:prstGeom>
            <a:noFill/>
          </p:spPr>
          <p:txBody>
            <a:bodyPr wrap="none" rtlCol="0">
              <a:spAutoFit/>
            </a:bodyPr>
            <a:lstStyle/>
            <a:p>
              <a:r>
                <a:rPr lang="en-US" sz="1400">
                  <a:latin typeface="Abadi MT Condensed Light"/>
                  <a:cs typeface="Abadi MT Condensed Light"/>
                </a:rPr>
                <a:t>APARTMENT</a:t>
              </a:r>
            </a:p>
          </p:txBody>
        </p:sp>
      </p:grpSp>
      <p:grpSp>
        <p:nvGrpSpPr>
          <p:cNvPr id="39" name="Group 38"/>
          <p:cNvGrpSpPr/>
          <p:nvPr/>
        </p:nvGrpSpPr>
        <p:grpSpPr>
          <a:xfrm>
            <a:off x="2290232" y="3708400"/>
            <a:ext cx="918634" cy="764977"/>
            <a:chOff x="2260599" y="3708400"/>
            <a:chExt cx="918634" cy="764977"/>
          </a:xfrm>
        </p:grpSpPr>
        <p:sp>
          <p:nvSpPr>
            <p:cNvPr id="40" name="Rounded Rectangle 39"/>
            <p:cNvSpPr/>
            <p:nvPr/>
          </p:nvSpPr>
          <p:spPr>
            <a:xfrm>
              <a:off x="2260599" y="3708400"/>
              <a:ext cx="918633" cy="762000"/>
            </a:xfrm>
            <a:prstGeom prst="roundRect">
              <a:avLst>
                <a:gd name="adj" fmla="val 4786"/>
              </a:avLst>
            </a:prstGeom>
            <a:ln w="3175" cmpd="sng">
              <a:solidFill>
                <a:schemeClr val="tx2">
                  <a:lumMod val="50000"/>
                </a:schemeClr>
              </a:solidFill>
              <a:headEnd type="stealth"/>
              <a:tailEnd type="stealth"/>
            </a:ln>
            <a:effectLst/>
          </p:spPr>
          <p:style>
            <a:lnRef idx="2">
              <a:schemeClr val="accent1"/>
            </a:lnRef>
            <a:fillRef idx="0">
              <a:schemeClr val="accent1"/>
            </a:fillRef>
            <a:effectRef idx="1">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41" name="Straight Connector 40"/>
            <p:cNvCxnSpPr/>
            <p:nvPr/>
          </p:nvCxnSpPr>
          <p:spPr>
            <a:xfrm>
              <a:off x="2264833" y="4178300"/>
              <a:ext cx="914400" cy="0"/>
            </a:xfrm>
            <a:prstGeom prst="line">
              <a:avLst/>
            </a:prstGeom>
            <a:ln w="3175" cmpd="sng">
              <a:solidFill>
                <a:schemeClr val="tx2">
                  <a:lumMod val="50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42" name="TextBox 41"/>
            <p:cNvSpPr txBox="1"/>
            <p:nvPr/>
          </p:nvSpPr>
          <p:spPr>
            <a:xfrm>
              <a:off x="2260600" y="4165600"/>
              <a:ext cx="916049" cy="307777"/>
            </a:xfrm>
            <a:prstGeom prst="rect">
              <a:avLst/>
            </a:prstGeom>
            <a:noFill/>
          </p:spPr>
          <p:txBody>
            <a:bodyPr wrap="none" rtlCol="0">
              <a:spAutoFit/>
            </a:bodyPr>
            <a:lstStyle/>
            <a:p>
              <a:r>
                <a:rPr lang="en-US" sz="1400">
                  <a:latin typeface="Abadi MT Condensed Light"/>
                  <a:cs typeface="Abadi MT Condensed Light"/>
                </a:rPr>
                <a:t>APARTMENT</a:t>
              </a:r>
            </a:p>
          </p:txBody>
        </p:sp>
      </p:grpSp>
      <p:grpSp>
        <p:nvGrpSpPr>
          <p:cNvPr id="43" name="Group 42"/>
          <p:cNvGrpSpPr/>
          <p:nvPr/>
        </p:nvGrpSpPr>
        <p:grpSpPr>
          <a:xfrm>
            <a:off x="2290232" y="4546600"/>
            <a:ext cx="918634" cy="764977"/>
            <a:chOff x="2260599" y="3708400"/>
            <a:chExt cx="918634" cy="764977"/>
          </a:xfrm>
        </p:grpSpPr>
        <p:sp>
          <p:nvSpPr>
            <p:cNvPr id="44" name="Rounded Rectangle 43"/>
            <p:cNvSpPr/>
            <p:nvPr/>
          </p:nvSpPr>
          <p:spPr>
            <a:xfrm>
              <a:off x="2260599" y="3708400"/>
              <a:ext cx="918633" cy="762000"/>
            </a:xfrm>
            <a:prstGeom prst="roundRect">
              <a:avLst>
                <a:gd name="adj" fmla="val 4786"/>
              </a:avLst>
            </a:prstGeom>
            <a:ln w="3175" cmpd="sng">
              <a:solidFill>
                <a:schemeClr val="tx2">
                  <a:lumMod val="50000"/>
                </a:schemeClr>
              </a:solidFill>
              <a:headEnd type="stealth"/>
              <a:tailEnd type="stealth"/>
            </a:ln>
            <a:effectLst/>
          </p:spPr>
          <p:style>
            <a:lnRef idx="2">
              <a:schemeClr val="accent1"/>
            </a:lnRef>
            <a:fillRef idx="0">
              <a:schemeClr val="accent1"/>
            </a:fillRef>
            <a:effectRef idx="1">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45" name="Straight Connector 44"/>
            <p:cNvCxnSpPr/>
            <p:nvPr/>
          </p:nvCxnSpPr>
          <p:spPr>
            <a:xfrm>
              <a:off x="2264833" y="4178300"/>
              <a:ext cx="914400" cy="0"/>
            </a:xfrm>
            <a:prstGeom prst="line">
              <a:avLst/>
            </a:prstGeom>
            <a:ln w="3175" cmpd="sng">
              <a:solidFill>
                <a:schemeClr val="tx2">
                  <a:lumMod val="50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46" name="TextBox 45"/>
            <p:cNvSpPr txBox="1"/>
            <p:nvPr/>
          </p:nvSpPr>
          <p:spPr>
            <a:xfrm>
              <a:off x="2260600" y="4165600"/>
              <a:ext cx="916049" cy="307777"/>
            </a:xfrm>
            <a:prstGeom prst="rect">
              <a:avLst/>
            </a:prstGeom>
            <a:noFill/>
          </p:spPr>
          <p:txBody>
            <a:bodyPr wrap="none" rtlCol="0">
              <a:spAutoFit/>
            </a:bodyPr>
            <a:lstStyle/>
            <a:p>
              <a:r>
                <a:rPr lang="en-US" sz="1400">
                  <a:latin typeface="Abadi MT Condensed Light"/>
                  <a:cs typeface="Abadi MT Condensed Light"/>
                </a:rPr>
                <a:t>APARTMENT</a:t>
              </a:r>
            </a:p>
          </p:txBody>
        </p:sp>
      </p:grpSp>
      <p:grpSp>
        <p:nvGrpSpPr>
          <p:cNvPr id="47" name="Group 46"/>
          <p:cNvGrpSpPr/>
          <p:nvPr/>
        </p:nvGrpSpPr>
        <p:grpSpPr>
          <a:xfrm>
            <a:off x="3670299" y="4542366"/>
            <a:ext cx="918634" cy="764977"/>
            <a:chOff x="2260599" y="3708400"/>
            <a:chExt cx="918634" cy="764977"/>
          </a:xfrm>
        </p:grpSpPr>
        <p:sp>
          <p:nvSpPr>
            <p:cNvPr id="48" name="Rounded Rectangle 47"/>
            <p:cNvSpPr/>
            <p:nvPr/>
          </p:nvSpPr>
          <p:spPr>
            <a:xfrm>
              <a:off x="2260599" y="3708400"/>
              <a:ext cx="918633" cy="762000"/>
            </a:xfrm>
            <a:prstGeom prst="roundRect">
              <a:avLst>
                <a:gd name="adj" fmla="val 4786"/>
              </a:avLst>
            </a:prstGeom>
            <a:ln w="3175" cmpd="sng">
              <a:solidFill>
                <a:schemeClr val="tx2">
                  <a:lumMod val="50000"/>
                </a:schemeClr>
              </a:solidFill>
              <a:headEnd type="stealth"/>
              <a:tailEnd type="stealth"/>
            </a:ln>
            <a:effectLst/>
          </p:spPr>
          <p:style>
            <a:lnRef idx="2">
              <a:schemeClr val="accent1"/>
            </a:lnRef>
            <a:fillRef idx="0">
              <a:schemeClr val="accent1"/>
            </a:fillRef>
            <a:effectRef idx="1">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49" name="Straight Connector 48"/>
            <p:cNvCxnSpPr/>
            <p:nvPr/>
          </p:nvCxnSpPr>
          <p:spPr>
            <a:xfrm>
              <a:off x="2264833" y="4178300"/>
              <a:ext cx="914400" cy="0"/>
            </a:xfrm>
            <a:prstGeom prst="line">
              <a:avLst/>
            </a:prstGeom>
            <a:ln w="3175" cmpd="sng">
              <a:solidFill>
                <a:schemeClr val="tx2">
                  <a:lumMod val="50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50" name="TextBox 49"/>
            <p:cNvSpPr txBox="1"/>
            <p:nvPr/>
          </p:nvSpPr>
          <p:spPr>
            <a:xfrm>
              <a:off x="2260600" y="4165600"/>
              <a:ext cx="916049" cy="307777"/>
            </a:xfrm>
            <a:prstGeom prst="rect">
              <a:avLst/>
            </a:prstGeom>
            <a:noFill/>
          </p:spPr>
          <p:txBody>
            <a:bodyPr wrap="none" rtlCol="0">
              <a:spAutoFit/>
            </a:bodyPr>
            <a:lstStyle/>
            <a:p>
              <a:r>
                <a:rPr lang="en-US" sz="1400">
                  <a:latin typeface="Abadi MT Condensed Light"/>
                  <a:cs typeface="Abadi MT Condensed Light"/>
                </a:rPr>
                <a:t>APARTMENT</a:t>
              </a:r>
            </a:p>
          </p:txBody>
        </p:sp>
      </p:grpSp>
      <p:grpSp>
        <p:nvGrpSpPr>
          <p:cNvPr id="71" name="Group 70"/>
          <p:cNvGrpSpPr/>
          <p:nvPr/>
        </p:nvGrpSpPr>
        <p:grpSpPr>
          <a:xfrm>
            <a:off x="2290233" y="5359416"/>
            <a:ext cx="2294468" cy="523220"/>
            <a:chOff x="2290233" y="5359416"/>
            <a:chExt cx="2294468" cy="523220"/>
          </a:xfrm>
        </p:grpSpPr>
        <p:sp>
          <p:nvSpPr>
            <p:cNvPr id="52" name="Rounded Rectangle 51"/>
            <p:cNvSpPr/>
            <p:nvPr/>
          </p:nvSpPr>
          <p:spPr>
            <a:xfrm>
              <a:off x="2290233" y="5376333"/>
              <a:ext cx="2294468" cy="495300"/>
            </a:xfrm>
            <a:prstGeom prst="roundRect">
              <a:avLst>
                <a:gd name="adj" fmla="val 4786"/>
              </a:avLst>
            </a:prstGeom>
            <a:ln w="3175" cmpd="sng">
              <a:solidFill>
                <a:schemeClr val="tx2">
                  <a:lumMod val="50000"/>
                </a:schemeClr>
              </a:solidFill>
              <a:headEnd type="stealth"/>
              <a:tailEnd type="stealth"/>
            </a:ln>
            <a:effectLst/>
          </p:spPr>
          <p:style>
            <a:lnRef idx="2">
              <a:schemeClr val="accent1"/>
            </a:lnRef>
            <a:fillRef idx="0">
              <a:schemeClr val="accent1"/>
            </a:fillRef>
            <a:effectRef idx="1">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54" name="Straight Connector 53"/>
            <p:cNvCxnSpPr/>
            <p:nvPr/>
          </p:nvCxnSpPr>
          <p:spPr>
            <a:xfrm>
              <a:off x="3191932" y="5376333"/>
              <a:ext cx="0" cy="495300"/>
            </a:xfrm>
            <a:prstGeom prst="line">
              <a:avLst/>
            </a:prstGeom>
            <a:ln w="3175" cmpd="sng">
              <a:solidFill>
                <a:schemeClr val="tx2">
                  <a:lumMod val="50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57" name="TextBox 56"/>
            <p:cNvSpPr txBox="1"/>
            <p:nvPr/>
          </p:nvSpPr>
          <p:spPr>
            <a:xfrm>
              <a:off x="2290233" y="5359416"/>
              <a:ext cx="914400" cy="523220"/>
            </a:xfrm>
            <a:prstGeom prst="rect">
              <a:avLst/>
            </a:prstGeom>
            <a:noFill/>
          </p:spPr>
          <p:txBody>
            <a:bodyPr wrap="square" rtlCol="0">
              <a:spAutoFit/>
            </a:bodyPr>
            <a:lstStyle/>
            <a:p>
              <a:r>
                <a:rPr lang="en-US" sz="1400">
                  <a:latin typeface="Abadi MT Condensed Light"/>
                  <a:cs typeface="Abadi MT Condensed Light"/>
                </a:rPr>
                <a:t>SHARED RESOURCES</a:t>
              </a:r>
            </a:p>
          </p:txBody>
        </p:sp>
        <p:sp>
          <p:nvSpPr>
            <p:cNvPr id="59" name="TextBox 58"/>
            <p:cNvSpPr txBox="1"/>
            <p:nvPr/>
          </p:nvSpPr>
          <p:spPr>
            <a:xfrm>
              <a:off x="3196169" y="5397518"/>
              <a:ext cx="1367367" cy="430887"/>
            </a:xfrm>
            <a:prstGeom prst="rect">
              <a:avLst/>
            </a:prstGeom>
            <a:noFill/>
          </p:spPr>
          <p:txBody>
            <a:bodyPr wrap="square" rtlCol="0">
              <a:spAutoFit/>
            </a:bodyPr>
            <a:lstStyle/>
            <a:p>
              <a:r>
                <a:rPr lang="en-US" sz="1100" i="1">
                  <a:latin typeface="Abadi MT Condensed Light"/>
                  <a:cs typeface="Abadi MT Condensed Light"/>
                </a:rPr>
                <a:t>water, heating, electricity, elevator, access, …</a:t>
              </a:r>
            </a:p>
          </p:txBody>
        </p:sp>
      </p:grpSp>
      <p:grpSp>
        <p:nvGrpSpPr>
          <p:cNvPr id="70" name="Group 69"/>
          <p:cNvGrpSpPr/>
          <p:nvPr/>
        </p:nvGrpSpPr>
        <p:grpSpPr>
          <a:xfrm>
            <a:off x="3155950" y="3968750"/>
            <a:ext cx="571500" cy="1411816"/>
            <a:chOff x="3155950" y="3968750"/>
            <a:chExt cx="571500" cy="1411816"/>
          </a:xfrm>
        </p:grpSpPr>
        <p:cxnSp>
          <p:nvCxnSpPr>
            <p:cNvPr id="60" name="Straight Connector 59"/>
            <p:cNvCxnSpPr/>
            <p:nvPr/>
          </p:nvCxnSpPr>
          <p:spPr>
            <a:xfrm>
              <a:off x="3441698" y="4085167"/>
              <a:ext cx="0" cy="1295399"/>
            </a:xfrm>
            <a:prstGeom prst="line">
              <a:avLst/>
            </a:prstGeom>
            <a:ln w="3175" cmpd="sng">
              <a:solidFill>
                <a:schemeClr val="tx2">
                  <a:lumMod val="50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61" name="Arc 60"/>
            <p:cNvSpPr/>
            <p:nvPr/>
          </p:nvSpPr>
          <p:spPr>
            <a:xfrm>
              <a:off x="3441700" y="4781550"/>
              <a:ext cx="285750" cy="260350"/>
            </a:xfrm>
            <a:prstGeom prst="arc">
              <a:avLst>
                <a:gd name="adj1" fmla="val 10718164"/>
                <a:gd name="adj2" fmla="val 16523874"/>
              </a:avLst>
            </a:prstGeom>
            <a:ln w="3175" cmpd="sng">
              <a:solidFill>
                <a:schemeClr val="tx2">
                  <a:lumMod val="50000"/>
                </a:schemeClr>
              </a:solidFill>
              <a:headEnd type="none"/>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2" name="Arc 61"/>
            <p:cNvSpPr/>
            <p:nvPr/>
          </p:nvSpPr>
          <p:spPr>
            <a:xfrm>
              <a:off x="3441700" y="3968750"/>
              <a:ext cx="285750" cy="260350"/>
            </a:xfrm>
            <a:prstGeom prst="arc">
              <a:avLst>
                <a:gd name="adj1" fmla="val 10718164"/>
                <a:gd name="adj2" fmla="val 16523874"/>
              </a:avLst>
            </a:prstGeom>
            <a:ln w="3175" cmpd="sng">
              <a:solidFill>
                <a:schemeClr val="tx2">
                  <a:lumMod val="50000"/>
                </a:schemeClr>
              </a:solidFill>
              <a:headEnd type="none"/>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3" name="Arc 62"/>
            <p:cNvSpPr/>
            <p:nvPr/>
          </p:nvSpPr>
          <p:spPr>
            <a:xfrm flipH="1">
              <a:off x="3155950" y="4781550"/>
              <a:ext cx="285750" cy="260350"/>
            </a:xfrm>
            <a:prstGeom prst="arc">
              <a:avLst>
                <a:gd name="adj1" fmla="val 10718164"/>
                <a:gd name="adj2" fmla="val 16523874"/>
              </a:avLst>
            </a:prstGeom>
            <a:ln w="3175" cmpd="sng">
              <a:solidFill>
                <a:schemeClr val="tx2">
                  <a:lumMod val="50000"/>
                </a:schemeClr>
              </a:solidFill>
              <a:headEnd type="none"/>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4" name="Arc 63"/>
            <p:cNvSpPr/>
            <p:nvPr/>
          </p:nvSpPr>
          <p:spPr>
            <a:xfrm flipH="1">
              <a:off x="3155950" y="3968750"/>
              <a:ext cx="285750" cy="260350"/>
            </a:xfrm>
            <a:prstGeom prst="arc">
              <a:avLst>
                <a:gd name="adj1" fmla="val 10718164"/>
                <a:gd name="adj2" fmla="val 16523874"/>
              </a:avLst>
            </a:prstGeom>
            <a:ln w="3175" cmpd="sng">
              <a:solidFill>
                <a:schemeClr val="tx2">
                  <a:lumMod val="50000"/>
                </a:schemeClr>
              </a:solidFill>
              <a:headEnd type="none"/>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66" name="Straight Connector 65"/>
            <p:cNvCxnSpPr/>
            <p:nvPr/>
          </p:nvCxnSpPr>
          <p:spPr>
            <a:xfrm flipV="1">
              <a:off x="3587305" y="3968750"/>
              <a:ext cx="86170" cy="480"/>
            </a:xfrm>
            <a:prstGeom prst="line">
              <a:avLst/>
            </a:prstGeom>
            <a:ln w="3175" cmpd="sng">
              <a:solidFill>
                <a:schemeClr val="tx2">
                  <a:lumMod val="50000"/>
                </a:schemeClr>
              </a:solidFill>
              <a:tailEnd type="ova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p:cNvCxnSpPr/>
            <p:nvPr/>
          </p:nvCxnSpPr>
          <p:spPr>
            <a:xfrm flipV="1">
              <a:off x="3577780" y="4781550"/>
              <a:ext cx="86170" cy="480"/>
            </a:xfrm>
            <a:prstGeom prst="line">
              <a:avLst/>
            </a:prstGeom>
            <a:ln w="3175" cmpd="sng">
              <a:solidFill>
                <a:schemeClr val="tx2">
                  <a:lumMod val="50000"/>
                </a:schemeClr>
              </a:solidFill>
              <a:tailEnd type="ova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p:cNvCxnSpPr/>
            <p:nvPr/>
          </p:nvCxnSpPr>
          <p:spPr>
            <a:xfrm flipH="1" flipV="1">
              <a:off x="3209480" y="3968750"/>
              <a:ext cx="86170" cy="480"/>
            </a:xfrm>
            <a:prstGeom prst="line">
              <a:avLst/>
            </a:prstGeom>
            <a:ln w="3175" cmpd="sng">
              <a:solidFill>
                <a:schemeClr val="tx2">
                  <a:lumMod val="50000"/>
                </a:schemeClr>
              </a:solidFill>
              <a:tailEnd type="oval"/>
            </a:ln>
            <a:effectLst/>
          </p:spPr>
          <p:style>
            <a:lnRef idx="2">
              <a:schemeClr val="accent1"/>
            </a:lnRef>
            <a:fillRef idx="0">
              <a:schemeClr val="accent1"/>
            </a:fillRef>
            <a:effectRef idx="1">
              <a:schemeClr val="accent1"/>
            </a:effectRef>
            <a:fontRef idx="minor">
              <a:schemeClr val="tx1"/>
            </a:fontRef>
          </p:style>
        </p:cxnSp>
        <p:cxnSp>
          <p:nvCxnSpPr>
            <p:cNvPr id="69" name="Straight Connector 68"/>
            <p:cNvCxnSpPr/>
            <p:nvPr/>
          </p:nvCxnSpPr>
          <p:spPr>
            <a:xfrm flipH="1" flipV="1">
              <a:off x="3199955" y="4781550"/>
              <a:ext cx="86170" cy="480"/>
            </a:xfrm>
            <a:prstGeom prst="line">
              <a:avLst/>
            </a:prstGeom>
            <a:ln w="3175" cmpd="sng">
              <a:solidFill>
                <a:schemeClr val="tx2">
                  <a:lumMod val="50000"/>
                </a:schemeClr>
              </a:solidFill>
              <a:tailEnd type="oval"/>
            </a:ln>
            <a:effectLst/>
          </p:spPr>
          <p:style>
            <a:lnRef idx="2">
              <a:schemeClr val="accent1"/>
            </a:lnRef>
            <a:fillRef idx="0">
              <a:schemeClr val="accent1"/>
            </a:fillRef>
            <a:effectRef idx="1">
              <a:schemeClr val="accent1"/>
            </a:effectRef>
            <a:fontRef idx="minor">
              <a:schemeClr val="tx1"/>
            </a:fontRef>
          </p:style>
        </p:cxnSp>
      </p:grpSp>
      <p:cxnSp>
        <p:nvCxnSpPr>
          <p:cNvPr id="73" name="Straight Connector 72"/>
          <p:cNvCxnSpPr/>
          <p:nvPr/>
        </p:nvCxnSpPr>
        <p:spPr>
          <a:xfrm>
            <a:off x="4724400" y="3835400"/>
            <a:ext cx="927100" cy="0"/>
          </a:xfrm>
          <a:prstGeom prst="line">
            <a:avLst/>
          </a:prstGeom>
          <a:ln w="3175" cmpd="sng">
            <a:solidFill>
              <a:schemeClr val="tx2">
                <a:lumMod val="50000"/>
              </a:schemeClr>
            </a:solidFill>
            <a:headEnd type="diamond"/>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74" name="Straight Connector 73"/>
          <p:cNvCxnSpPr/>
          <p:nvPr/>
        </p:nvCxnSpPr>
        <p:spPr>
          <a:xfrm>
            <a:off x="4368800" y="4787900"/>
            <a:ext cx="1282700" cy="0"/>
          </a:xfrm>
          <a:prstGeom prst="line">
            <a:avLst/>
          </a:prstGeom>
          <a:ln w="3175" cmpd="sng">
            <a:solidFill>
              <a:schemeClr val="tx2">
                <a:lumMod val="50000"/>
              </a:schemeClr>
            </a:solidFill>
            <a:headEnd type="diamond"/>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76" name="Straight Connector 75"/>
          <p:cNvCxnSpPr/>
          <p:nvPr/>
        </p:nvCxnSpPr>
        <p:spPr>
          <a:xfrm>
            <a:off x="4584700" y="5626100"/>
            <a:ext cx="1066800" cy="0"/>
          </a:xfrm>
          <a:prstGeom prst="line">
            <a:avLst/>
          </a:prstGeom>
          <a:ln w="3175" cmpd="sng">
            <a:solidFill>
              <a:schemeClr val="tx2">
                <a:lumMod val="50000"/>
              </a:schemeClr>
            </a:solidFill>
            <a:headEnd type="diamond"/>
            <a:tailEnd type="stealth" w="lg" len="lg"/>
          </a:ln>
          <a:effectLst/>
        </p:spPr>
        <p:style>
          <a:lnRef idx="2">
            <a:schemeClr val="accent1"/>
          </a:lnRef>
          <a:fillRef idx="0">
            <a:schemeClr val="accent1"/>
          </a:fillRef>
          <a:effectRef idx="1">
            <a:schemeClr val="accent1"/>
          </a:effectRef>
          <a:fontRef idx="minor">
            <a:schemeClr val="tx1"/>
          </a:fontRef>
        </p:style>
      </p:cxnSp>
      <p:sp>
        <p:nvSpPr>
          <p:cNvPr id="78" name="Rectangle 77"/>
          <p:cNvSpPr/>
          <p:nvPr/>
        </p:nvSpPr>
        <p:spPr>
          <a:xfrm>
            <a:off x="5664200" y="3514636"/>
            <a:ext cx="3340100" cy="646331"/>
          </a:xfrm>
          <a:prstGeom prst="rect">
            <a:avLst/>
          </a:prstGeom>
        </p:spPr>
        <p:txBody>
          <a:bodyPr wrap="square">
            <a:spAutoFit/>
          </a:bodyPr>
          <a:lstStyle/>
          <a:p>
            <a:r>
              <a:rPr lang="en-US">
                <a:latin typeface="Abadi MT Condensed Light"/>
                <a:cs typeface="Abadi MT Condensed Light"/>
              </a:rPr>
              <a:t>The apartment building is the application instance, shared by multiple tenants.</a:t>
            </a:r>
          </a:p>
        </p:txBody>
      </p:sp>
      <p:sp>
        <p:nvSpPr>
          <p:cNvPr id="79" name="Rectangle 78"/>
          <p:cNvSpPr/>
          <p:nvPr/>
        </p:nvSpPr>
        <p:spPr>
          <a:xfrm>
            <a:off x="5664200" y="4162336"/>
            <a:ext cx="3340100" cy="1200329"/>
          </a:xfrm>
          <a:prstGeom prst="rect">
            <a:avLst/>
          </a:prstGeom>
        </p:spPr>
        <p:txBody>
          <a:bodyPr wrap="square">
            <a:spAutoFit/>
          </a:bodyPr>
          <a:lstStyle/>
          <a:p>
            <a:r>
              <a:rPr lang="en-US">
                <a:latin typeface="Abadi MT Condensed Light"/>
                <a:cs typeface="Abadi MT Condensed Light"/>
              </a:rPr>
              <a:t>The single apartment is the “application view” that is made available to the renter (tenant) where it enjoys privacy and isolation</a:t>
            </a:r>
          </a:p>
        </p:txBody>
      </p:sp>
      <p:sp>
        <p:nvSpPr>
          <p:cNvPr id="80" name="Rectangle 79"/>
          <p:cNvSpPr/>
          <p:nvPr/>
        </p:nvSpPr>
        <p:spPr>
          <a:xfrm>
            <a:off x="5676900" y="5330736"/>
            <a:ext cx="3340100" cy="923330"/>
          </a:xfrm>
          <a:prstGeom prst="rect">
            <a:avLst/>
          </a:prstGeom>
        </p:spPr>
        <p:txBody>
          <a:bodyPr wrap="square">
            <a:spAutoFit/>
          </a:bodyPr>
          <a:lstStyle/>
          <a:p>
            <a:r>
              <a:rPr lang="en-US">
                <a:latin typeface="Abadi MT Condensed Light"/>
                <a:cs typeface="Abadi MT Condensed Light"/>
              </a:rPr>
              <a:t>Utilities and other apartment services are the shared resources that come with the cost of living in the building.</a:t>
            </a:r>
          </a:p>
        </p:txBody>
      </p:sp>
      <p:grpSp>
        <p:nvGrpSpPr>
          <p:cNvPr id="90" name="Group 89"/>
          <p:cNvGrpSpPr/>
          <p:nvPr/>
        </p:nvGrpSpPr>
        <p:grpSpPr>
          <a:xfrm>
            <a:off x="3941233" y="4631267"/>
            <a:ext cx="152400" cy="304800"/>
            <a:chOff x="3941233" y="4631267"/>
            <a:chExt cx="152400" cy="304800"/>
          </a:xfrm>
        </p:grpSpPr>
        <p:cxnSp>
          <p:nvCxnSpPr>
            <p:cNvPr id="82" name="Straight Connector 81"/>
            <p:cNvCxnSpPr/>
            <p:nvPr/>
          </p:nvCxnSpPr>
          <p:spPr>
            <a:xfrm flipV="1">
              <a:off x="3941233" y="4834467"/>
              <a:ext cx="76200" cy="101600"/>
            </a:xfrm>
            <a:prstGeom prst="line">
              <a:avLst/>
            </a:prstGeom>
            <a:ln w="3175" cmpd="sng">
              <a:solidFill>
                <a:schemeClr val="tx2">
                  <a:lumMod val="50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83" name="Straight Connector 82"/>
            <p:cNvCxnSpPr/>
            <p:nvPr/>
          </p:nvCxnSpPr>
          <p:spPr>
            <a:xfrm flipH="1" flipV="1">
              <a:off x="4017433" y="4834467"/>
              <a:ext cx="76200" cy="101600"/>
            </a:xfrm>
            <a:prstGeom prst="line">
              <a:avLst/>
            </a:prstGeom>
            <a:ln w="3175" cmpd="sng">
              <a:solidFill>
                <a:schemeClr val="tx2">
                  <a:lumMod val="50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grpSp>
          <p:nvGrpSpPr>
            <p:cNvPr id="88" name="Group 87"/>
            <p:cNvGrpSpPr/>
            <p:nvPr/>
          </p:nvGrpSpPr>
          <p:grpSpPr>
            <a:xfrm>
              <a:off x="3941233" y="4711700"/>
              <a:ext cx="152400" cy="71966"/>
              <a:chOff x="3941233" y="4707467"/>
              <a:chExt cx="152400" cy="101600"/>
            </a:xfrm>
          </p:grpSpPr>
          <p:cxnSp>
            <p:nvCxnSpPr>
              <p:cNvPr id="84" name="Straight Connector 83"/>
              <p:cNvCxnSpPr/>
              <p:nvPr/>
            </p:nvCxnSpPr>
            <p:spPr>
              <a:xfrm flipV="1">
                <a:off x="3941233" y="4707467"/>
                <a:ext cx="76200" cy="101600"/>
              </a:xfrm>
              <a:prstGeom prst="line">
                <a:avLst/>
              </a:prstGeom>
              <a:ln w="3175" cmpd="sng">
                <a:solidFill>
                  <a:schemeClr val="tx2">
                    <a:lumMod val="50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85" name="Straight Connector 84"/>
              <p:cNvCxnSpPr/>
              <p:nvPr/>
            </p:nvCxnSpPr>
            <p:spPr>
              <a:xfrm flipH="1" flipV="1">
                <a:off x="4017433" y="4707467"/>
                <a:ext cx="76200" cy="101600"/>
              </a:xfrm>
              <a:prstGeom prst="line">
                <a:avLst/>
              </a:prstGeom>
              <a:ln w="3175" cmpd="sng">
                <a:solidFill>
                  <a:schemeClr val="tx2">
                    <a:lumMod val="50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grpSp>
        <p:cxnSp>
          <p:nvCxnSpPr>
            <p:cNvPr id="86" name="Straight Connector 85"/>
            <p:cNvCxnSpPr/>
            <p:nvPr/>
          </p:nvCxnSpPr>
          <p:spPr>
            <a:xfrm>
              <a:off x="4017432" y="4715934"/>
              <a:ext cx="0" cy="122766"/>
            </a:xfrm>
            <a:prstGeom prst="line">
              <a:avLst/>
            </a:prstGeom>
            <a:ln w="3175" cmpd="sng">
              <a:solidFill>
                <a:schemeClr val="tx2">
                  <a:lumMod val="50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89" name="Oval 88"/>
            <p:cNvSpPr/>
            <p:nvPr/>
          </p:nvSpPr>
          <p:spPr>
            <a:xfrm>
              <a:off x="3983566" y="4631267"/>
              <a:ext cx="71967" cy="80433"/>
            </a:xfrm>
            <a:prstGeom prst="ellipse">
              <a:avLst/>
            </a:prstGeom>
            <a:ln w="3175" cmpd="sng">
              <a:solidFill>
                <a:schemeClr val="tx2">
                  <a:lumMod val="50000"/>
                </a:schemeClr>
              </a:solidFill>
              <a:headEnd type="stealth"/>
              <a:tailEnd type="stealth"/>
            </a:ln>
            <a:effectLst/>
          </p:spPr>
          <p:style>
            <a:lnRef idx="2">
              <a:schemeClr val="accent1"/>
            </a:lnRef>
            <a:fillRef idx="0">
              <a:schemeClr val="accent1"/>
            </a:fillRef>
            <a:effectRef idx="1">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Tree>
    <p:extLst>
      <p:ext uri="{BB962C8B-B14F-4D97-AF65-F5344CB8AC3E}">
        <p14:creationId xmlns:p14="http://schemas.microsoft.com/office/powerpoint/2010/main" val="10775317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ectangle 52"/>
          <p:cNvSpPr/>
          <p:nvPr/>
        </p:nvSpPr>
        <p:spPr>
          <a:xfrm>
            <a:off x="-8467" y="1523994"/>
            <a:ext cx="9153158" cy="4961473"/>
          </a:xfrm>
          <a:prstGeom prst="rect">
            <a:avLst/>
          </a:prstGeom>
          <a:solidFill>
            <a:schemeClr val="bg1">
              <a:alpha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a:latin typeface="Abadi MT Condensed Light"/>
              <a:cs typeface="Abadi MT Condensed Light"/>
            </a:endParaRPr>
          </a:p>
        </p:txBody>
      </p:sp>
      <p:sp>
        <p:nvSpPr>
          <p:cNvPr id="2" name="Title 1"/>
          <p:cNvSpPr>
            <a:spLocks noGrp="1"/>
          </p:cNvSpPr>
          <p:nvPr>
            <p:ph type="title"/>
          </p:nvPr>
        </p:nvSpPr>
        <p:spPr>
          <a:xfrm>
            <a:off x="-6350" y="-87312"/>
            <a:ext cx="9144000" cy="1143000"/>
          </a:xfrm>
        </p:spPr>
        <p:txBody>
          <a:bodyPr/>
          <a:lstStyle/>
          <a:p>
            <a:r>
              <a:rPr lang="en-US" b="0"/>
              <a:t>Cloud solution architecture</a:t>
            </a:r>
          </a:p>
        </p:txBody>
      </p:sp>
      <p:sp>
        <p:nvSpPr>
          <p:cNvPr id="4" name="Date Placeholder 3"/>
          <p:cNvSpPr>
            <a:spLocks noGrp="1"/>
          </p:cNvSpPr>
          <p:nvPr>
            <p:ph type="dt" sz="half" idx="10"/>
          </p:nvPr>
        </p:nvSpPr>
        <p:spPr/>
        <p:txBody>
          <a:bodyPr/>
          <a:lstStyle/>
          <a:p>
            <a:fld id="{3D204B18-9485-D74D-B2B3-6C26E88E40BB}" type="datetime1">
              <a:rPr lang="en-AU"/>
              <a:pPr/>
              <a:t>17/4/18</a:t>
            </a:fld>
            <a:endParaRPr lang="en-US"/>
          </a:p>
        </p:txBody>
      </p:sp>
      <p:sp>
        <p:nvSpPr>
          <p:cNvPr id="6" name="Slide Number Placeholder 5"/>
          <p:cNvSpPr>
            <a:spLocks noGrp="1"/>
          </p:cNvSpPr>
          <p:nvPr>
            <p:ph type="sldNum" sz="quarter" idx="12"/>
          </p:nvPr>
        </p:nvSpPr>
        <p:spPr/>
        <p:txBody>
          <a:bodyPr/>
          <a:lstStyle/>
          <a:p>
            <a:fld id="{BBE0A389-EB18-824A-A5ED-72ACC9A7FB5D}" type="slidenum">
              <a:rPr lang="en-US"/>
              <a:pPr/>
              <a:t>6</a:t>
            </a:fld>
            <a:endParaRPr lang="en-US"/>
          </a:p>
        </p:txBody>
      </p:sp>
      <p:cxnSp>
        <p:nvCxnSpPr>
          <p:cNvPr id="55" name="Straight Connector 54"/>
          <p:cNvCxnSpPr/>
          <p:nvPr/>
        </p:nvCxnSpPr>
        <p:spPr>
          <a:xfrm>
            <a:off x="1947331" y="1680624"/>
            <a:ext cx="11" cy="4703243"/>
          </a:xfrm>
          <a:prstGeom prst="line">
            <a:avLst/>
          </a:prstGeom>
          <a:ln w="3175" cmpd="sng">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56" name="TextBox 55"/>
          <p:cNvSpPr txBox="1"/>
          <p:nvPr/>
        </p:nvSpPr>
        <p:spPr>
          <a:xfrm>
            <a:off x="12709" y="1548255"/>
            <a:ext cx="1904981" cy="584776"/>
          </a:xfrm>
          <a:prstGeom prst="rect">
            <a:avLst/>
          </a:prstGeom>
          <a:noFill/>
        </p:spPr>
        <p:txBody>
          <a:bodyPr wrap="square" rtlCol="0">
            <a:spAutoFit/>
          </a:bodyPr>
          <a:lstStyle/>
          <a:p>
            <a:pPr algn="r"/>
            <a:r>
              <a:rPr lang="en-US" sz="3200" b="1">
                <a:solidFill>
                  <a:srgbClr val="1F497D">
                    <a:lumMod val="75000"/>
                  </a:srgbClr>
                </a:solidFill>
                <a:latin typeface="Abadi MT Condensed Extra Bold"/>
                <a:cs typeface="Abadi MT Condensed Extra Bold"/>
              </a:rPr>
              <a:t>CONCEPTS</a:t>
            </a:r>
            <a:endParaRPr lang="en-US" sz="2400">
              <a:solidFill>
                <a:schemeClr val="tx2">
                  <a:lumMod val="75000"/>
                </a:schemeClr>
              </a:solidFill>
              <a:latin typeface="Abadi MT Condensed Extra Bold"/>
              <a:cs typeface="Abadi MT Condensed Extra Bold"/>
            </a:endParaRPr>
          </a:p>
        </p:txBody>
      </p:sp>
      <p:sp>
        <p:nvSpPr>
          <p:cNvPr id="58" name="TextBox 57"/>
          <p:cNvSpPr txBox="1"/>
          <p:nvPr/>
        </p:nvSpPr>
        <p:spPr>
          <a:xfrm>
            <a:off x="2019294" y="1553624"/>
            <a:ext cx="7124705" cy="2077492"/>
          </a:xfrm>
          <a:prstGeom prst="rect">
            <a:avLst/>
          </a:prstGeom>
          <a:noFill/>
        </p:spPr>
        <p:txBody>
          <a:bodyPr wrap="square" rtlCol="0">
            <a:spAutoFit/>
          </a:bodyPr>
          <a:lstStyle/>
          <a:p>
            <a:r>
              <a:rPr lang="en-US" sz="3000">
                <a:latin typeface="Abadi MT Condensed Light"/>
                <a:cs typeface="Abadi MT Condensed Light"/>
              </a:rPr>
              <a:t>Introducing tenants and multi-tenancy</a:t>
            </a:r>
          </a:p>
          <a:p>
            <a:pPr lvl="0"/>
            <a:r>
              <a:rPr lang="en-US" sz="2000" i="1">
                <a:solidFill>
                  <a:prstClr val="black">
                    <a:lumMod val="65000"/>
                    <a:lumOff val="35000"/>
                  </a:prstClr>
                </a:solidFill>
                <a:latin typeface="Abadi MT Condensed Light"/>
                <a:cs typeface="Abadi MT Condensed Light"/>
              </a:rPr>
              <a:t>(…continued)</a:t>
            </a:r>
            <a:endParaRPr lang="en-US" sz="3000">
              <a:latin typeface="Abadi MT Condensed Light"/>
              <a:cs typeface="Abadi MT Condensed Light"/>
            </a:endParaRPr>
          </a:p>
          <a:p>
            <a:pPr lvl="0">
              <a:spcBef>
                <a:spcPts val="1200"/>
              </a:spcBef>
            </a:pPr>
            <a:r>
              <a:rPr lang="en-US" sz="2300" i="1">
                <a:solidFill>
                  <a:prstClr val="black">
                    <a:lumMod val="65000"/>
                    <a:lumOff val="35000"/>
                  </a:prstClr>
                </a:solidFill>
                <a:latin typeface="Abadi MT Condensed Light"/>
                <a:cs typeface="Abadi MT Condensed Light"/>
              </a:rPr>
              <a:t>Multi-tenancy are another example of resource sharing, which is a very well known pattern in cloud computing environment (and distributed systems in general).</a:t>
            </a:r>
            <a:endParaRPr lang="en-US" sz="3000">
              <a:latin typeface="Abadi MT Condensed Light"/>
              <a:cs typeface="Abadi MT Condensed Light"/>
            </a:endParaRPr>
          </a:p>
        </p:txBody>
      </p:sp>
      <p:grpSp>
        <p:nvGrpSpPr>
          <p:cNvPr id="65" name="Group 64"/>
          <p:cNvGrpSpPr/>
          <p:nvPr/>
        </p:nvGrpSpPr>
        <p:grpSpPr>
          <a:xfrm>
            <a:off x="215890" y="4469308"/>
            <a:ext cx="8928110" cy="890097"/>
            <a:chOff x="469900" y="4216576"/>
            <a:chExt cx="8928110" cy="890097"/>
          </a:xfrm>
        </p:grpSpPr>
        <p:sp>
          <p:nvSpPr>
            <p:cNvPr id="72" name="Rectangle 71"/>
            <p:cNvSpPr/>
            <p:nvPr/>
          </p:nvSpPr>
          <p:spPr>
            <a:xfrm>
              <a:off x="801077" y="4216576"/>
              <a:ext cx="8596933" cy="890097"/>
            </a:xfrm>
            <a:prstGeom prst="rect">
              <a:avLst/>
            </a:prstGeom>
            <a:solidFill>
              <a:schemeClr val="accent5">
                <a:lumMod val="40000"/>
                <a:lumOff val="60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TextBox 74"/>
            <p:cNvSpPr txBox="1"/>
            <p:nvPr/>
          </p:nvSpPr>
          <p:spPr>
            <a:xfrm>
              <a:off x="2254248" y="4284472"/>
              <a:ext cx="7143762" cy="738664"/>
            </a:xfrm>
            <a:prstGeom prst="rect">
              <a:avLst/>
            </a:prstGeom>
            <a:noFill/>
          </p:spPr>
          <p:txBody>
            <a:bodyPr wrap="square" lIns="108000" tIns="0" rIns="108000" bIns="0" rtlCol="0" anchor="t" anchorCtr="0">
              <a:spAutoFit/>
            </a:bodyPr>
            <a:lstStyle/>
            <a:p>
              <a:r>
                <a:rPr lang="en-US" sz="1600" i="1" dirty="0">
                  <a:solidFill>
                    <a:schemeClr val="accent5">
                      <a:lumMod val="75000"/>
                    </a:schemeClr>
                  </a:solidFill>
                  <a:latin typeface="Abadi MT Condensed Light"/>
                  <a:cs typeface="Abadi MT Condensed Light"/>
                </a:rPr>
                <a:t>A distributed runtime environment is shared across multiple applications, which run unaware of each other. During development, project management, source control, and devops services are shared across multiple projects.</a:t>
              </a:r>
              <a:endParaRPr lang="en-US" sz="1400" i="1" dirty="0">
                <a:solidFill>
                  <a:schemeClr val="accent5">
                    <a:lumMod val="75000"/>
                  </a:schemeClr>
                </a:solidFill>
                <a:latin typeface="Abadi MT Condensed Light"/>
                <a:cs typeface="Abadi MT Condensed Light"/>
              </a:endParaRPr>
            </a:p>
          </p:txBody>
        </p:sp>
        <p:sp>
          <p:nvSpPr>
            <p:cNvPr id="77" name="Rectangle 76"/>
            <p:cNvSpPr/>
            <p:nvPr/>
          </p:nvSpPr>
          <p:spPr>
            <a:xfrm>
              <a:off x="810846" y="4229276"/>
              <a:ext cx="1398954" cy="868931"/>
            </a:xfrm>
            <a:prstGeom prst="rect">
              <a:avLst/>
            </a:prstGeom>
            <a:solidFill>
              <a:schemeClr val="accent5">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TextBox 80"/>
            <p:cNvSpPr txBox="1"/>
            <p:nvPr/>
          </p:nvSpPr>
          <p:spPr>
            <a:xfrm>
              <a:off x="469900" y="4241976"/>
              <a:ext cx="1676401" cy="769441"/>
            </a:xfrm>
            <a:prstGeom prst="rect">
              <a:avLst/>
            </a:prstGeom>
            <a:noFill/>
          </p:spPr>
          <p:txBody>
            <a:bodyPr wrap="square" rtlCol="0">
              <a:spAutoFit/>
            </a:bodyPr>
            <a:lstStyle/>
            <a:p>
              <a:pPr algn="r"/>
              <a:r>
                <a:rPr lang="en-US" sz="4400" b="1">
                  <a:solidFill>
                    <a:schemeClr val="accent5">
                      <a:lumMod val="20000"/>
                      <a:lumOff val="80000"/>
                    </a:schemeClr>
                  </a:solidFill>
                  <a:latin typeface="Abadi MT Condensed Extra Bold"/>
                  <a:cs typeface="Abadi MT Condensed Extra Bold"/>
                </a:rPr>
                <a:t>PaaS</a:t>
              </a:r>
              <a:endParaRPr lang="en-US" sz="2000">
                <a:solidFill>
                  <a:schemeClr val="accent5">
                    <a:lumMod val="20000"/>
                    <a:lumOff val="80000"/>
                  </a:schemeClr>
                </a:solidFill>
                <a:latin typeface="Abadi MT Condensed Extra Bold"/>
                <a:cs typeface="Abadi MT Condensed Extra Bold"/>
              </a:endParaRPr>
            </a:p>
          </p:txBody>
        </p:sp>
      </p:grpSp>
      <p:grpSp>
        <p:nvGrpSpPr>
          <p:cNvPr id="87" name="Group 86"/>
          <p:cNvGrpSpPr/>
          <p:nvPr/>
        </p:nvGrpSpPr>
        <p:grpSpPr>
          <a:xfrm>
            <a:off x="330191" y="3619770"/>
            <a:ext cx="8813808" cy="791375"/>
            <a:chOff x="584201" y="2448736"/>
            <a:chExt cx="8813808" cy="791375"/>
          </a:xfrm>
        </p:grpSpPr>
        <p:sp>
          <p:nvSpPr>
            <p:cNvPr id="91" name="Rectangle 90"/>
            <p:cNvSpPr/>
            <p:nvPr/>
          </p:nvSpPr>
          <p:spPr>
            <a:xfrm>
              <a:off x="810846" y="2516199"/>
              <a:ext cx="8587163" cy="723912"/>
            </a:xfrm>
            <a:prstGeom prst="rect">
              <a:avLst/>
            </a:prstGeom>
            <a:solidFill>
              <a:schemeClr val="accent6">
                <a:lumMod val="20000"/>
                <a:lumOff val="80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2" name="TextBox 91"/>
            <p:cNvSpPr txBox="1"/>
            <p:nvPr/>
          </p:nvSpPr>
          <p:spPr>
            <a:xfrm>
              <a:off x="2256369" y="2613936"/>
              <a:ext cx="7099306" cy="492443"/>
            </a:xfrm>
            <a:prstGeom prst="rect">
              <a:avLst/>
            </a:prstGeom>
            <a:noFill/>
          </p:spPr>
          <p:txBody>
            <a:bodyPr wrap="square" lIns="108000" tIns="0" rIns="108000" bIns="0" rtlCol="0" anchor="t" anchorCtr="0">
              <a:spAutoFit/>
            </a:bodyPr>
            <a:lstStyle/>
            <a:p>
              <a:r>
                <a:rPr lang="en-US" sz="1600" i="1" dirty="0">
                  <a:solidFill>
                    <a:srgbClr val="B27979"/>
                  </a:solidFill>
                  <a:latin typeface="Abadi MT Condensed Light"/>
                  <a:cs typeface="Abadi MT Condensed Light"/>
                </a:rPr>
                <a:t>A single application instance and related resources are shared across multiple tenants, which run unaware of each other. In this scenario sharing occurs at the finest granularity level.</a:t>
              </a:r>
              <a:endParaRPr lang="en-US" sz="1400" i="1" dirty="0">
                <a:solidFill>
                  <a:srgbClr val="B27979"/>
                </a:solidFill>
                <a:latin typeface="Abadi MT Condensed Light"/>
                <a:cs typeface="Abadi MT Condensed Light"/>
              </a:endParaRPr>
            </a:p>
          </p:txBody>
        </p:sp>
        <p:sp>
          <p:nvSpPr>
            <p:cNvPr id="93" name="Rectangle 92"/>
            <p:cNvSpPr/>
            <p:nvPr/>
          </p:nvSpPr>
          <p:spPr>
            <a:xfrm>
              <a:off x="810846" y="2526483"/>
              <a:ext cx="1398954" cy="713627"/>
            </a:xfrm>
            <a:prstGeom prst="rect">
              <a:avLst/>
            </a:prstGeom>
            <a:solidFill>
              <a:schemeClr val="accent6">
                <a:lumMod val="50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4" name="TextBox 93"/>
            <p:cNvSpPr txBox="1"/>
            <p:nvPr/>
          </p:nvSpPr>
          <p:spPr>
            <a:xfrm>
              <a:off x="584201" y="2448736"/>
              <a:ext cx="1562100" cy="769441"/>
            </a:xfrm>
            <a:prstGeom prst="rect">
              <a:avLst/>
            </a:prstGeom>
            <a:noFill/>
          </p:spPr>
          <p:txBody>
            <a:bodyPr wrap="square" rtlCol="0">
              <a:spAutoFit/>
            </a:bodyPr>
            <a:lstStyle/>
            <a:p>
              <a:pPr algn="r"/>
              <a:r>
                <a:rPr lang="en-US" sz="4400">
                  <a:solidFill>
                    <a:schemeClr val="accent6">
                      <a:lumMod val="20000"/>
                      <a:lumOff val="80000"/>
                    </a:schemeClr>
                  </a:solidFill>
                  <a:latin typeface="Abadi MT Condensed Extra Bold"/>
                  <a:cs typeface="Abadi MT Condensed Extra Bold"/>
                </a:rPr>
                <a:t>SaaS</a:t>
              </a:r>
            </a:p>
          </p:txBody>
        </p:sp>
      </p:grpSp>
      <p:grpSp>
        <p:nvGrpSpPr>
          <p:cNvPr id="95" name="Group 94"/>
          <p:cNvGrpSpPr/>
          <p:nvPr/>
        </p:nvGrpSpPr>
        <p:grpSpPr>
          <a:xfrm>
            <a:off x="556835" y="5391710"/>
            <a:ext cx="8585577" cy="907492"/>
            <a:chOff x="810845" y="4598432"/>
            <a:chExt cx="8585577" cy="907492"/>
          </a:xfrm>
        </p:grpSpPr>
        <p:sp>
          <p:nvSpPr>
            <p:cNvPr id="96" name="Rectangle 95"/>
            <p:cNvSpPr/>
            <p:nvPr/>
          </p:nvSpPr>
          <p:spPr>
            <a:xfrm>
              <a:off x="810845" y="4640768"/>
              <a:ext cx="8585577" cy="865156"/>
            </a:xfrm>
            <a:prstGeom prst="rect">
              <a:avLst/>
            </a:prstGeom>
            <a:solidFill>
              <a:schemeClr val="tx2">
                <a:lumMod val="20000"/>
                <a:lumOff val="80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TextBox 96"/>
            <p:cNvSpPr txBox="1"/>
            <p:nvPr/>
          </p:nvSpPr>
          <p:spPr>
            <a:xfrm>
              <a:off x="2244328" y="4689801"/>
              <a:ext cx="7092826" cy="738664"/>
            </a:xfrm>
            <a:prstGeom prst="rect">
              <a:avLst/>
            </a:prstGeom>
            <a:noFill/>
          </p:spPr>
          <p:txBody>
            <a:bodyPr wrap="square" lIns="108000" tIns="0" rIns="108000" bIns="0" rtlCol="0" anchor="t" anchorCtr="0">
              <a:spAutoFit/>
            </a:bodyPr>
            <a:lstStyle/>
            <a:p>
              <a:r>
                <a:rPr lang="en-US" sz="1600" i="1" dirty="0">
                  <a:solidFill>
                    <a:schemeClr val="accent1">
                      <a:lumMod val="75000"/>
                    </a:schemeClr>
                  </a:solidFill>
                  <a:latin typeface="Abadi MT Condensed Light"/>
                  <a:cs typeface="Abadi MT Condensed Light"/>
                </a:rPr>
                <a:t>A datacenter is a physical infrastructure that is shared across multiple customers (i.e. ASPs) and within a single server, virtualisation enables sharing a single machine resources across multiple VMs, which run in isolation. </a:t>
              </a:r>
            </a:p>
          </p:txBody>
        </p:sp>
        <p:sp>
          <p:nvSpPr>
            <p:cNvPr id="98" name="Rectangle 97"/>
            <p:cNvSpPr/>
            <p:nvPr/>
          </p:nvSpPr>
          <p:spPr>
            <a:xfrm>
              <a:off x="810846" y="4640769"/>
              <a:ext cx="1398954" cy="856688"/>
            </a:xfrm>
            <a:prstGeom prst="rect">
              <a:avLst/>
            </a:prstGeom>
            <a:solidFill>
              <a:schemeClr val="accent1">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9" name="TextBox 98"/>
            <p:cNvSpPr txBox="1"/>
            <p:nvPr/>
          </p:nvSpPr>
          <p:spPr>
            <a:xfrm>
              <a:off x="996462" y="4598432"/>
              <a:ext cx="1175238" cy="769441"/>
            </a:xfrm>
            <a:prstGeom prst="rect">
              <a:avLst/>
            </a:prstGeom>
            <a:noFill/>
            <a:ln>
              <a:noFill/>
            </a:ln>
          </p:spPr>
          <p:txBody>
            <a:bodyPr wrap="square" lIns="0" rtlCol="0">
              <a:spAutoFit/>
            </a:bodyPr>
            <a:lstStyle>
              <a:defPPr>
                <a:defRPr lang="en-US"/>
              </a:defPPr>
              <a:lvl1pPr algn="r">
                <a:defRPr sz="6000">
                  <a:solidFill>
                    <a:schemeClr val="accent1">
                      <a:lumMod val="40000"/>
                      <a:lumOff val="60000"/>
                    </a:schemeClr>
                  </a:solidFill>
                  <a:latin typeface="Arial Narrow"/>
                  <a:cs typeface="Arial Narrow"/>
                </a:defRPr>
              </a:lvl1pPr>
            </a:lstStyle>
            <a:p>
              <a:r>
                <a:rPr lang="en-US" sz="4400">
                  <a:solidFill>
                    <a:schemeClr val="accent1">
                      <a:lumMod val="20000"/>
                      <a:lumOff val="80000"/>
                    </a:schemeClr>
                  </a:solidFill>
                  <a:latin typeface="Abadi MT Condensed Extra Bold"/>
                  <a:cs typeface="Abadi MT Condensed Extra Bold"/>
                </a:rPr>
                <a:t>IaaS</a:t>
              </a:r>
              <a:endParaRPr lang="en-US" sz="2000">
                <a:solidFill>
                  <a:schemeClr val="accent1">
                    <a:lumMod val="20000"/>
                    <a:lumOff val="80000"/>
                  </a:schemeClr>
                </a:solidFill>
                <a:latin typeface="Abadi MT Condensed Extra Bold"/>
                <a:cs typeface="Abadi MT Condensed Extra Bold"/>
              </a:endParaRPr>
            </a:p>
          </p:txBody>
        </p:sp>
      </p:grpSp>
    </p:spTree>
    <p:extLst>
      <p:ext uri="{BB962C8B-B14F-4D97-AF65-F5344CB8AC3E}">
        <p14:creationId xmlns:p14="http://schemas.microsoft.com/office/powerpoint/2010/main" val="14996051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ectangle 52"/>
          <p:cNvSpPr/>
          <p:nvPr/>
        </p:nvSpPr>
        <p:spPr>
          <a:xfrm>
            <a:off x="-8467" y="1523994"/>
            <a:ext cx="9153158" cy="4961473"/>
          </a:xfrm>
          <a:prstGeom prst="rect">
            <a:avLst/>
          </a:prstGeom>
          <a:solidFill>
            <a:schemeClr val="bg1">
              <a:alpha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a:latin typeface="Abadi MT Condensed Light"/>
              <a:cs typeface="Abadi MT Condensed Light"/>
            </a:endParaRPr>
          </a:p>
        </p:txBody>
      </p:sp>
      <p:sp>
        <p:nvSpPr>
          <p:cNvPr id="2" name="Title 1"/>
          <p:cNvSpPr>
            <a:spLocks noGrp="1"/>
          </p:cNvSpPr>
          <p:nvPr>
            <p:ph type="title"/>
          </p:nvPr>
        </p:nvSpPr>
        <p:spPr>
          <a:xfrm>
            <a:off x="-6350" y="-87312"/>
            <a:ext cx="9144000" cy="1143000"/>
          </a:xfrm>
        </p:spPr>
        <p:txBody>
          <a:bodyPr/>
          <a:lstStyle/>
          <a:p>
            <a:r>
              <a:rPr lang="en-US" b="0"/>
              <a:t>Cloud solution architecture</a:t>
            </a:r>
          </a:p>
        </p:txBody>
      </p:sp>
      <p:sp>
        <p:nvSpPr>
          <p:cNvPr id="4" name="Date Placeholder 3"/>
          <p:cNvSpPr>
            <a:spLocks noGrp="1"/>
          </p:cNvSpPr>
          <p:nvPr>
            <p:ph type="dt" sz="half" idx="10"/>
          </p:nvPr>
        </p:nvSpPr>
        <p:spPr/>
        <p:txBody>
          <a:bodyPr/>
          <a:lstStyle/>
          <a:p>
            <a:fld id="{3D204B18-9485-D74D-B2B3-6C26E88E40BB}" type="datetime1">
              <a:rPr lang="en-AU"/>
              <a:pPr/>
              <a:t>17/4/18</a:t>
            </a:fld>
            <a:endParaRPr lang="en-US"/>
          </a:p>
        </p:txBody>
      </p:sp>
      <p:sp>
        <p:nvSpPr>
          <p:cNvPr id="6" name="Slide Number Placeholder 5"/>
          <p:cNvSpPr>
            <a:spLocks noGrp="1"/>
          </p:cNvSpPr>
          <p:nvPr>
            <p:ph type="sldNum" sz="quarter" idx="12"/>
          </p:nvPr>
        </p:nvSpPr>
        <p:spPr/>
        <p:txBody>
          <a:bodyPr/>
          <a:lstStyle/>
          <a:p>
            <a:fld id="{BBE0A389-EB18-824A-A5ED-72ACC9A7FB5D}" type="slidenum">
              <a:rPr lang="en-US"/>
              <a:pPr/>
              <a:t>7</a:t>
            </a:fld>
            <a:endParaRPr lang="en-US"/>
          </a:p>
        </p:txBody>
      </p:sp>
      <p:cxnSp>
        <p:nvCxnSpPr>
          <p:cNvPr id="55" name="Straight Connector 54"/>
          <p:cNvCxnSpPr/>
          <p:nvPr/>
        </p:nvCxnSpPr>
        <p:spPr>
          <a:xfrm>
            <a:off x="1947331" y="1680624"/>
            <a:ext cx="11" cy="4703243"/>
          </a:xfrm>
          <a:prstGeom prst="line">
            <a:avLst/>
          </a:prstGeom>
          <a:ln w="3175" cmpd="sng">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56" name="TextBox 55"/>
          <p:cNvSpPr txBox="1"/>
          <p:nvPr/>
        </p:nvSpPr>
        <p:spPr>
          <a:xfrm>
            <a:off x="12709" y="1548255"/>
            <a:ext cx="1904981" cy="584776"/>
          </a:xfrm>
          <a:prstGeom prst="rect">
            <a:avLst/>
          </a:prstGeom>
          <a:noFill/>
        </p:spPr>
        <p:txBody>
          <a:bodyPr wrap="square" rtlCol="0">
            <a:spAutoFit/>
          </a:bodyPr>
          <a:lstStyle/>
          <a:p>
            <a:pPr algn="r"/>
            <a:r>
              <a:rPr lang="en-US" sz="3200" b="1">
                <a:solidFill>
                  <a:srgbClr val="1F497D">
                    <a:lumMod val="75000"/>
                  </a:srgbClr>
                </a:solidFill>
                <a:latin typeface="Abadi MT Condensed Extra Bold"/>
                <a:cs typeface="Abadi MT Condensed Extra Bold"/>
              </a:rPr>
              <a:t>CONCEPTS</a:t>
            </a:r>
            <a:endParaRPr lang="en-US" sz="2400">
              <a:solidFill>
                <a:schemeClr val="tx2">
                  <a:lumMod val="75000"/>
                </a:schemeClr>
              </a:solidFill>
              <a:latin typeface="Abadi MT Condensed Extra Bold"/>
              <a:cs typeface="Abadi MT Condensed Extra Bold"/>
            </a:endParaRPr>
          </a:p>
        </p:txBody>
      </p:sp>
      <p:sp>
        <p:nvSpPr>
          <p:cNvPr id="58" name="TextBox 57"/>
          <p:cNvSpPr txBox="1"/>
          <p:nvPr/>
        </p:nvSpPr>
        <p:spPr>
          <a:xfrm>
            <a:off x="2019294" y="1553624"/>
            <a:ext cx="7124705" cy="2631490"/>
          </a:xfrm>
          <a:prstGeom prst="rect">
            <a:avLst/>
          </a:prstGeom>
          <a:noFill/>
        </p:spPr>
        <p:txBody>
          <a:bodyPr wrap="square" rtlCol="0">
            <a:spAutoFit/>
          </a:bodyPr>
          <a:lstStyle/>
          <a:p>
            <a:r>
              <a:rPr lang="en-US" sz="3000">
                <a:latin typeface="Abadi MT Condensed Light"/>
                <a:cs typeface="Abadi MT Condensed Light"/>
              </a:rPr>
              <a:t>Multi-tenant vs multi-instance single tenant</a:t>
            </a:r>
          </a:p>
          <a:p>
            <a:pPr lvl="0">
              <a:spcBef>
                <a:spcPts val="1200"/>
              </a:spcBef>
            </a:pPr>
            <a:r>
              <a:rPr lang="en-US" sz="2300" i="1">
                <a:solidFill>
                  <a:prstClr val="black">
                    <a:lumMod val="65000"/>
                    <a:lumOff val="35000"/>
                  </a:prstClr>
                </a:solidFill>
                <a:latin typeface="Abadi MT Condensed Light"/>
                <a:cs typeface="Abadi MT Condensed Light"/>
              </a:rPr>
              <a:t>Multi-tenancy, is not the only method to share common resources across customers.</a:t>
            </a:r>
          </a:p>
          <a:p>
            <a:pPr lvl="0">
              <a:spcBef>
                <a:spcPts val="1200"/>
              </a:spcBef>
            </a:pPr>
            <a:r>
              <a:rPr lang="en-US" sz="2300" i="1">
                <a:solidFill>
                  <a:prstClr val="black">
                    <a:lumMod val="65000"/>
                    <a:lumOff val="35000"/>
                  </a:prstClr>
                </a:solidFill>
                <a:latin typeface="Abadi MT Condensed Light"/>
                <a:cs typeface="Abadi MT Condensed Light"/>
              </a:rPr>
              <a:t>Another way of sharing capabilities is replicating the same application instance for each tenant. This is the case of a “multi-instance single tenant scenario”.</a:t>
            </a:r>
          </a:p>
        </p:txBody>
      </p:sp>
      <p:grpSp>
        <p:nvGrpSpPr>
          <p:cNvPr id="25" name="Group 24"/>
          <p:cNvGrpSpPr/>
          <p:nvPr/>
        </p:nvGrpSpPr>
        <p:grpSpPr>
          <a:xfrm>
            <a:off x="118533" y="4379626"/>
            <a:ext cx="9025466" cy="1513174"/>
            <a:chOff x="93128" y="2388213"/>
            <a:chExt cx="9025466" cy="1513174"/>
          </a:xfrm>
        </p:grpSpPr>
        <p:grpSp>
          <p:nvGrpSpPr>
            <p:cNvPr id="26" name="Group 25"/>
            <p:cNvGrpSpPr/>
            <p:nvPr/>
          </p:nvGrpSpPr>
          <p:grpSpPr>
            <a:xfrm>
              <a:off x="1006231" y="2395089"/>
              <a:ext cx="8112363" cy="1506298"/>
              <a:chOff x="1006231" y="2570931"/>
              <a:chExt cx="8112363" cy="1506298"/>
            </a:xfrm>
          </p:grpSpPr>
          <p:sp>
            <p:nvSpPr>
              <p:cNvPr id="29" name="Rectangle 28"/>
              <p:cNvSpPr/>
              <p:nvPr/>
            </p:nvSpPr>
            <p:spPr>
              <a:xfrm>
                <a:off x="1006231" y="2570931"/>
                <a:ext cx="8112363" cy="1506298"/>
              </a:xfrm>
              <a:prstGeom prst="rect">
                <a:avLst/>
              </a:prstGeom>
              <a:solidFill>
                <a:schemeClr val="accent6">
                  <a:lumMod val="20000"/>
                  <a:lumOff val="80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TextBox 29"/>
              <p:cNvSpPr txBox="1"/>
              <p:nvPr/>
            </p:nvSpPr>
            <p:spPr>
              <a:xfrm>
                <a:off x="1929445" y="2644714"/>
                <a:ext cx="6977483" cy="1308050"/>
              </a:xfrm>
              <a:prstGeom prst="rect">
                <a:avLst/>
              </a:prstGeom>
              <a:noFill/>
            </p:spPr>
            <p:txBody>
              <a:bodyPr wrap="square" lIns="0" tIns="0" rIns="108000" bIns="0" rtlCol="0" anchor="t" anchorCtr="0">
                <a:spAutoFit/>
              </a:bodyPr>
              <a:lstStyle/>
              <a:p>
                <a:pPr marL="180000"/>
                <a:r>
                  <a:rPr lang="en-US" sz="1600" i="1" dirty="0">
                    <a:solidFill>
                      <a:srgbClr val="B27979"/>
                    </a:solidFill>
                    <a:latin typeface="Abadi MT Condensed Light"/>
                    <a:cs typeface="Abadi MT Condensed Light"/>
                  </a:rPr>
                  <a:t>In this scenario the application instance (and related resources) is replicated for each tenant. Tenants are completely isolated from each other not by the application logic, but by the application instance boundaries. </a:t>
                </a:r>
              </a:p>
              <a:p>
                <a:pPr marL="180000">
                  <a:spcBef>
                    <a:spcPts val="600"/>
                  </a:spcBef>
                </a:pPr>
                <a:r>
                  <a:rPr lang="en-US" sz="1600" i="1" dirty="0">
                    <a:solidFill>
                      <a:srgbClr val="B27979"/>
                    </a:solidFill>
                    <a:latin typeface="Abadi MT Condensed Light"/>
                    <a:cs typeface="Abadi MT Condensed Light"/>
                  </a:rPr>
                  <a:t>Each tenant is the single user of the application instance, and what is “shared” is the set of capabilities charactersing the application, that has been provisioned by a common core.</a:t>
                </a:r>
              </a:p>
            </p:txBody>
          </p:sp>
        </p:grpSp>
        <p:sp>
          <p:nvSpPr>
            <p:cNvPr id="27" name="Rectangle 26"/>
            <p:cNvSpPr/>
            <p:nvPr/>
          </p:nvSpPr>
          <p:spPr>
            <a:xfrm>
              <a:off x="93128" y="2388213"/>
              <a:ext cx="1831411" cy="1513173"/>
            </a:xfrm>
            <a:prstGeom prst="rect">
              <a:avLst/>
            </a:prstGeom>
            <a:solidFill>
              <a:schemeClr val="accent6">
                <a:lumMod val="50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TextBox 27"/>
            <p:cNvSpPr txBox="1"/>
            <p:nvPr/>
          </p:nvSpPr>
          <p:spPr>
            <a:xfrm>
              <a:off x="110063" y="2401605"/>
              <a:ext cx="1818558" cy="707886"/>
            </a:xfrm>
            <a:prstGeom prst="rect">
              <a:avLst/>
            </a:prstGeom>
            <a:noFill/>
            <a:ln>
              <a:noFill/>
            </a:ln>
          </p:spPr>
          <p:txBody>
            <a:bodyPr wrap="square" lIns="0" rtlCol="0">
              <a:spAutoFit/>
            </a:bodyPr>
            <a:lstStyle>
              <a:defPPr>
                <a:defRPr lang="en-US"/>
              </a:defPPr>
              <a:lvl1pPr algn="r">
                <a:defRPr sz="6000">
                  <a:solidFill>
                    <a:schemeClr val="accent6">
                      <a:lumMod val="20000"/>
                      <a:lumOff val="80000"/>
                    </a:schemeClr>
                  </a:solidFill>
                  <a:latin typeface="Arial Narrow"/>
                  <a:cs typeface="Arial Narrow"/>
                </a:defRPr>
              </a:lvl1pPr>
            </a:lstStyle>
            <a:p>
              <a:r>
                <a:rPr lang="en-US" sz="2000">
                  <a:latin typeface="Abadi MT Condensed Extra Bold"/>
                  <a:cs typeface="Abadi MT Condensed Extra Bold"/>
                </a:rPr>
                <a:t>MULTI-INSTANCE SINGLE TENANT</a:t>
              </a:r>
              <a:endParaRPr lang="en-US" sz="2800">
                <a:latin typeface="Abadi MT Condensed Extra Bold"/>
                <a:cs typeface="Abadi MT Condensed Extra Bold"/>
              </a:endParaRPr>
            </a:p>
          </p:txBody>
        </p:sp>
      </p:grpSp>
    </p:spTree>
    <p:extLst>
      <p:ext uri="{BB962C8B-B14F-4D97-AF65-F5344CB8AC3E}">
        <p14:creationId xmlns:p14="http://schemas.microsoft.com/office/powerpoint/2010/main" val="5717559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ectangle 52"/>
          <p:cNvSpPr/>
          <p:nvPr/>
        </p:nvSpPr>
        <p:spPr>
          <a:xfrm>
            <a:off x="-8467" y="1523994"/>
            <a:ext cx="9153158" cy="4961473"/>
          </a:xfrm>
          <a:prstGeom prst="rect">
            <a:avLst/>
          </a:prstGeom>
          <a:solidFill>
            <a:schemeClr val="bg1">
              <a:alpha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a:latin typeface="Abadi MT Condensed Light"/>
              <a:cs typeface="Abadi MT Condensed Light"/>
            </a:endParaRPr>
          </a:p>
        </p:txBody>
      </p:sp>
      <p:sp>
        <p:nvSpPr>
          <p:cNvPr id="2" name="Title 1"/>
          <p:cNvSpPr>
            <a:spLocks noGrp="1"/>
          </p:cNvSpPr>
          <p:nvPr>
            <p:ph type="title"/>
          </p:nvPr>
        </p:nvSpPr>
        <p:spPr>
          <a:xfrm>
            <a:off x="-6350" y="-87312"/>
            <a:ext cx="9144000" cy="1143000"/>
          </a:xfrm>
        </p:spPr>
        <p:txBody>
          <a:bodyPr/>
          <a:lstStyle/>
          <a:p>
            <a:r>
              <a:rPr lang="en-US" b="0"/>
              <a:t>Cloud solution architecture</a:t>
            </a:r>
          </a:p>
        </p:txBody>
      </p:sp>
      <p:sp>
        <p:nvSpPr>
          <p:cNvPr id="4" name="Date Placeholder 3"/>
          <p:cNvSpPr>
            <a:spLocks noGrp="1"/>
          </p:cNvSpPr>
          <p:nvPr>
            <p:ph type="dt" sz="half" idx="10"/>
          </p:nvPr>
        </p:nvSpPr>
        <p:spPr/>
        <p:txBody>
          <a:bodyPr/>
          <a:lstStyle/>
          <a:p>
            <a:fld id="{3D204B18-9485-D74D-B2B3-6C26E88E40BB}" type="datetime1">
              <a:rPr lang="en-AU"/>
              <a:pPr/>
              <a:t>17/4/18</a:t>
            </a:fld>
            <a:endParaRPr lang="en-US"/>
          </a:p>
        </p:txBody>
      </p:sp>
      <p:sp>
        <p:nvSpPr>
          <p:cNvPr id="6" name="Slide Number Placeholder 5"/>
          <p:cNvSpPr>
            <a:spLocks noGrp="1"/>
          </p:cNvSpPr>
          <p:nvPr>
            <p:ph type="sldNum" sz="quarter" idx="12"/>
          </p:nvPr>
        </p:nvSpPr>
        <p:spPr/>
        <p:txBody>
          <a:bodyPr/>
          <a:lstStyle/>
          <a:p>
            <a:fld id="{BBE0A389-EB18-824A-A5ED-72ACC9A7FB5D}" type="slidenum">
              <a:rPr lang="en-US"/>
              <a:pPr/>
              <a:t>8</a:t>
            </a:fld>
            <a:endParaRPr lang="en-US"/>
          </a:p>
        </p:txBody>
      </p:sp>
      <p:cxnSp>
        <p:nvCxnSpPr>
          <p:cNvPr id="55" name="Straight Connector 54"/>
          <p:cNvCxnSpPr/>
          <p:nvPr/>
        </p:nvCxnSpPr>
        <p:spPr>
          <a:xfrm>
            <a:off x="1947331" y="1680624"/>
            <a:ext cx="11" cy="4703243"/>
          </a:xfrm>
          <a:prstGeom prst="line">
            <a:avLst/>
          </a:prstGeom>
          <a:ln w="3175" cmpd="sng">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56" name="TextBox 55"/>
          <p:cNvSpPr txBox="1"/>
          <p:nvPr/>
        </p:nvSpPr>
        <p:spPr>
          <a:xfrm>
            <a:off x="12709" y="1548255"/>
            <a:ext cx="1904981" cy="584776"/>
          </a:xfrm>
          <a:prstGeom prst="rect">
            <a:avLst/>
          </a:prstGeom>
          <a:noFill/>
        </p:spPr>
        <p:txBody>
          <a:bodyPr wrap="square" rtlCol="0">
            <a:spAutoFit/>
          </a:bodyPr>
          <a:lstStyle/>
          <a:p>
            <a:pPr algn="r"/>
            <a:r>
              <a:rPr lang="en-US" sz="3200" b="1">
                <a:solidFill>
                  <a:srgbClr val="1F497D">
                    <a:lumMod val="75000"/>
                  </a:srgbClr>
                </a:solidFill>
                <a:latin typeface="Abadi MT Condensed Extra Bold"/>
                <a:cs typeface="Abadi MT Condensed Extra Bold"/>
              </a:rPr>
              <a:t>CONCEPTS</a:t>
            </a:r>
            <a:endParaRPr lang="en-US" sz="2400">
              <a:solidFill>
                <a:schemeClr val="tx2">
                  <a:lumMod val="75000"/>
                </a:schemeClr>
              </a:solidFill>
              <a:latin typeface="Abadi MT Condensed Extra Bold"/>
              <a:cs typeface="Abadi MT Condensed Extra Bold"/>
            </a:endParaRPr>
          </a:p>
        </p:txBody>
      </p:sp>
      <p:sp>
        <p:nvSpPr>
          <p:cNvPr id="58" name="TextBox 57"/>
          <p:cNvSpPr txBox="1"/>
          <p:nvPr/>
        </p:nvSpPr>
        <p:spPr>
          <a:xfrm>
            <a:off x="2019294" y="1553624"/>
            <a:ext cx="7124705" cy="1369606"/>
          </a:xfrm>
          <a:prstGeom prst="rect">
            <a:avLst/>
          </a:prstGeom>
          <a:noFill/>
        </p:spPr>
        <p:txBody>
          <a:bodyPr wrap="square" rtlCol="0">
            <a:spAutoFit/>
          </a:bodyPr>
          <a:lstStyle/>
          <a:p>
            <a:r>
              <a:rPr lang="en-US" sz="3000">
                <a:latin typeface="Abadi MT Condensed Light"/>
                <a:cs typeface="Abadi MT Condensed Light"/>
              </a:rPr>
              <a:t>Multi-tenant vs multi-instance single tenant</a:t>
            </a:r>
          </a:p>
          <a:p>
            <a:pPr lvl="0"/>
            <a:r>
              <a:rPr lang="en-US" sz="2000" i="1">
                <a:solidFill>
                  <a:prstClr val="black">
                    <a:lumMod val="65000"/>
                    <a:lumOff val="35000"/>
                  </a:prstClr>
                </a:solidFill>
                <a:latin typeface="Abadi MT Condensed Light"/>
                <a:cs typeface="Abadi MT Condensed Light"/>
              </a:rPr>
              <a:t>(…continued)</a:t>
            </a:r>
            <a:endParaRPr lang="en-US" sz="3200">
              <a:latin typeface="Abadi MT Condensed Light"/>
              <a:cs typeface="Abadi MT Condensed Light"/>
            </a:endParaRPr>
          </a:p>
          <a:p>
            <a:pPr lvl="0">
              <a:spcBef>
                <a:spcPts val="1200"/>
              </a:spcBef>
            </a:pPr>
            <a:r>
              <a:rPr lang="en-US" sz="2300" i="1">
                <a:solidFill>
                  <a:prstClr val="black">
                    <a:lumMod val="65000"/>
                    <a:lumOff val="35000"/>
                  </a:prstClr>
                </a:solidFill>
                <a:latin typeface="Abadi MT Condensed Light"/>
                <a:cs typeface="Abadi MT Condensed Light"/>
              </a:rPr>
              <a:t>Considerations:</a:t>
            </a:r>
            <a:endParaRPr lang="en-US" sz="3000">
              <a:solidFill>
                <a:prstClr val="black"/>
              </a:solidFill>
              <a:latin typeface="Abadi MT Condensed Light"/>
              <a:cs typeface="Abadi MT Condensed Light"/>
            </a:endParaRPr>
          </a:p>
        </p:txBody>
      </p:sp>
      <p:grpSp>
        <p:nvGrpSpPr>
          <p:cNvPr id="16" name="Group 15"/>
          <p:cNvGrpSpPr/>
          <p:nvPr/>
        </p:nvGrpSpPr>
        <p:grpSpPr>
          <a:xfrm>
            <a:off x="901708" y="2894370"/>
            <a:ext cx="8242292" cy="1169630"/>
            <a:chOff x="571500" y="2839338"/>
            <a:chExt cx="8242292" cy="1169630"/>
          </a:xfrm>
        </p:grpSpPr>
        <p:grpSp>
          <p:nvGrpSpPr>
            <p:cNvPr id="17" name="Group 16"/>
            <p:cNvGrpSpPr/>
            <p:nvPr/>
          </p:nvGrpSpPr>
          <p:grpSpPr>
            <a:xfrm>
              <a:off x="571500" y="2946242"/>
              <a:ext cx="8242292" cy="1062726"/>
              <a:chOff x="1181100" y="2527142"/>
              <a:chExt cx="8242292" cy="1062726"/>
            </a:xfrm>
          </p:grpSpPr>
          <p:sp>
            <p:nvSpPr>
              <p:cNvPr id="22" name="Rectangle 21"/>
              <p:cNvSpPr/>
              <p:nvPr/>
            </p:nvSpPr>
            <p:spPr>
              <a:xfrm>
                <a:off x="1651215" y="2527144"/>
                <a:ext cx="7772177" cy="1062723"/>
              </a:xfrm>
              <a:prstGeom prst="rect">
                <a:avLst/>
              </a:prstGeom>
              <a:solidFill>
                <a:schemeClr val="accent6">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p:cNvSpPr/>
              <p:nvPr/>
            </p:nvSpPr>
            <p:spPr>
              <a:xfrm>
                <a:off x="1181100" y="2527142"/>
                <a:ext cx="1039987" cy="1062726"/>
              </a:xfrm>
              <a:prstGeom prst="rect">
                <a:avLst/>
              </a:prstGeom>
              <a:solidFill>
                <a:schemeClr val="accent6">
                  <a:lumMod val="50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TextBox 20"/>
              <p:cNvSpPr txBox="1"/>
              <p:nvPr/>
            </p:nvSpPr>
            <p:spPr>
              <a:xfrm>
                <a:off x="2225599" y="2654314"/>
                <a:ext cx="7113126" cy="738664"/>
              </a:xfrm>
              <a:prstGeom prst="rect">
                <a:avLst/>
              </a:prstGeom>
              <a:noFill/>
            </p:spPr>
            <p:txBody>
              <a:bodyPr wrap="square" lIns="108000" tIns="0" rIns="108000" bIns="0" rtlCol="0" anchor="t" anchorCtr="0">
                <a:spAutoFit/>
              </a:bodyPr>
              <a:lstStyle>
                <a:defPPr>
                  <a:defRPr lang="en-US"/>
                </a:defPPr>
                <a:lvl1pPr>
                  <a:spcAft>
                    <a:spcPts val="600"/>
                  </a:spcAft>
                  <a:defRPr i="1">
                    <a:solidFill>
                      <a:srgbClr val="B27979"/>
                    </a:solidFill>
                    <a:latin typeface="Abadi MT Condensed Light"/>
                    <a:cs typeface="Abadi MT Condensed Light"/>
                  </a:defRPr>
                </a:lvl1pPr>
              </a:lstStyle>
              <a:p>
                <a:r>
                  <a:rPr lang="en-US" sz="1600" dirty="0"/>
                  <a:t>Multi-tenancy can be either single-instance and multi-instance, and the latter is a natural evolution of the former when scaling out to meet increased demand. Conversely, there is no interest in conceiving a “single instance single tenant” solution since that implies that we’re serving only one organisation.</a:t>
                </a:r>
              </a:p>
            </p:txBody>
          </p:sp>
        </p:grpSp>
        <p:sp>
          <p:nvSpPr>
            <p:cNvPr id="18" name="TextBox 17"/>
            <p:cNvSpPr txBox="1"/>
            <p:nvPr/>
          </p:nvSpPr>
          <p:spPr>
            <a:xfrm>
              <a:off x="684509" y="2839338"/>
              <a:ext cx="922389" cy="1015663"/>
            </a:xfrm>
            <a:prstGeom prst="rect">
              <a:avLst/>
            </a:prstGeom>
            <a:noFill/>
            <a:ln>
              <a:noFill/>
            </a:ln>
          </p:spPr>
          <p:txBody>
            <a:bodyPr wrap="square" lIns="0" rtlCol="0">
              <a:spAutoFit/>
            </a:bodyPr>
            <a:lstStyle>
              <a:defPPr>
                <a:defRPr lang="en-US"/>
              </a:defPPr>
              <a:lvl1pPr algn="r">
                <a:defRPr sz="6000">
                  <a:solidFill>
                    <a:schemeClr val="accent6">
                      <a:lumMod val="20000"/>
                      <a:lumOff val="80000"/>
                    </a:schemeClr>
                  </a:solidFill>
                  <a:latin typeface="Arial Narrow"/>
                  <a:cs typeface="Arial Narrow"/>
                </a:defRPr>
              </a:lvl1pPr>
            </a:lstStyle>
            <a:p>
              <a:r>
                <a:rPr lang="en-US"/>
                <a:t>01</a:t>
              </a:r>
            </a:p>
          </p:txBody>
        </p:sp>
      </p:grpSp>
      <p:grpSp>
        <p:nvGrpSpPr>
          <p:cNvPr id="24" name="Group 23"/>
          <p:cNvGrpSpPr/>
          <p:nvPr/>
        </p:nvGrpSpPr>
        <p:grpSpPr>
          <a:xfrm>
            <a:off x="910175" y="3997156"/>
            <a:ext cx="8233825" cy="1345292"/>
            <a:chOff x="579967" y="3874388"/>
            <a:chExt cx="8233825" cy="1345292"/>
          </a:xfrm>
        </p:grpSpPr>
        <p:grpSp>
          <p:nvGrpSpPr>
            <p:cNvPr id="31" name="Group 30"/>
            <p:cNvGrpSpPr/>
            <p:nvPr/>
          </p:nvGrpSpPr>
          <p:grpSpPr>
            <a:xfrm>
              <a:off x="579967" y="4008766"/>
              <a:ext cx="8233825" cy="1210914"/>
              <a:chOff x="1189567" y="3792866"/>
              <a:chExt cx="8233825" cy="1210914"/>
            </a:xfrm>
          </p:grpSpPr>
          <p:sp>
            <p:nvSpPr>
              <p:cNvPr id="33" name="Rectangle 32"/>
              <p:cNvSpPr/>
              <p:nvPr/>
            </p:nvSpPr>
            <p:spPr>
              <a:xfrm>
                <a:off x="2209800" y="3792866"/>
                <a:ext cx="7213592" cy="1210914"/>
              </a:xfrm>
              <a:prstGeom prst="rect">
                <a:avLst/>
              </a:prstGeom>
              <a:solidFill>
                <a:schemeClr val="accent5">
                  <a:lumMod val="40000"/>
                  <a:lumOff val="60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TextBox 33"/>
              <p:cNvSpPr txBox="1"/>
              <p:nvPr/>
            </p:nvSpPr>
            <p:spPr>
              <a:xfrm>
                <a:off x="2227562" y="3915295"/>
                <a:ext cx="7111163" cy="984885"/>
              </a:xfrm>
              <a:prstGeom prst="rect">
                <a:avLst/>
              </a:prstGeom>
              <a:noFill/>
            </p:spPr>
            <p:txBody>
              <a:bodyPr wrap="square" lIns="108000" tIns="0" rIns="108000" bIns="0" rtlCol="0" anchor="t" anchorCtr="0">
                <a:spAutoFit/>
              </a:bodyPr>
              <a:lstStyle>
                <a:defPPr>
                  <a:defRPr lang="en-US"/>
                </a:defPPr>
                <a:lvl1pPr>
                  <a:spcAft>
                    <a:spcPts val="600"/>
                  </a:spcAft>
                  <a:defRPr i="1">
                    <a:solidFill>
                      <a:schemeClr val="accent5">
                        <a:lumMod val="75000"/>
                      </a:schemeClr>
                    </a:solidFill>
                    <a:latin typeface="Abadi MT Condensed Light"/>
                    <a:cs typeface="Abadi MT Condensed Light"/>
                  </a:defRPr>
                </a:lvl1pPr>
              </a:lstStyle>
              <a:p>
                <a:r>
                  <a:rPr lang="en-US" sz="1600" dirty="0"/>
                  <a:t>Multi-instance single tenancy is the less sophisticated solution to ensure isolation, since there is no sharing of the application instance. Therefore, the application code does not need to be developed to be “tenant aware”. Multi-tenancy, implies a more sophisticated logic but allows achieving better utilisation of resources and has more potential for the reduction of costs.</a:t>
                </a:r>
              </a:p>
            </p:txBody>
          </p:sp>
          <p:sp>
            <p:nvSpPr>
              <p:cNvPr id="35" name="Rectangle 34"/>
              <p:cNvSpPr/>
              <p:nvPr/>
            </p:nvSpPr>
            <p:spPr>
              <a:xfrm>
                <a:off x="1189567" y="3792866"/>
                <a:ext cx="1032935" cy="1202447"/>
              </a:xfrm>
              <a:prstGeom prst="rect">
                <a:avLst/>
              </a:prstGeom>
              <a:solidFill>
                <a:schemeClr val="accent5">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2" name="TextBox 31"/>
            <p:cNvSpPr txBox="1"/>
            <p:nvPr/>
          </p:nvSpPr>
          <p:spPr>
            <a:xfrm>
              <a:off x="665459" y="3874388"/>
              <a:ext cx="922389" cy="1015663"/>
            </a:xfrm>
            <a:prstGeom prst="rect">
              <a:avLst/>
            </a:prstGeom>
            <a:noFill/>
            <a:ln>
              <a:noFill/>
            </a:ln>
          </p:spPr>
          <p:txBody>
            <a:bodyPr wrap="square" lIns="0" rtlCol="0">
              <a:spAutoFit/>
            </a:bodyPr>
            <a:lstStyle>
              <a:defPPr>
                <a:defRPr lang="en-US"/>
              </a:defPPr>
              <a:lvl1pPr algn="r">
                <a:defRPr sz="6000">
                  <a:solidFill>
                    <a:schemeClr val="accent6">
                      <a:lumMod val="20000"/>
                      <a:lumOff val="80000"/>
                    </a:schemeClr>
                  </a:solidFill>
                  <a:latin typeface="Arial Narrow"/>
                  <a:cs typeface="Arial Narrow"/>
                </a:defRPr>
              </a:lvl1pPr>
            </a:lstStyle>
            <a:p>
              <a:r>
                <a:rPr lang="en-US">
                  <a:solidFill>
                    <a:schemeClr val="accent5">
                      <a:lumMod val="20000"/>
                      <a:lumOff val="80000"/>
                    </a:schemeClr>
                  </a:solidFill>
                </a:rPr>
                <a:t>02</a:t>
              </a:r>
            </a:p>
          </p:txBody>
        </p:sp>
      </p:grpSp>
      <p:grpSp>
        <p:nvGrpSpPr>
          <p:cNvPr id="37" name="Group 36"/>
          <p:cNvGrpSpPr/>
          <p:nvPr/>
        </p:nvGrpSpPr>
        <p:grpSpPr>
          <a:xfrm>
            <a:off x="910180" y="5271403"/>
            <a:ext cx="8233821" cy="1104012"/>
            <a:chOff x="571500" y="4890388"/>
            <a:chExt cx="8233821" cy="1104012"/>
          </a:xfrm>
        </p:grpSpPr>
        <p:grpSp>
          <p:nvGrpSpPr>
            <p:cNvPr id="38" name="Group 37"/>
            <p:cNvGrpSpPr/>
            <p:nvPr/>
          </p:nvGrpSpPr>
          <p:grpSpPr>
            <a:xfrm>
              <a:off x="571500" y="5024808"/>
              <a:ext cx="8233821" cy="969592"/>
              <a:chOff x="1092200" y="5016342"/>
              <a:chExt cx="8233821" cy="969592"/>
            </a:xfrm>
          </p:grpSpPr>
          <p:grpSp>
            <p:nvGrpSpPr>
              <p:cNvPr id="40" name="Group 39"/>
              <p:cNvGrpSpPr/>
              <p:nvPr/>
            </p:nvGrpSpPr>
            <p:grpSpPr>
              <a:xfrm>
                <a:off x="1092200" y="5016342"/>
                <a:ext cx="8233821" cy="969592"/>
                <a:chOff x="884551" y="5261580"/>
                <a:chExt cx="8233821" cy="969592"/>
              </a:xfrm>
            </p:grpSpPr>
            <p:sp>
              <p:nvSpPr>
                <p:cNvPr id="44" name="Rectangle 43"/>
                <p:cNvSpPr/>
                <p:nvPr/>
              </p:nvSpPr>
              <p:spPr>
                <a:xfrm>
                  <a:off x="1925952" y="5261582"/>
                  <a:ext cx="7192420" cy="969590"/>
                </a:xfrm>
                <a:prstGeom prst="rect">
                  <a:avLst/>
                </a:prstGeom>
                <a:solidFill>
                  <a:schemeClr val="tx2">
                    <a:lumMod val="20000"/>
                    <a:lumOff val="80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Rectangle 42"/>
                <p:cNvSpPr/>
                <p:nvPr/>
              </p:nvSpPr>
              <p:spPr>
                <a:xfrm>
                  <a:off x="884551" y="5261580"/>
                  <a:ext cx="1039987" cy="963242"/>
                </a:xfrm>
                <a:prstGeom prst="rect">
                  <a:avLst/>
                </a:prstGeom>
                <a:solidFill>
                  <a:schemeClr val="accent1">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41" name="TextBox 40"/>
              <p:cNvSpPr txBox="1"/>
              <p:nvPr/>
            </p:nvSpPr>
            <p:spPr>
              <a:xfrm>
                <a:off x="2143048" y="5103297"/>
                <a:ext cx="7072906" cy="738664"/>
              </a:xfrm>
              <a:prstGeom prst="rect">
                <a:avLst/>
              </a:prstGeom>
              <a:noFill/>
            </p:spPr>
            <p:txBody>
              <a:bodyPr wrap="square" lIns="108000" tIns="0" rIns="108000" bIns="0" rtlCol="0" anchor="t" anchorCtr="0">
                <a:spAutoFit/>
              </a:bodyPr>
              <a:lstStyle/>
              <a:p>
                <a:r>
                  <a:rPr lang="en-US" sz="1600" i="1" dirty="0">
                    <a:solidFill>
                      <a:schemeClr val="accent1">
                        <a:lumMod val="75000"/>
                      </a:schemeClr>
                    </a:solidFill>
                    <a:latin typeface="Abadi MT Condensed Light"/>
                    <a:cs typeface="Abadi MT Condensed Light"/>
                  </a:rPr>
                  <a:t>Which one is better? There is no definitive answer, even though multi-tenancy is a more popular solution because it is more common that the resource costs are directly born by the SaaS provider.</a:t>
                </a:r>
              </a:p>
              <a:p>
                <a:r>
                  <a:rPr lang="en-US" sz="1600" i="1" dirty="0">
                    <a:solidFill>
                      <a:schemeClr val="accent1">
                        <a:lumMod val="75000"/>
                      </a:schemeClr>
                    </a:solidFill>
                    <a:latin typeface="Abadi MT Condensed Light"/>
                    <a:cs typeface="Abadi MT Condensed Light"/>
                  </a:rPr>
                  <a:t>Moreover, a single solution can include both models for different application components.</a:t>
                </a:r>
              </a:p>
            </p:txBody>
          </p:sp>
        </p:grpSp>
        <p:sp>
          <p:nvSpPr>
            <p:cNvPr id="39" name="TextBox 38"/>
            <p:cNvSpPr txBox="1"/>
            <p:nvPr/>
          </p:nvSpPr>
          <p:spPr>
            <a:xfrm>
              <a:off x="659109" y="4890388"/>
              <a:ext cx="922389" cy="1015663"/>
            </a:xfrm>
            <a:prstGeom prst="rect">
              <a:avLst/>
            </a:prstGeom>
            <a:noFill/>
            <a:ln>
              <a:noFill/>
            </a:ln>
          </p:spPr>
          <p:txBody>
            <a:bodyPr wrap="square" lIns="0" rtlCol="0">
              <a:spAutoFit/>
            </a:bodyPr>
            <a:lstStyle>
              <a:defPPr>
                <a:defRPr lang="en-US"/>
              </a:defPPr>
              <a:lvl1pPr algn="r">
                <a:defRPr sz="6000">
                  <a:solidFill>
                    <a:schemeClr val="accent6">
                      <a:lumMod val="20000"/>
                      <a:lumOff val="80000"/>
                    </a:schemeClr>
                  </a:solidFill>
                  <a:latin typeface="Arial Narrow"/>
                  <a:cs typeface="Arial Narrow"/>
                </a:defRPr>
              </a:lvl1pPr>
            </a:lstStyle>
            <a:p>
              <a:r>
                <a:rPr lang="en-US">
                  <a:solidFill>
                    <a:schemeClr val="accent1">
                      <a:lumMod val="20000"/>
                      <a:lumOff val="80000"/>
                    </a:schemeClr>
                  </a:solidFill>
                </a:rPr>
                <a:t>03</a:t>
              </a:r>
            </a:p>
          </p:txBody>
        </p:sp>
      </p:grpSp>
    </p:spTree>
    <p:extLst>
      <p:ext uri="{BB962C8B-B14F-4D97-AF65-F5344CB8AC3E}">
        <p14:creationId xmlns:p14="http://schemas.microsoft.com/office/powerpoint/2010/main" val="23158366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ectangle 52"/>
          <p:cNvSpPr/>
          <p:nvPr/>
        </p:nvSpPr>
        <p:spPr>
          <a:xfrm>
            <a:off x="-8467" y="1523994"/>
            <a:ext cx="9153158" cy="4961473"/>
          </a:xfrm>
          <a:prstGeom prst="rect">
            <a:avLst/>
          </a:prstGeom>
          <a:solidFill>
            <a:schemeClr val="bg1">
              <a:alpha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a:latin typeface="Abadi MT Condensed Light"/>
              <a:cs typeface="Abadi MT Condensed Light"/>
            </a:endParaRPr>
          </a:p>
        </p:txBody>
      </p:sp>
      <p:sp>
        <p:nvSpPr>
          <p:cNvPr id="2" name="Title 1"/>
          <p:cNvSpPr>
            <a:spLocks noGrp="1"/>
          </p:cNvSpPr>
          <p:nvPr>
            <p:ph type="title"/>
          </p:nvPr>
        </p:nvSpPr>
        <p:spPr>
          <a:xfrm>
            <a:off x="-6350" y="-87312"/>
            <a:ext cx="9144000" cy="1143000"/>
          </a:xfrm>
        </p:spPr>
        <p:txBody>
          <a:bodyPr/>
          <a:lstStyle/>
          <a:p>
            <a:r>
              <a:rPr lang="en-US" b="0"/>
              <a:t>Cloud solution architecture</a:t>
            </a:r>
          </a:p>
        </p:txBody>
      </p:sp>
      <p:sp>
        <p:nvSpPr>
          <p:cNvPr id="4" name="Date Placeholder 3"/>
          <p:cNvSpPr>
            <a:spLocks noGrp="1"/>
          </p:cNvSpPr>
          <p:nvPr>
            <p:ph type="dt" sz="half" idx="10"/>
          </p:nvPr>
        </p:nvSpPr>
        <p:spPr/>
        <p:txBody>
          <a:bodyPr/>
          <a:lstStyle/>
          <a:p>
            <a:fld id="{3D204B18-9485-D74D-B2B3-6C26E88E40BB}" type="datetime1">
              <a:rPr lang="en-AU"/>
              <a:pPr/>
              <a:t>17/4/18</a:t>
            </a:fld>
            <a:endParaRPr lang="en-US"/>
          </a:p>
        </p:txBody>
      </p:sp>
      <p:sp>
        <p:nvSpPr>
          <p:cNvPr id="6" name="Slide Number Placeholder 5"/>
          <p:cNvSpPr>
            <a:spLocks noGrp="1"/>
          </p:cNvSpPr>
          <p:nvPr>
            <p:ph type="sldNum" sz="quarter" idx="12"/>
          </p:nvPr>
        </p:nvSpPr>
        <p:spPr/>
        <p:txBody>
          <a:bodyPr/>
          <a:lstStyle/>
          <a:p>
            <a:fld id="{BBE0A389-EB18-824A-A5ED-72ACC9A7FB5D}" type="slidenum">
              <a:rPr lang="en-US"/>
              <a:pPr/>
              <a:t>9</a:t>
            </a:fld>
            <a:endParaRPr lang="en-US"/>
          </a:p>
        </p:txBody>
      </p:sp>
      <p:cxnSp>
        <p:nvCxnSpPr>
          <p:cNvPr id="55" name="Straight Connector 54"/>
          <p:cNvCxnSpPr/>
          <p:nvPr/>
        </p:nvCxnSpPr>
        <p:spPr>
          <a:xfrm>
            <a:off x="1947331" y="1680624"/>
            <a:ext cx="11" cy="4703243"/>
          </a:xfrm>
          <a:prstGeom prst="line">
            <a:avLst/>
          </a:prstGeom>
          <a:ln w="3175" cmpd="sng">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56" name="TextBox 55"/>
          <p:cNvSpPr txBox="1"/>
          <p:nvPr/>
        </p:nvSpPr>
        <p:spPr>
          <a:xfrm>
            <a:off x="12709" y="1548255"/>
            <a:ext cx="1904981" cy="1077218"/>
          </a:xfrm>
          <a:prstGeom prst="rect">
            <a:avLst/>
          </a:prstGeom>
          <a:noFill/>
        </p:spPr>
        <p:txBody>
          <a:bodyPr wrap="square" rtlCol="0">
            <a:spAutoFit/>
          </a:bodyPr>
          <a:lstStyle/>
          <a:p>
            <a:pPr algn="r"/>
            <a:r>
              <a:rPr lang="en-US" sz="3200" b="1">
                <a:solidFill>
                  <a:srgbClr val="1F497D">
                    <a:lumMod val="75000"/>
                  </a:srgbClr>
                </a:solidFill>
                <a:latin typeface="Abadi MT Condensed Extra Bold"/>
                <a:cs typeface="Abadi MT Condensed Extra Bold"/>
              </a:rPr>
              <a:t>SHARING MODEL</a:t>
            </a:r>
            <a:endParaRPr lang="en-US" sz="2400">
              <a:solidFill>
                <a:schemeClr val="tx2">
                  <a:lumMod val="75000"/>
                </a:schemeClr>
              </a:solidFill>
              <a:latin typeface="Abadi MT Condensed Extra Bold"/>
              <a:cs typeface="Abadi MT Condensed Extra Bold"/>
            </a:endParaRPr>
          </a:p>
        </p:txBody>
      </p:sp>
      <p:sp>
        <p:nvSpPr>
          <p:cNvPr id="58" name="TextBox 57"/>
          <p:cNvSpPr txBox="1"/>
          <p:nvPr/>
        </p:nvSpPr>
        <p:spPr>
          <a:xfrm>
            <a:off x="2019294" y="1553624"/>
            <a:ext cx="7124705" cy="1061829"/>
          </a:xfrm>
          <a:prstGeom prst="rect">
            <a:avLst/>
          </a:prstGeom>
          <a:noFill/>
        </p:spPr>
        <p:txBody>
          <a:bodyPr wrap="square" rtlCol="0">
            <a:spAutoFit/>
          </a:bodyPr>
          <a:lstStyle/>
          <a:p>
            <a:r>
              <a:rPr lang="en-US" sz="3000">
                <a:latin typeface="Abadi MT Condensed Light"/>
                <a:cs typeface="Abadi MT Condensed Light"/>
              </a:rPr>
              <a:t>Which strategy do we use for “Your Events” ?</a:t>
            </a:r>
          </a:p>
          <a:p>
            <a:pPr lvl="0">
              <a:spcBef>
                <a:spcPts val="1200"/>
              </a:spcBef>
            </a:pPr>
            <a:r>
              <a:rPr lang="en-US" sz="2300" i="1">
                <a:solidFill>
                  <a:prstClr val="black">
                    <a:lumMod val="65000"/>
                    <a:lumOff val="35000"/>
                  </a:prstClr>
                </a:solidFill>
                <a:latin typeface="Abadi MT Condensed Light"/>
                <a:cs typeface="Abadi MT Condensed Light"/>
              </a:rPr>
              <a:t>As discussed before we have three possibilities:</a:t>
            </a:r>
            <a:endParaRPr lang="en-US" sz="3000">
              <a:solidFill>
                <a:prstClr val="black"/>
              </a:solidFill>
              <a:latin typeface="Abadi MT Condensed Light"/>
              <a:cs typeface="Abadi MT Condensed Light"/>
            </a:endParaRPr>
          </a:p>
        </p:txBody>
      </p:sp>
      <p:grpSp>
        <p:nvGrpSpPr>
          <p:cNvPr id="29" name="Group 28"/>
          <p:cNvGrpSpPr/>
          <p:nvPr/>
        </p:nvGrpSpPr>
        <p:grpSpPr>
          <a:xfrm>
            <a:off x="910175" y="2691162"/>
            <a:ext cx="8242292" cy="1169630"/>
            <a:chOff x="571500" y="2839338"/>
            <a:chExt cx="8242292" cy="1169630"/>
          </a:xfrm>
        </p:grpSpPr>
        <p:grpSp>
          <p:nvGrpSpPr>
            <p:cNvPr id="30" name="Group 29"/>
            <p:cNvGrpSpPr/>
            <p:nvPr/>
          </p:nvGrpSpPr>
          <p:grpSpPr>
            <a:xfrm>
              <a:off x="571500" y="2946242"/>
              <a:ext cx="8242292" cy="1062726"/>
              <a:chOff x="1181100" y="2527142"/>
              <a:chExt cx="8242292" cy="1062726"/>
            </a:xfrm>
          </p:grpSpPr>
          <p:sp>
            <p:nvSpPr>
              <p:cNvPr id="42" name="Rectangle 41"/>
              <p:cNvSpPr/>
              <p:nvPr/>
            </p:nvSpPr>
            <p:spPr>
              <a:xfrm>
                <a:off x="1651215" y="2527144"/>
                <a:ext cx="7772177" cy="1062723"/>
              </a:xfrm>
              <a:prstGeom prst="rect">
                <a:avLst/>
              </a:prstGeom>
              <a:solidFill>
                <a:schemeClr val="accent6">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Rectangle 44"/>
              <p:cNvSpPr/>
              <p:nvPr/>
            </p:nvSpPr>
            <p:spPr>
              <a:xfrm>
                <a:off x="1181100" y="2527142"/>
                <a:ext cx="1039987" cy="1062726"/>
              </a:xfrm>
              <a:prstGeom prst="rect">
                <a:avLst/>
              </a:prstGeom>
              <a:solidFill>
                <a:schemeClr val="accent6">
                  <a:lumMod val="50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TextBox 45"/>
              <p:cNvSpPr txBox="1"/>
              <p:nvPr/>
            </p:nvSpPr>
            <p:spPr>
              <a:xfrm>
                <a:off x="2225599" y="2967593"/>
                <a:ext cx="7113126" cy="492443"/>
              </a:xfrm>
              <a:prstGeom prst="rect">
                <a:avLst/>
              </a:prstGeom>
              <a:noFill/>
            </p:spPr>
            <p:txBody>
              <a:bodyPr wrap="square" lIns="108000" tIns="0" rIns="108000" bIns="0" rtlCol="0" anchor="t" anchorCtr="0">
                <a:spAutoFit/>
              </a:bodyPr>
              <a:lstStyle>
                <a:defPPr>
                  <a:defRPr lang="en-US"/>
                </a:defPPr>
                <a:lvl1pPr>
                  <a:spcAft>
                    <a:spcPts val="600"/>
                  </a:spcAft>
                  <a:defRPr i="1">
                    <a:solidFill>
                      <a:srgbClr val="B27979"/>
                    </a:solidFill>
                    <a:latin typeface="Abadi MT Condensed Light"/>
                    <a:cs typeface="Abadi MT Condensed Light"/>
                  </a:defRPr>
                </a:lvl1pPr>
              </a:lstStyle>
              <a:p>
                <a:r>
                  <a:rPr lang="en-US" sz="1600" dirty="0"/>
                  <a:t>This solution implies replicating for each customer application runtime, object storage, and database for each customer (either subscribed or requesting a trial).</a:t>
                </a:r>
              </a:p>
            </p:txBody>
          </p:sp>
        </p:grpSp>
        <p:sp>
          <p:nvSpPr>
            <p:cNvPr id="36" name="TextBox 35"/>
            <p:cNvSpPr txBox="1"/>
            <p:nvPr/>
          </p:nvSpPr>
          <p:spPr>
            <a:xfrm>
              <a:off x="684509" y="2839338"/>
              <a:ext cx="922389" cy="1015663"/>
            </a:xfrm>
            <a:prstGeom prst="rect">
              <a:avLst/>
            </a:prstGeom>
            <a:noFill/>
            <a:ln>
              <a:noFill/>
            </a:ln>
          </p:spPr>
          <p:txBody>
            <a:bodyPr wrap="square" lIns="0" rtlCol="0">
              <a:spAutoFit/>
            </a:bodyPr>
            <a:lstStyle>
              <a:defPPr>
                <a:defRPr lang="en-US"/>
              </a:defPPr>
              <a:lvl1pPr algn="r">
                <a:defRPr sz="6000">
                  <a:solidFill>
                    <a:schemeClr val="accent6">
                      <a:lumMod val="20000"/>
                      <a:lumOff val="80000"/>
                    </a:schemeClr>
                  </a:solidFill>
                  <a:latin typeface="Arial Narrow"/>
                  <a:cs typeface="Arial Narrow"/>
                </a:defRPr>
              </a:lvl1pPr>
            </a:lstStyle>
            <a:p>
              <a:r>
                <a:rPr lang="en-US"/>
                <a:t>01</a:t>
              </a:r>
            </a:p>
          </p:txBody>
        </p:sp>
      </p:grpSp>
      <p:sp>
        <p:nvSpPr>
          <p:cNvPr id="64" name="TextBox 63"/>
          <p:cNvSpPr txBox="1"/>
          <p:nvPr/>
        </p:nvSpPr>
        <p:spPr>
          <a:xfrm>
            <a:off x="1979859" y="2864118"/>
            <a:ext cx="5538540" cy="338554"/>
          </a:xfrm>
          <a:prstGeom prst="rect">
            <a:avLst/>
          </a:prstGeom>
          <a:noFill/>
        </p:spPr>
        <p:txBody>
          <a:bodyPr wrap="square" lIns="0" tIns="0" rIns="108000" bIns="0" rtlCol="0" anchor="t" anchorCtr="0">
            <a:spAutoFit/>
          </a:bodyPr>
          <a:lstStyle>
            <a:defPPr>
              <a:defRPr lang="en-US"/>
            </a:defPPr>
            <a:lvl1pPr marL="180000">
              <a:defRPr sz="2400">
                <a:solidFill>
                  <a:srgbClr val="B27979"/>
                </a:solidFill>
                <a:latin typeface="Abadi MT Condensed Light"/>
                <a:cs typeface="Abadi MT Condensed Light"/>
              </a:defRPr>
            </a:lvl1pPr>
          </a:lstStyle>
          <a:p>
            <a:pPr marL="90488"/>
            <a:r>
              <a:rPr lang="en-US" sz="2200" dirty="0"/>
              <a:t>MULTI-INSTANCE SINGLE-TENANCY</a:t>
            </a:r>
          </a:p>
        </p:txBody>
      </p:sp>
      <p:sp>
        <p:nvSpPr>
          <p:cNvPr id="31" name="TextBox 30"/>
          <p:cNvSpPr txBox="1"/>
          <p:nvPr/>
        </p:nvSpPr>
        <p:spPr>
          <a:xfrm>
            <a:off x="635000" y="3918921"/>
            <a:ext cx="1291154" cy="461665"/>
          </a:xfrm>
          <a:prstGeom prst="rect">
            <a:avLst/>
          </a:prstGeom>
          <a:noFill/>
        </p:spPr>
        <p:txBody>
          <a:bodyPr wrap="square" rtlCol="0">
            <a:spAutoFit/>
          </a:bodyPr>
          <a:lstStyle/>
          <a:p>
            <a:pPr algn="r"/>
            <a:r>
              <a:rPr lang="en-US" sz="2400" b="1">
                <a:solidFill>
                  <a:srgbClr val="1F497D">
                    <a:lumMod val="75000"/>
                  </a:srgbClr>
                </a:solidFill>
                <a:latin typeface="Abadi MT Condensed Extra Bold"/>
                <a:cs typeface="Abadi MT Condensed Extra Bold"/>
              </a:rPr>
              <a:t>PROS</a:t>
            </a:r>
            <a:endParaRPr lang="en-US" sz="2400">
              <a:solidFill>
                <a:schemeClr val="tx2">
                  <a:lumMod val="75000"/>
                </a:schemeClr>
              </a:solidFill>
              <a:latin typeface="Abadi MT Condensed Extra Bold"/>
              <a:cs typeface="Abadi MT Condensed Extra Bold"/>
            </a:endParaRPr>
          </a:p>
        </p:txBody>
      </p:sp>
      <p:sp>
        <p:nvSpPr>
          <p:cNvPr id="3" name="Rectangle 2"/>
          <p:cNvSpPr/>
          <p:nvPr/>
        </p:nvSpPr>
        <p:spPr>
          <a:xfrm>
            <a:off x="2015392" y="3947061"/>
            <a:ext cx="6806875" cy="1438855"/>
          </a:xfrm>
          <a:prstGeom prst="rect">
            <a:avLst/>
          </a:prstGeom>
        </p:spPr>
        <p:txBody>
          <a:bodyPr wrap="square">
            <a:spAutoFit/>
          </a:bodyPr>
          <a:lstStyle/>
          <a:p>
            <a:pPr marL="271463" lvl="0" indent="-271463">
              <a:spcBef>
                <a:spcPts val="1200"/>
              </a:spcBef>
              <a:buFont typeface="Lucida Grande"/>
              <a:buChar char="-"/>
            </a:pPr>
            <a:r>
              <a:rPr lang="en-US" sz="1600" i="1">
                <a:solidFill>
                  <a:prstClr val="black">
                    <a:lumMod val="65000"/>
                    <a:lumOff val="35000"/>
                  </a:prstClr>
                </a:solidFill>
                <a:latin typeface="Abadi MT Condensed Light"/>
                <a:cs typeface="Abadi MT Condensed Light"/>
              </a:rPr>
              <a:t>very simple to implement, automation provides isolation “out of the box”</a:t>
            </a:r>
          </a:p>
          <a:p>
            <a:pPr marL="271463" lvl="0" indent="-271463">
              <a:spcBef>
                <a:spcPts val="300"/>
              </a:spcBef>
              <a:buFont typeface="Lucida Grande"/>
              <a:buChar char="-"/>
            </a:pPr>
            <a:r>
              <a:rPr lang="en-US" sz="1600" i="1">
                <a:solidFill>
                  <a:prstClr val="black">
                    <a:lumMod val="65000"/>
                    <a:lumOff val="35000"/>
                  </a:prstClr>
                </a:solidFill>
                <a:latin typeface="Abadi MT Condensed Light"/>
                <a:cs typeface="Abadi MT Condensed Light"/>
              </a:rPr>
              <a:t>application code is tenant unaware and therefore easier to develop</a:t>
            </a:r>
          </a:p>
          <a:p>
            <a:pPr marL="271463" lvl="0" indent="-271463">
              <a:spcBef>
                <a:spcPts val="300"/>
              </a:spcBef>
              <a:buFont typeface="Lucida Grande"/>
              <a:buChar char="-"/>
            </a:pPr>
            <a:r>
              <a:rPr lang="en-US" sz="1600" i="1">
                <a:solidFill>
                  <a:prstClr val="black">
                    <a:lumMod val="65000"/>
                    <a:lumOff val="35000"/>
                  </a:prstClr>
                </a:solidFill>
                <a:latin typeface="Abadi MT Condensed Light"/>
                <a:cs typeface="Abadi MT Condensed Light"/>
              </a:rPr>
              <a:t>pricing and chargeback are simple to compute, as they are directly given by the provider used to implement the solution</a:t>
            </a:r>
          </a:p>
          <a:p>
            <a:pPr marL="271463" lvl="0" indent="-271463">
              <a:spcBef>
                <a:spcPts val="300"/>
              </a:spcBef>
              <a:buFont typeface="Lucida Grande"/>
              <a:buChar char="-"/>
            </a:pPr>
            <a:r>
              <a:rPr lang="en-US" sz="1600" i="1">
                <a:solidFill>
                  <a:prstClr val="black">
                    <a:lumMod val="65000"/>
                    <a:lumOff val="35000"/>
                  </a:prstClr>
                </a:solidFill>
                <a:latin typeface="Abadi MT Condensed Light"/>
                <a:cs typeface="Abadi MT Condensed Light"/>
              </a:rPr>
              <a:t>customisation, performance isolation, and differentiated service level are easier to implement</a:t>
            </a:r>
          </a:p>
        </p:txBody>
      </p:sp>
      <p:sp>
        <p:nvSpPr>
          <p:cNvPr id="32" name="TextBox 31"/>
          <p:cNvSpPr txBox="1"/>
          <p:nvPr/>
        </p:nvSpPr>
        <p:spPr>
          <a:xfrm>
            <a:off x="634994" y="5426041"/>
            <a:ext cx="1291154" cy="461665"/>
          </a:xfrm>
          <a:prstGeom prst="rect">
            <a:avLst/>
          </a:prstGeom>
          <a:noFill/>
        </p:spPr>
        <p:txBody>
          <a:bodyPr wrap="square" rtlCol="0">
            <a:spAutoFit/>
          </a:bodyPr>
          <a:lstStyle/>
          <a:p>
            <a:pPr algn="r"/>
            <a:r>
              <a:rPr lang="en-US" sz="2400" b="1">
                <a:solidFill>
                  <a:srgbClr val="1F497D">
                    <a:lumMod val="75000"/>
                  </a:srgbClr>
                </a:solidFill>
                <a:latin typeface="Abadi MT Condensed Extra Bold"/>
                <a:cs typeface="Abadi MT Condensed Extra Bold"/>
              </a:rPr>
              <a:t>CONS</a:t>
            </a:r>
            <a:endParaRPr lang="en-US" sz="2400">
              <a:solidFill>
                <a:schemeClr val="tx2">
                  <a:lumMod val="75000"/>
                </a:schemeClr>
              </a:solidFill>
              <a:latin typeface="Abadi MT Condensed Extra Bold"/>
              <a:cs typeface="Abadi MT Condensed Extra Bold"/>
            </a:endParaRPr>
          </a:p>
        </p:txBody>
      </p:sp>
      <p:sp>
        <p:nvSpPr>
          <p:cNvPr id="33" name="Rectangle 32"/>
          <p:cNvSpPr/>
          <p:nvPr/>
        </p:nvSpPr>
        <p:spPr>
          <a:xfrm>
            <a:off x="2015386" y="5454181"/>
            <a:ext cx="6806875" cy="869469"/>
          </a:xfrm>
          <a:prstGeom prst="rect">
            <a:avLst/>
          </a:prstGeom>
        </p:spPr>
        <p:txBody>
          <a:bodyPr wrap="square">
            <a:spAutoFit/>
          </a:bodyPr>
          <a:lstStyle/>
          <a:p>
            <a:pPr marL="271463" lvl="0" indent="-271463">
              <a:spcBef>
                <a:spcPts val="1200"/>
              </a:spcBef>
              <a:buFont typeface="Lucida Grande"/>
              <a:buChar char="-"/>
            </a:pPr>
            <a:r>
              <a:rPr lang="en-US" sz="1600" i="1">
                <a:solidFill>
                  <a:prstClr val="black">
                    <a:lumMod val="65000"/>
                    <a:lumOff val="35000"/>
                  </a:prstClr>
                </a:solidFill>
                <a:latin typeface="Abadi MT Condensed Light"/>
                <a:cs typeface="Abadi MT Condensed Light"/>
              </a:rPr>
              <a:t>the solution can be very resource inefficient</a:t>
            </a:r>
          </a:p>
          <a:p>
            <a:pPr marL="271463" lvl="0" indent="-271463">
              <a:spcBef>
                <a:spcPts val="300"/>
              </a:spcBef>
              <a:buFont typeface="Lucida Grande"/>
              <a:buChar char="-"/>
            </a:pPr>
            <a:r>
              <a:rPr lang="en-US" sz="1600" i="1">
                <a:solidFill>
                  <a:prstClr val="black">
                    <a:lumMod val="65000"/>
                    <a:lumOff val="35000"/>
                  </a:prstClr>
                </a:solidFill>
                <a:latin typeface="Abadi MT Condensed Light"/>
                <a:cs typeface="Abadi MT Condensed Light"/>
              </a:rPr>
              <a:t>the solution can be very expensive for Cloud Dynamics, unless the customer brings its own subscriptions for the underlying services.</a:t>
            </a:r>
          </a:p>
        </p:txBody>
      </p:sp>
    </p:spTree>
    <p:extLst>
      <p:ext uri="{BB962C8B-B14F-4D97-AF65-F5344CB8AC3E}">
        <p14:creationId xmlns:p14="http://schemas.microsoft.com/office/powerpoint/2010/main" val="82747249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a:solidFill>
            <a:schemeClr val="accent1"/>
          </a:solidFill>
          <a:headEnd type="oval"/>
          <a:tailEnd type="oval"/>
        </a:ln>
        <a:effectLst/>
      </a:spPr>
      <a:bodyPr rtlCol="0" anchor="ctr"/>
      <a:lstStyle>
        <a:defPPr algn="ctr">
          <a:defRPr/>
        </a:defPPr>
      </a:lstStyle>
      <a:style>
        <a:lnRef idx="2">
          <a:schemeClr val="accent1"/>
        </a:lnRef>
        <a:fillRef idx="0">
          <a:schemeClr val="accent1"/>
        </a:fillRef>
        <a:effectRef idx="1">
          <a:schemeClr val="accent1"/>
        </a:effectRef>
        <a:fontRef idx="minor">
          <a:schemeClr val="tx1"/>
        </a:fontRef>
      </a:style>
    </a:spDef>
    <a:lnDef>
      <a:spPr>
        <a:ln w="3175" cmpd="sng">
          <a:solidFill>
            <a:schemeClr val="tx2">
              <a:lumMod val="50000"/>
            </a:schemeClr>
          </a:solidFill>
          <a:tailEnd type="stealth"/>
        </a:ln>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9440</TotalTime>
  <Words>4591</Words>
  <Application>Microsoft Macintosh PowerPoint</Application>
  <PresentationFormat>On-screen Show (4:3)</PresentationFormat>
  <Paragraphs>604</Paragraphs>
  <Slides>42</Slides>
  <Notes>34</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42</vt:i4>
      </vt:variant>
    </vt:vector>
  </HeadingPairs>
  <TitlesOfParts>
    <vt:vector size="51" baseType="lpstr">
      <vt:lpstr>Abadi MT Condensed Extra Bold</vt:lpstr>
      <vt:lpstr>Abadi MT Condensed Light</vt:lpstr>
      <vt:lpstr>Arial</vt:lpstr>
      <vt:lpstr>Arial Narrow</vt:lpstr>
      <vt:lpstr>Calibri</vt:lpstr>
      <vt:lpstr>IBM Plex Sans</vt:lpstr>
      <vt:lpstr>Lucida Grande</vt:lpstr>
      <vt:lpstr>Menlo Italic</vt:lpstr>
      <vt:lpstr>Office Theme</vt:lpstr>
      <vt:lpstr>Application Design – Tenancy and SaaS </vt:lpstr>
      <vt:lpstr>Agenda</vt:lpstr>
      <vt:lpstr>Application Tenancy</vt:lpstr>
      <vt:lpstr>Cloud solution architecture</vt:lpstr>
      <vt:lpstr>Cloud solution architecture</vt:lpstr>
      <vt:lpstr>Cloud solution architecture</vt:lpstr>
      <vt:lpstr>Cloud solution architecture</vt:lpstr>
      <vt:lpstr>Cloud solution architecture</vt:lpstr>
      <vt:lpstr>Cloud solution architecture</vt:lpstr>
      <vt:lpstr>Cloud solution architecture</vt:lpstr>
      <vt:lpstr>Cloud solution architecture</vt:lpstr>
      <vt:lpstr>Cloud solution architecture</vt:lpstr>
      <vt:lpstr>Cloud solution architecture</vt:lpstr>
      <vt:lpstr>Cloud solution architecture</vt:lpstr>
      <vt:lpstr>Introduction to Software As A Service</vt:lpstr>
      <vt:lpstr>Software as a Service</vt:lpstr>
      <vt:lpstr>Software-as-a-Service</vt:lpstr>
      <vt:lpstr>Software as a Service</vt:lpstr>
      <vt:lpstr>Software as a Service</vt:lpstr>
      <vt:lpstr>Software as a Service</vt:lpstr>
      <vt:lpstr>Software as a Service</vt:lpstr>
      <vt:lpstr>Software as a Service</vt:lpstr>
      <vt:lpstr>Software as a Service</vt:lpstr>
      <vt:lpstr>Software as a Service</vt:lpstr>
      <vt:lpstr>Software as a Service</vt:lpstr>
      <vt:lpstr>Software as a Service</vt:lpstr>
      <vt:lpstr>Software as a Service</vt:lpstr>
      <vt:lpstr>Software as a Service</vt:lpstr>
      <vt:lpstr>Business Of SaaS (Home Study)</vt:lpstr>
      <vt:lpstr>The business of SaaS</vt:lpstr>
      <vt:lpstr>The business of SaaS</vt:lpstr>
      <vt:lpstr>The business of SaaS</vt:lpstr>
      <vt:lpstr>The business of SaaS</vt:lpstr>
      <vt:lpstr>The business of SaaS</vt:lpstr>
      <vt:lpstr>The business of SaaS</vt:lpstr>
      <vt:lpstr>Software as a Service</vt:lpstr>
      <vt:lpstr>Case Studies</vt:lpstr>
      <vt:lpstr>Business cases</vt:lpstr>
      <vt:lpstr>Business cases</vt:lpstr>
      <vt:lpstr>Business cases</vt:lpstr>
      <vt:lpstr>Business cases</vt:lpstr>
      <vt:lpstr>Business cases</vt:lpstr>
    </vt:vector>
  </TitlesOfParts>
  <Company/>
  <LinksUpToDate>false</LinksUpToDate>
  <SharedDoc>false</SharedDoc>
  <HyperlinksChanged>false</HyperlinksChanged>
  <AppVersion>16.0011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the Course</dc:title>
  <dc:creator>Christian Vecchiola</dc:creator>
  <cp:lastModifiedBy>Alessio Bonti</cp:lastModifiedBy>
  <cp:revision>532</cp:revision>
  <cp:lastPrinted>2015-12-04T09:24:12Z</cp:lastPrinted>
  <dcterms:created xsi:type="dcterms:W3CDTF">2015-09-19T19:41:13Z</dcterms:created>
  <dcterms:modified xsi:type="dcterms:W3CDTF">2018-04-16T23:53:10Z</dcterms:modified>
</cp:coreProperties>
</file>